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71" r:id="rId2"/>
    <p:sldId id="285" r:id="rId3"/>
    <p:sldId id="317" r:id="rId4"/>
    <p:sldId id="286" r:id="rId5"/>
    <p:sldId id="318" r:id="rId6"/>
    <p:sldId id="319" r:id="rId7"/>
    <p:sldId id="307" r:id="rId8"/>
    <p:sldId id="310" r:id="rId9"/>
    <p:sldId id="312" r:id="rId10"/>
    <p:sldId id="314" r:id="rId11"/>
    <p:sldId id="272" r:id="rId12"/>
    <p:sldId id="262" r:id="rId13"/>
    <p:sldId id="263" r:id="rId14"/>
    <p:sldId id="264" r:id="rId15"/>
    <p:sldId id="265" r:id="rId16"/>
    <p:sldId id="266" r:id="rId17"/>
    <p:sldId id="267" r:id="rId18"/>
    <p:sldId id="273" r:id="rId19"/>
    <p:sldId id="308" r:id="rId20"/>
    <p:sldId id="309" r:id="rId21"/>
    <p:sldId id="311" r:id="rId22"/>
    <p:sldId id="268" r:id="rId23"/>
    <p:sldId id="270" r:id="rId24"/>
    <p:sldId id="313" r:id="rId25"/>
    <p:sldId id="306" r:id="rId26"/>
    <p:sldId id="315" r:id="rId27"/>
    <p:sldId id="274" r:id="rId28"/>
    <p:sldId id="276" r:id="rId29"/>
    <p:sldId id="288" r:id="rId30"/>
    <p:sldId id="283" r:id="rId31"/>
    <p:sldId id="300" r:id="rId32"/>
    <p:sldId id="289" r:id="rId33"/>
    <p:sldId id="290" r:id="rId34"/>
    <p:sldId id="291" r:id="rId35"/>
    <p:sldId id="298" r:id="rId36"/>
    <p:sldId id="301" r:id="rId37"/>
    <p:sldId id="292" r:id="rId38"/>
    <p:sldId id="293" r:id="rId39"/>
    <p:sldId id="302" r:id="rId40"/>
    <p:sldId id="294" r:id="rId41"/>
    <p:sldId id="295" r:id="rId42"/>
    <p:sldId id="303" r:id="rId43"/>
    <p:sldId id="299" r:id="rId44"/>
    <p:sldId id="296"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294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22F2"/>
    <a:srgbClr val="8A78F4"/>
    <a:srgbClr val="C07232"/>
    <a:srgbClr val="A6664C"/>
    <a:srgbClr val="9E5ECE"/>
    <a:srgbClr val="0BDF15"/>
    <a:srgbClr val="18F4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98" autoAdjust="0"/>
    <p:restoredTop sz="94434" autoAdjust="0"/>
  </p:normalViewPr>
  <p:slideViewPr>
    <p:cSldViewPr snapToObjects="1">
      <p:cViewPr>
        <p:scale>
          <a:sx n="70" d="100"/>
          <a:sy n="70" d="100"/>
        </p:scale>
        <p:origin x="1338" y="-78"/>
      </p:cViewPr>
      <p:guideLst>
        <p:guide orient="horz" pos="2160"/>
        <p:guide pos="2880"/>
        <p:guide pos="294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Aneeq:Desktop:NIBC%20-%202:Operating%20Analysis%20-%20Aneeq%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3"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Workbook3"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Aneeq:Desktop:NIBC%20-%202:Operating%20Analysis%20-%20Aneeq%20Dat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Aneeq:Desktop:NIBC%20-%202:Operating%20Analysis%20-%20Aneeq%20Data.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C:\Users\20398137\Downloads\NIBC%202016%20-%20First%20Round%20-%20Model%20Template%20(JM)R23.xlsx" TargetMode="External"/><Relationship Id="rId2" Type="http://schemas.microsoft.com/office/2011/relationships/chartColorStyle" Target="colors1.xml"/><Relationship Id="rId1" Type="http://schemas.microsoft.com/office/2011/relationships/chartStyle" Target="style1.xml"/></Relationships>
</file>

<file path=ppt/charts/_rels/chart7.xml.rels><?xml version="1.0" encoding="UTF-8" standalone="yes"?>
<Relationships xmlns="http://schemas.openxmlformats.org/package/2006/relationships"><Relationship Id="rId3" Type="http://schemas.openxmlformats.org/officeDocument/2006/relationships/oleObject" Target="file:///C:\Users\20398137\Downloads\NIBC%202016%20-%20First%20Round%20-%20Model%20Template%20(JM)R23.xlsx" TargetMode="External"/><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200" dirty="0"/>
              <a:t>Telecom</a:t>
            </a:r>
            <a:r>
              <a:rPr lang="en-US" sz="1200" baseline="0" dirty="0"/>
              <a:t> </a:t>
            </a:r>
            <a:r>
              <a:rPr lang="en-US" sz="1200" baseline="0" dirty="0" smtClean="0"/>
              <a:t>Churn Rate</a:t>
            </a:r>
            <a:endParaRPr lang="en-US" sz="1200" dirty="0"/>
          </a:p>
        </c:rich>
      </c:tx>
      <c:layout>
        <c:manualLayout>
          <c:xMode val="edge"/>
          <c:yMode val="edge"/>
          <c:x val="0.34378674540682402"/>
          <c:y val="7.8703703703703706E-2"/>
        </c:manualLayout>
      </c:layout>
      <c:overlay val="0"/>
    </c:title>
    <c:autoTitleDeleted val="0"/>
    <c:plotArea>
      <c:layout/>
      <c:lineChart>
        <c:grouping val="standard"/>
        <c:varyColors val="0"/>
        <c:ser>
          <c:idx val="0"/>
          <c:order val="0"/>
          <c:tx>
            <c:strRef>
              <c:f>Sheet6!$A$2</c:f>
              <c:strCache>
                <c:ptCount val="1"/>
                <c:pt idx="0">
                  <c:v>North America - Blended </c:v>
                </c:pt>
              </c:strCache>
            </c:strRef>
          </c:tx>
          <c:marker>
            <c:symbol val="none"/>
          </c:marker>
          <c:cat>
            <c:strRef>
              <c:f>Sheet6!$F$1:$K$1</c:f>
              <c:strCache>
                <c:ptCount val="6"/>
                <c:pt idx="0">
                  <c:v>2009</c:v>
                </c:pt>
                <c:pt idx="1">
                  <c:v>2010</c:v>
                </c:pt>
                <c:pt idx="2">
                  <c:v>2011</c:v>
                </c:pt>
                <c:pt idx="3">
                  <c:v>2012</c:v>
                </c:pt>
                <c:pt idx="4">
                  <c:v>2013</c:v>
                </c:pt>
                <c:pt idx="5">
                  <c:v>2014</c:v>
                </c:pt>
              </c:strCache>
            </c:strRef>
          </c:cat>
          <c:val>
            <c:numRef>
              <c:f>Sheet6!$F$2:$K$2</c:f>
              <c:numCache>
                <c:formatCode>General</c:formatCode>
                <c:ptCount val="6"/>
                <c:pt idx="0">
                  <c:v>1.845</c:v>
                </c:pt>
                <c:pt idx="1">
                  <c:v>1.9</c:v>
                </c:pt>
                <c:pt idx="2">
                  <c:v>2</c:v>
                </c:pt>
                <c:pt idx="3">
                  <c:v>1.82</c:v>
                </c:pt>
                <c:pt idx="4">
                  <c:v>1.6</c:v>
                </c:pt>
                <c:pt idx="5">
                  <c:v>1.52</c:v>
                </c:pt>
              </c:numCache>
            </c:numRef>
          </c:val>
          <c:smooth val="0"/>
        </c:ser>
        <c:ser>
          <c:idx val="1"/>
          <c:order val="1"/>
          <c:tx>
            <c:strRef>
              <c:f>Sheet6!$A$3</c:f>
              <c:strCache>
                <c:ptCount val="1"/>
                <c:pt idx="0">
                  <c:v>AT&amp;T Blended</c:v>
                </c:pt>
              </c:strCache>
            </c:strRef>
          </c:tx>
          <c:marker>
            <c:symbol val="none"/>
          </c:marker>
          <c:cat>
            <c:strRef>
              <c:f>Sheet6!$F$1:$K$1</c:f>
              <c:strCache>
                <c:ptCount val="6"/>
                <c:pt idx="0">
                  <c:v>2009</c:v>
                </c:pt>
                <c:pt idx="1">
                  <c:v>2010</c:v>
                </c:pt>
                <c:pt idx="2">
                  <c:v>2011</c:v>
                </c:pt>
                <c:pt idx="3">
                  <c:v>2012</c:v>
                </c:pt>
                <c:pt idx="4">
                  <c:v>2013</c:v>
                </c:pt>
                <c:pt idx="5">
                  <c:v>2014</c:v>
                </c:pt>
              </c:strCache>
            </c:strRef>
          </c:cat>
          <c:val>
            <c:numRef>
              <c:f>Sheet6!$F$3:$K$3</c:f>
              <c:numCache>
                <c:formatCode>General</c:formatCode>
                <c:ptCount val="6"/>
                <c:pt idx="0">
                  <c:v>1.47</c:v>
                </c:pt>
                <c:pt idx="1">
                  <c:v>1.31</c:v>
                </c:pt>
                <c:pt idx="2">
                  <c:v>1.37</c:v>
                </c:pt>
                <c:pt idx="3">
                  <c:v>1.35</c:v>
                </c:pt>
                <c:pt idx="4">
                  <c:v>1.37</c:v>
                </c:pt>
                <c:pt idx="5">
                  <c:v>1.45</c:v>
                </c:pt>
              </c:numCache>
            </c:numRef>
          </c:val>
          <c:smooth val="0"/>
        </c:ser>
        <c:dLbls>
          <c:showLegendKey val="0"/>
          <c:showVal val="0"/>
          <c:showCatName val="0"/>
          <c:showSerName val="0"/>
          <c:showPercent val="0"/>
          <c:showBubbleSize val="0"/>
        </c:dLbls>
        <c:smooth val="0"/>
        <c:axId val="242255464"/>
        <c:axId val="242253112"/>
      </c:lineChart>
      <c:catAx>
        <c:axId val="242255464"/>
        <c:scaling>
          <c:orientation val="minMax"/>
        </c:scaling>
        <c:delete val="0"/>
        <c:axPos val="b"/>
        <c:numFmt formatCode="General" sourceLinked="0"/>
        <c:majorTickMark val="none"/>
        <c:minorTickMark val="none"/>
        <c:tickLblPos val="nextTo"/>
        <c:crossAx val="242253112"/>
        <c:crosses val="autoZero"/>
        <c:auto val="1"/>
        <c:lblAlgn val="ctr"/>
        <c:lblOffset val="100"/>
        <c:noMultiLvlLbl val="0"/>
      </c:catAx>
      <c:valAx>
        <c:axId val="242253112"/>
        <c:scaling>
          <c:orientation val="minMax"/>
        </c:scaling>
        <c:delete val="0"/>
        <c:axPos val="l"/>
        <c:majorGridlines/>
        <c:numFmt formatCode="General" sourceLinked="1"/>
        <c:majorTickMark val="none"/>
        <c:minorTickMark val="none"/>
        <c:tickLblPos val="nextTo"/>
        <c:spPr>
          <a:ln w="6350">
            <a:noFill/>
          </a:ln>
        </c:spPr>
        <c:crossAx val="242255464"/>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sz="1200"/>
              <a:t>Net Subscriber Additions (In Millions)</a:t>
            </a:r>
          </a:p>
        </c:rich>
      </c:tx>
      <c:layout/>
      <c:overlay val="0"/>
    </c:title>
    <c:autoTitleDeleted val="0"/>
    <c:plotArea>
      <c:layout/>
      <c:barChart>
        <c:barDir val="bar"/>
        <c:grouping val="clustered"/>
        <c:varyColors val="0"/>
        <c:ser>
          <c:idx val="0"/>
          <c:order val="0"/>
          <c:invertIfNegative val="0"/>
          <c:cat>
            <c:strRef>
              <c:f>Sheet1!$B$8:$B$12</c:f>
              <c:strCache>
                <c:ptCount val="5"/>
                <c:pt idx="0">
                  <c:v>Wireless</c:v>
                </c:pt>
                <c:pt idx="1">
                  <c:v>Wireline</c:v>
                </c:pt>
                <c:pt idx="2">
                  <c:v>Broadband Connections</c:v>
                </c:pt>
                <c:pt idx="3">
                  <c:v>Video Connections</c:v>
                </c:pt>
                <c:pt idx="4">
                  <c:v>U-Verse Internet</c:v>
                </c:pt>
              </c:strCache>
            </c:strRef>
          </c:cat>
          <c:val>
            <c:numRef>
              <c:f>Sheet1!$C$8:$C$12</c:f>
              <c:numCache>
                <c:formatCode>General</c:formatCode>
                <c:ptCount val="5"/>
                <c:pt idx="0">
                  <c:v>5.6079999999999997</c:v>
                </c:pt>
                <c:pt idx="1">
                  <c:v>-3.7109999999999999</c:v>
                </c:pt>
                <c:pt idx="2">
                  <c:v>-0.39700000000000002</c:v>
                </c:pt>
                <c:pt idx="3">
                  <c:v>0.48299999999999998</c:v>
                </c:pt>
                <c:pt idx="4">
                  <c:v>5.9429999999999996</c:v>
                </c:pt>
              </c:numCache>
            </c:numRef>
          </c:val>
        </c:ser>
        <c:dLbls>
          <c:showLegendKey val="0"/>
          <c:showVal val="0"/>
          <c:showCatName val="0"/>
          <c:showSerName val="0"/>
          <c:showPercent val="0"/>
          <c:showBubbleSize val="0"/>
        </c:dLbls>
        <c:gapWidth val="75"/>
        <c:overlap val="-25"/>
        <c:axId val="242257032"/>
        <c:axId val="242253896"/>
      </c:barChart>
      <c:catAx>
        <c:axId val="242257032"/>
        <c:scaling>
          <c:orientation val="minMax"/>
        </c:scaling>
        <c:delete val="0"/>
        <c:axPos val="l"/>
        <c:numFmt formatCode="General" sourceLinked="0"/>
        <c:majorTickMark val="none"/>
        <c:minorTickMark val="none"/>
        <c:tickLblPos val="nextTo"/>
        <c:crossAx val="242253896"/>
        <c:crosses val="autoZero"/>
        <c:auto val="1"/>
        <c:lblAlgn val="ctr"/>
        <c:lblOffset val="100"/>
        <c:noMultiLvlLbl val="0"/>
      </c:catAx>
      <c:valAx>
        <c:axId val="242253896"/>
        <c:scaling>
          <c:orientation val="minMax"/>
        </c:scaling>
        <c:delete val="0"/>
        <c:axPos val="b"/>
        <c:majorGridlines/>
        <c:numFmt formatCode="General" sourceLinked="1"/>
        <c:majorTickMark val="none"/>
        <c:minorTickMark val="none"/>
        <c:tickLblPos val="nextTo"/>
        <c:spPr>
          <a:ln w="9525">
            <a:noFill/>
          </a:ln>
        </c:spPr>
        <c:crossAx val="242257032"/>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000"/>
            </a:pPr>
            <a:r>
              <a:rPr lang="en-US" sz="1000"/>
              <a:t>Number</a:t>
            </a:r>
            <a:r>
              <a:rPr lang="en-US" sz="1000" baseline="0"/>
              <a:t> of Subscribers (In Millions)</a:t>
            </a:r>
            <a:endParaRPr lang="en-US" sz="1000"/>
          </a:p>
        </c:rich>
      </c:tx>
      <c:layout/>
      <c:overlay val="0"/>
    </c:title>
    <c:autoTitleDeleted val="0"/>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Sheet1!$E$8:$E$11</c:f>
              <c:strCache>
                <c:ptCount val="4"/>
                <c:pt idx="0">
                  <c:v>Other Wireless Customers</c:v>
                </c:pt>
                <c:pt idx="1">
                  <c:v>Broadband Connections</c:v>
                </c:pt>
                <c:pt idx="2">
                  <c:v>Video Connections</c:v>
                </c:pt>
                <c:pt idx="3">
                  <c:v>U-verse Video</c:v>
                </c:pt>
              </c:strCache>
            </c:strRef>
          </c:cat>
          <c:val>
            <c:numRef>
              <c:f>Sheet1!$F$8:$F$11</c:f>
              <c:numCache>
                <c:formatCode>General</c:formatCode>
                <c:ptCount val="4"/>
                <c:pt idx="0">
                  <c:v>33.673000000000002</c:v>
                </c:pt>
                <c:pt idx="1">
                  <c:v>16.027999999999999</c:v>
                </c:pt>
                <c:pt idx="2">
                  <c:v>0.48299999999999998</c:v>
                </c:pt>
                <c:pt idx="3">
                  <c:v>5.9429999999999996</c:v>
                </c:pt>
              </c:numCache>
            </c:numRef>
          </c:val>
        </c:ser>
        <c:dLbls>
          <c:showLegendKey val="0"/>
          <c:showVal val="1"/>
          <c:showCatName val="0"/>
          <c:showSerName val="0"/>
          <c:showPercent val="0"/>
          <c:showBubbleSize val="0"/>
        </c:dLbls>
        <c:gapWidth val="150"/>
        <c:overlap val="-25"/>
        <c:axId val="242251936"/>
        <c:axId val="242252720"/>
      </c:barChart>
      <c:catAx>
        <c:axId val="242251936"/>
        <c:scaling>
          <c:orientation val="minMax"/>
        </c:scaling>
        <c:delete val="0"/>
        <c:axPos val="l"/>
        <c:numFmt formatCode="General" sourceLinked="0"/>
        <c:majorTickMark val="none"/>
        <c:minorTickMark val="none"/>
        <c:tickLblPos val="nextTo"/>
        <c:crossAx val="242252720"/>
        <c:crosses val="autoZero"/>
        <c:auto val="1"/>
        <c:lblAlgn val="ctr"/>
        <c:lblOffset val="100"/>
        <c:noMultiLvlLbl val="0"/>
      </c:catAx>
      <c:valAx>
        <c:axId val="242252720"/>
        <c:scaling>
          <c:orientation val="minMax"/>
        </c:scaling>
        <c:delete val="1"/>
        <c:axPos val="b"/>
        <c:numFmt formatCode="General" sourceLinked="1"/>
        <c:majorTickMark val="out"/>
        <c:minorTickMark val="none"/>
        <c:tickLblPos val="nextTo"/>
        <c:crossAx val="242251936"/>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200"/>
            </a:pPr>
            <a:r>
              <a:rPr lang="en-US" sz="1200"/>
              <a:t>Wireless</a:t>
            </a:r>
            <a:r>
              <a:rPr lang="en-US" sz="1200" baseline="0"/>
              <a:t> Segment</a:t>
            </a:r>
            <a:endParaRPr lang="en-US" sz="1200"/>
          </a:p>
        </c:rich>
      </c:tx>
      <c:overlay val="0"/>
    </c:title>
    <c:autoTitleDeleted val="0"/>
    <c:plotArea>
      <c:layout/>
      <c:lineChart>
        <c:grouping val="standard"/>
        <c:varyColors val="0"/>
        <c:ser>
          <c:idx val="0"/>
          <c:order val="0"/>
          <c:tx>
            <c:strRef>
              <c:f>CAPEX!$A$3</c:f>
              <c:strCache>
                <c:ptCount val="1"/>
                <c:pt idx="0">
                  <c:v>Equipment Gross Margin</c:v>
                </c:pt>
              </c:strCache>
            </c:strRef>
          </c:tx>
          <c:marker>
            <c:symbol val="none"/>
          </c:marker>
          <c:cat>
            <c:strRef>
              <c:f>CAPEX!$B$2:$K$2</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CAPEX!$B$3:$K$3</c:f>
              <c:numCache>
                <c:formatCode>0.0</c:formatCode>
                <c:ptCount val="10"/>
                <c:pt idx="0">
                  <c:v>0</c:v>
                </c:pt>
                <c:pt idx="1">
                  <c:v>-34.519104079999998</c:v>
                </c:pt>
                <c:pt idx="2">
                  <c:v>-40.890904239999998</c:v>
                </c:pt>
                <c:pt idx="3">
                  <c:v>-60.309535699999998</c:v>
                </c:pt>
                <c:pt idx="4">
                  <c:v>-71.106598980000001</c:v>
                </c:pt>
                <c:pt idx="5">
                  <c:v>-95.770087029999985</c:v>
                </c:pt>
                <c:pt idx="6">
                  <c:v>-120.7014028</c:v>
                </c:pt>
                <c:pt idx="7">
                  <c:v>-113.1145015</c:v>
                </c:pt>
                <c:pt idx="8">
                  <c:v>-89.204170520000005</c:v>
                </c:pt>
                <c:pt idx="9">
                  <c:v>-81.706002159999997</c:v>
                </c:pt>
              </c:numCache>
            </c:numRef>
          </c:val>
          <c:smooth val="0"/>
        </c:ser>
        <c:ser>
          <c:idx val="1"/>
          <c:order val="1"/>
          <c:tx>
            <c:strRef>
              <c:f>CAPEX!$A$4</c:f>
              <c:strCache>
                <c:ptCount val="1"/>
                <c:pt idx="0">
                  <c:v>Operating Margin</c:v>
                </c:pt>
              </c:strCache>
            </c:strRef>
          </c:tx>
          <c:marker>
            <c:symbol val="none"/>
          </c:marker>
          <c:cat>
            <c:strRef>
              <c:f>CAPEX!$B$2:$K$2</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CAPEX!$B$4:$K$4</c:f>
              <c:numCache>
                <c:formatCode>0.0</c:formatCode>
                <c:ptCount val="10"/>
                <c:pt idx="0">
                  <c:v>7.8098645539999998</c:v>
                </c:pt>
                <c:pt idx="1">
                  <c:v>5.3059564950000002</c:v>
                </c:pt>
                <c:pt idx="2">
                  <c:v>12.17998242</c:v>
                </c:pt>
                <c:pt idx="3">
                  <c:v>16.44644362999999</c:v>
                </c:pt>
                <c:pt idx="4">
                  <c:v>22.46680855</c:v>
                </c:pt>
                <c:pt idx="5">
                  <c:v>25.848534690000001</c:v>
                </c:pt>
                <c:pt idx="6">
                  <c:v>26.080341879999999</c:v>
                </c:pt>
                <c:pt idx="7">
                  <c:v>24.684014869999999</c:v>
                </c:pt>
                <c:pt idx="8">
                  <c:v>24.855084399999999</c:v>
                </c:pt>
                <c:pt idx="9">
                  <c:v>25.64128242</c:v>
                </c:pt>
              </c:numCache>
            </c:numRef>
          </c:val>
          <c:smooth val="0"/>
        </c:ser>
        <c:ser>
          <c:idx val="2"/>
          <c:order val="2"/>
          <c:tx>
            <c:strRef>
              <c:f>CAPEX!$A$5</c:f>
              <c:strCache>
                <c:ptCount val="1"/>
                <c:pt idx="0">
                  <c:v>EBITDA Margin</c:v>
                </c:pt>
              </c:strCache>
            </c:strRef>
          </c:tx>
          <c:marker>
            <c:symbol val="none"/>
          </c:marker>
          <c:cat>
            <c:strRef>
              <c:f>CAPEX!$B$2:$K$2</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CAPEX!$B$5:$K$5</c:f>
              <c:numCache>
                <c:formatCode>0.0</c:formatCode>
                <c:ptCount val="10"/>
                <c:pt idx="0">
                  <c:v>23.536928190000001</c:v>
                </c:pt>
                <c:pt idx="1">
                  <c:v>24.49684895</c:v>
                </c:pt>
                <c:pt idx="2">
                  <c:v>29.394996939999999</c:v>
                </c:pt>
                <c:pt idx="3">
                  <c:v>33.031112360000002</c:v>
                </c:pt>
                <c:pt idx="4">
                  <c:v>34.162359379999998</c:v>
                </c:pt>
                <c:pt idx="5">
                  <c:v>37.14301734</c:v>
                </c:pt>
                <c:pt idx="6">
                  <c:v>37.18632479</c:v>
                </c:pt>
                <c:pt idx="7">
                  <c:v>34.218144430000002</c:v>
                </c:pt>
                <c:pt idx="8">
                  <c:v>35.149708670000003</c:v>
                </c:pt>
                <c:pt idx="9">
                  <c:v>36.325269319999997</c:v>
                </c:pt>
              </c:numCache>
            </c:numRef>
          </c:val>
          <c:smooth val="0"/>
        </c:ser>
        <c:ser>
          <c:idx val="3"/>
          <c:order val="3"/>
          <c:tx>
            <c:strRef>
              <c:f>CAPEX!$A$6</c:f>
              <c:strCache>
                <c:ptCount val="1"/>
                <c:pt idx="0">
                  <c:v>EBITDA Service Margin</c:v>
                </c:pt>
              </c:strCache>
            </c:strRef>
          </c:tx>
          <c:marker>
            <c:symbol val="none"/>
          </c:marker>
          <c:cat>
            <c:strRef>
              <c:f>CAPEX!$B$2:$K$2</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CAPEX!$B$6:$K$6</c:f>
              <c:numCache>
                <c:formatCode>0.0</c:formatCode>
                <c:ptCount val="10"/>
                <c:pt idx="0">
                  <c:v>26.161799800000001</c:v>
                </c:pt>
                <c:pt idx="1">
                  <c:v>27.53117044</c:v>
                </c:pt>
                <c:pt idx="2">
                  <c:v>32.656564459999991</c:v>
                </c:pt>
                <c:pt idx="3">
                  <c:v>36.452246759999987</c:v>
                </c:pt>
                <c:pt idx="4">
                  <c:v>37.950911959999999</c:v>
                </c:pt>
                <c:pt idx="5">
                  <c:v>40.922101189999999</c:v>
                </c:pt>
                <c:pt idx="6">
                  <c:v>40.654083350000001</c:v>
                </c:pt>
                <c:pt idx="7">
                  <c:v>38.132426049999999</c:v>
                </c:pt>
                <c:pt idx="8">
                  <c:v>39.649579289999998</c:v>
                </c:pt>
                <c:pt idx="9">
                  <c:v>41.251299709999998</c:v>
                </c:pt>
              </c:numCache>
            </c:numRef>
          </c:val>
          <c:smooth val="0"/>
        </c:ser>
        <c:dLbls>
          <c:showLegendKey val="0"/>
          <c:showVal val="0"/>
          <c:showCatName val="0"/>
          <c:showSerName val="0"/>
          <c:showPercent val="0"/>
          <c:showBubbleSize val="0"/>
        </c:dLbls>
        <c:smooth val="0"/>
        <c:axId val="242174224"/>
        <c:axId val="242178536"/>
      </c:lineChart>
      <c:catAx>
        <c:axId val="242174224"/>
        <c:scaling>
          <c:orientation val="minMax"/>
        </c:scaling>
        <c:delete val="0"/>
        <c:axPos val="b"/>
        <c:numFmt formatCode="General" sourceLinked="0"/>
        <c:majorTickMark val="none"/>
        <c:minorTickMark val="none"/>
        <c:tickLblPos val="nextTo"/>
        <c:crossAx val="242178536"/>
        <c:crosses val="autoZero"/>
        <c:auto val="1"/>
        <c:lblAlgn val="ctr"/>
        <c:lblOffset val="100"/>
        <c:noMultiLvlLbl val="0"/>
      </c:catAx>
      <c:valAx>
        <c:axId val="242178536"/>
        <c:scaling>
          <c:orientation val="minMax"/>
        </c:scaling>
        <c:delete val="0"/>
        <c:axPos val="l"/>
        <c:majorGridlines/>
        <c:numFmt formatCode="0.0" sourceLinked="1"/>
        <c:majorTickMark val="none"/>
        <c:minorTickMark val="none"/>
        <c:tickLblPos val="nextTo"/>
        <c:crossAx val="242174224"/>
        <c:crosses val="autoZero"/>
        <c:crossBetween val="between"/>
      </c:valAx>
    </c:plotArea>
    <c:legend>
      <c:legendPos val="r"/>
      <c:overlay val="0"/>
      <c:txPr>
        <a:bodyPr/>
        <a:lstStyle/>
        <a:p>
          <a:pPr>
            <a:defRPr sz="9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Revenue!$A$3</c:f>
              <c:strCache>
                <c:ptCount val="1"/>
                <c:pt idx="0">
                  <c:v>Total Wireless Revenue</c:v>
                </c:pt>
              </c:strCache>
            </c:strRef>
          </c:tx>
          <c:invertIfNegative val="0"/>
          <c:cat>
            <c:strRef>
              <c:f>Revenue!$B$2:$F$2</c:f>
              <c:strCache>
                <c:ptCount val="5"/>
                <c:pt idx="0">
                  <c:v>2014</c:v>
                </c:pt>
                <c:pt idx="1">
                  <c:v>2013</c:v>
                </c:pt>
                <c:pt idx="2">
                  <c:v>2012</c:v>
                </c:pt>
                <c:pt idx="3">
                  <c:v>2011</c:v>
                </c:pt>
                <c:pt idx="4">
                  <c:v>2010</c:v>
                </c:pt>
              </c:strCache>
            </c:strRef>
          </c:cat>
          <c:val>
            <c:numRef>
              <c:f>Revenue!$B$3:$F$3</c:f>
              <c:numCache>
                <c:formatCode>General</c:formatCode>
                <c:ptCount val="5"/>
                <c:pt idx="0">
                  <c:v>73992</c:v>
                </c:pt>
                <c:pt idx="1">
                  <c:v>69899</c:v>
                </c:pt>
                <c:pt idx="2">
                  <c:v>66763</c:v>
                </c:pt>
                <c:pt idx="3">
                  <c:v>63215</c:v>
                </c:pt>
                <c:pt idx="4">
                  <c:v>58500</c:v>
                </c:pt>
              </c:numCache>
            </c:numRef>
          </c:val>
        </c:ser>
        <c:ser>
          <c:idx val="1"/>
          <c:order val="1"/>
          <c:tx>
            <c:strRef>
              <c:f>Revenue!$A$4</c:f>
              <c:strCache>
                <c:ptCount val="1"/>
                <c:pt idx="0">
                  <c:v>Service Revenue</c:v>
                </c:pt>
              </c:strCache>
            </c:strRef>
          </c:tx>
          <c:invertIfNegative val="0"/>
          <c:cat>
            <c:strRef>
              <c:f>Revenue!$B$2:$F$2</c:f>
              <c:strCache>
                <c:ptCount val="5"/>
                <c:pt idx="0">
                  <c:v>2014</c:v>
                </c:pt>
                <c:pt idx="1">
                  <c:v>2013</c:v>
                </c:pt>
                <c:pt idx="2">
                  <c:v>2012</c:v>
                </c:pt>
                <c:pt idx="3">
                  <c:v>2011</c:v>
                </c:pt>
                <c:pt idx="4">
                  <c:v>2010</c:v>
                </c:pt>
              </c:strCache>
            </c:strRef>
          </c:cat>
          <c:val>
            <c:numRef>
              <c:f>Revenue!$B$4:$F$4</c:f>
              <c:numCache>
                <c:formatCode>General</c:formatCode>
                <c:ptCount val="5"/>
                <c:pt idx="0">
                  <c:v>61032</c:v>
                </c:pt>
                <c:pt idx="1">
                  <c:v>61552</c:v>
                </c:pt>
                <c:pt idx="2">
                  <c:v>59186</c:v>
                </c:pt>
                <c:pt idx="3">
                  <c:v>56726</c:v>
                </c:pt>
                <c:pt idx="4">
                  <c:v>53510</c:v>
                </c:pt>
              </c:numCache>
            </c:numRef>
          </c:val>
        </c:ser>
        <c:ser>
          <c:idx val="2"/>
          <c:order val="2"/>
          <c:tx>
            <c:strRef>
              <c:f>Revenue!$A$5</c:f>
              <c:strCache>
                <c:ptCount val="1"/>
                <c:pt idx="0">
                  <c:v>Equipment Revenue</c:v>
                </c:pt>
              </c:strCache>
            </c:strRef>
          </c:tx>
          <c:invertIfNegative val="0"/>
          <c:cat>
            <c:strRef>
              <c:f>Revenue!$B$2:$F$2</c:f>
              <c:strCache>
                <c:ptCount val="5"/>
                <c:pt idx="0">
                  <c:v>2014</c:v>
                </c:pt>
                <c:pt idx="1">
                  <c:v>2013</c:v>
                </c:pt>
                <c:pt idx="2">
                  <c:v>2012</c:v>
                </c:pt>
                <c:pt idx="3">
                  <c:v>2011</c:v>
                </c:pt>
                <c:pt idx="4">
                  <c:v>2010</c:v>
                </c:pt>
              </c:strCache>
            </c:strRef>
          </c:cat>
          <c:val>
            <c:numRef>
              <c:f>Revenue!$B$5:$F$5</c:f>
              <c:numCache>
                <c:formatCode>General</c:formatCode>
                <c:ptCount val="5"/>
                <c:pt idx="0">
                  <c:v>12960</c:v>
                </c:pt>
                <c:pt idx="1">
                  <c:v>8347</c:v>
                </c:pt>
                <c:pt idx="2">
                  <c:v>7577</c:v>
                </c:pt>
                <c:pt idx="3">
                  <c:v>6489</c:v>
                </c:pt>
                <c:pt idx="4">
                  <c:v>4990</c:v>
                </c:pt>
              </c:numCache>
            </c:numRef>
          </c:val>
        </c:ser>
        <c:dLbls>
          <c:showLegendKey val="0"/>
          <c:showVal val="0"/>
          <c:showCatName val="0"/>
          <c:showSerName val="0"/>
          <c:showPercent val="0"/>
          <c:showBubbleSize val="0"/>
        </c:dLbls>
        <c:gapWidth val="75"/>
        <c:overlap val="-25"/>
        <c:axId val="242173832"/>
        <c:axId val="242174616"/>
      </c:barChart>
      <c:catAx>
        <c:axId val="242173832"/>
        <c:scaling>
          <c:orientation val="minMax"/>
        </c:scaling>
        <c:delete val="0"/>
        <c:axPos val="b"/>
        <c:numFmt formatCode="General" sourceLinked="0"/>
        <c:majorTickMark val="none"/>
        <c:minorTickMark val="none"/>
        <c:tickLblPos val="nextTo"/>
        <c:crossAx val="242174616"/>
        <c:crosses val="autoZero"/>
        <c:auto val="1"/>
        <c:lblAlgn val="ctr"/>
        <c:lblOffset val="100"/>
        <c:noMultiLvlLbl val="0"/>
      </c:catAx>
      <c:valAx>
        <c:axId val="242174616"/>
        <c:scaling>
          <c:orientation val="minMax"/>
        </c:scaling>
        <c:delete val="0"/>
        <c:axPos val="l"/>
        <c:majorGridlines/>
        <c:numFmt formatCode="General" sourceLinked="1"/>
        <c:majorTickMark val="none"/>
        <c:minorTickMark val="none"/>
        <c:tickLblPos val="nextTo"/>
        <c:spPr>
          <a:ln w="6350">
            <a:noFill/>
          </a:ln>
        </c:spPr>
        <c:crossAx val="242173832"/>
        <c:crosses val="autoZero"/>
        <c:crossBetween val="between"/>
      </c:valAx>
    </c:plotArea>
    <c:legend>
      <c:legendPos val="b"/>
      <c:overlay val="0"/>
      <c:txPr>
        <a:bodyPr/>
        <a:lstStyle/>
        <a:p>
          <a:pPr>
            <a:defRPr sz="9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20" baseline="0">
                <a:solidFill>
                  <a:schemeClr val="tx1"/>
                </a:solidFill>
                <a:latin typeface="+mn-lt"/>
                <a:ea typeface="+mn-ea"/>
                <a:cs typeface="+mn-cs"/>
              </a:defRPr>
            </a:pPr>
            <a:r>
              <a:rPr lang="en-US" sz="1600" dirty="0">
                <a:solidFill>
                  <a:schemeClr val="tx1"/>
                </a:solidFill>
              </a:rPr>
              <a:t>Geographic </a:t>
            </a:r>
          </a:p>
          <a:p>
            <a:pPr>
              <a:defRPr>
                <a:solidFill>
                  <a:schemeClr val="tx1"/>
                </a:solidFill>
              </a:defRPr>
            </a:pPr>
            <a:r>
              <a:rPr lang="en-US" sz="1600" dirty="0">
                <a:solidFill>
                  <a:schemeClr val="tx1"/>
                </a:solidFill>
              </a:rPr>
              <a:t>Ownership</a:t>
            </a:r>
          </a:p>
          <a:p>
            <a:pPr>
              <a:defRPr>
                <a:solidFill>
                  <a:schemeClr val="tx1"/>
                </a:solidFill>
              </a:defRPr>
            </a:pPr>
            <a:r>
              <a:rPr lang="en-CA" sz="1600" dirty="0">
                <a:solidFill>
                  <a:schemeClr val="tx1"/>
                </a:solidFill>
              </a:rPr>
              <a:t>Distribution</a:t>
            </a:r>
            <a:endParaRPr lang="en-US" sz="1600" dirty="0">
              <a:solidFill>
                <a:schemeClr val="tx1"/>
              </a:solidFill>
            </a:endParaRPr>
          </a:p>
        </c:rich>
      </c:tx>
      <c:layout>
        <c:manualLayout>
          <c:xMode val="edge"/>
          <c:yMode val="edge"/>
          <c:x val="7.5206137989899141E-2"/>
          <c:y val="0.42444193552345783"/>
        </c:manualLayout>
      </c:layout>
      <c:overlay val="0"/>
      <c:spPr>
        <a:noFill/>
        <a:ln>
          <a:noFill/>
        </a:ln>
        <a:effectLst/>
      </c:spPr>
      <c:txPr>
        <a:bodyPr rot="0" spcFirstLastPara="1" vertOverflow="ellipsis" vert="horz" wrap="square" anchor="ctr" anchorCtr="1"/>
        <a:lstStyle/>
        <a:p>
          <a:pPr>
            <a:defRPr sz="1200" b="0" i="0" u="none" strike="noStrike" kern="1200" cap="none" spc="20" baseline="0">
              <a:solidFill>
                <a:schemeClr val="tx1"/>
              </a:solidFill>
              <a:latin typeface="+mn-lt"/>
              <a:ea typeface="+mn-ea"/>
              <a:cs typeface="+mn-cs"/>
            </a:defRPr>
          </a:pPr>
          <a:endParaRPr lang="en-US"/>
        </a:p>
      </c:txPr>
    </c:title>
    <c:autoTitleDeleted val="0"/>
    <c:plotArea>
      <c:layout/>
      <c:pieChart>
        <c:varyColors val="1"/>
        <c:ser>
          <c:idx val="0"/>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dPt>
          <c:dPt>
            <c:idx val="5"/>
            <c:bubble3D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dPt>
          <c:dPt>
            <c:idx val="6"/>
            <c:bubble3D val="0"/>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c:spPr>
          </c:dPt>
          <c:dPt>
            <c:idx val="7"/>
            <c:bubble3D val="0"/>
            <c:spPr>
              <a:gradFill rotWithShape="1">
                <a:gsLst>
                  <a:gs pos="0">
                    <a:schemeClr val="accent2">
                      <a:lumMod val="60000"/>
                      <a:lumMod val="110000"/>
                      <a:satMod val="105000"/>
                      <a:tint val="67000"/>
                    </a:schemeClr>
                  </a:gs>
                  <a:gs pos="50000">
                    <a:schemeClr val="accent2">
                      <a:lumMod val="60000"/>
                      <a:lumMod val="105000"/>
                      <a:satMod val="103000"/>
                      <a:tint val="73000"/>
                    </a:schemeClr>
                  </a:gs>
                  <a:gs pos="100000">
                    <a:schemeClr val="accent2">
                      <a:lumMod val="60000"/>
                      <a:lumMod val="105000"/>
                      <a:satMod val="109000"/>
                      <a:tint val="81000"/>
                    </a:schemeClr>
                  </a:gs>
                </a:gsLst>
                <a:lin ang="5400000" scaled="0"/>
              </a:gradFill>
              <a:ln w="9525" cap="flat" cmpd="sng" algn="ctr">
                <a:solidFill>
                  <a:schemeClr val="accent2">
                    <a:lumMod val="60000"/>
                    <a:shade val="95000"/>
                  </a:schemeClr>
                </a:solidFill>
                <a:round/>
              </a:ln>
              <a:effectLst/>
            </c:spPr>
          </c:dPt>
          <c:dPt>
            <c:idx val="8"/>
            <c:bubble3D val="0"/>
            <c:spPr>
              <a:gradFill rotWithShape="1">
                <a:gsLst>
                  <a:gs pos="0">
                    <a:schemeClr val="accent3">
                      <a:lumMod val="60000"/>
                      <a:lumMod val="110000"/>
                      <a:satMod val="105000"/>
                      <a:tint val="67000"/>
                    </a:schemeClr>
                  </a:gs>
                  <a:gs pos="50000">
                    <a:schemeClr val="accent3">
                      <a:lumMod val="60000"/>
                      <a:lumMod val="105000"/>
                      <a:satMod val="103000"/>
                      <a:tint val="73000"/>
                    </a:schemeClr>
                  </a:gs>
                  <a:gs pos="100000">
                    <a:schemeClr val="accent3">
                      <a:lumMod val="60000"/>
                      <a:lumMod val="105000"/>
                      <a:satMod val="109000"/>
                      <a:tint val="81000"/>
                    </a:schemeClr>
                  </a:gs>
                </a:gsLst>
                <a:lin ang="5400000" scaled="0"/>
              </a:gradFill>
              <a:ln w="9525" cap="flat" cmpd="sng" algn="ctr">
                <a:solidFill>
                  <a:schemeClr val="accent3">
                    <a:lumMod val="60000"/>
                    <a:shade val="95000"/>
                  </a:schemeClr>
                </a:solidFill>
                <a:round/>
              </a:ln>
              <a:effectLst/>
            </c:spPr>
          </c:dPt>
          <c:dLbls>
            <c:dLbl>
              <c:idx val="1"/>
              <c:layout>
                <c:manualLayout>
                  <c:x val="-6.9008311461067368E-2"/>
                  <c:y val="1.795713035870514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6.3815179352580922E-2"/>
                  <c:y val="-7.1263487897346373E-3"/>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5.6837051618547685E-2"/>
                  <c:y val="-4.5683143773694965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4"/>
              <c:layout>
                <c:manualLayout>
                  <c:x val="-3.054986876640425E-2"/>
                  <c:y val="-7.815653251676874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5"/>
              <c:layout>
                <c:manualLayout>
                  <c:x val="6.3447069116360456E-3"/>
                  <c:y val="-7.5251895596383789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6"/>
              <c:layout>
                <c:manualLayout>
                  <c:x val="4.2391732283464566E-2"/>
                  <c:y val="-7.8117526975794688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7"/>
              <c:layout>
                <c:manualLayout>
                  <c:x val="0.1018228346456693"/>
                  <c:y val="-6.7856153397491986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8"/>
              <c:layout>
                <c:manualLayout>
                  <c:x val="0.11521719160104976"/>
                  <c:y val="-2.6195683872849225E-3"/>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15:layout/>
              </c:ext>
            </c:extLst>
          </c:dLbls>
          <c:cat>
            <c:strRef>
              <c:f>'[NIBC 2016 - First Round - Model Template (JM)R23.xlsx]Sheet1'!$B$3:$B$11</c:f>
              <c:strCache>
                <c:ptCount val="9"/>
                <c:pt idx="0">
                  <c:v>US</c:v>
                </c:pt>
                <c:pt idx="1">
                  <c:v>Great Britain (UK)</c:v>
                </c:pt>
                <c:pt idx="2">
                  <c:v>Canada</c:v>
                </c:pt>
                <c:pt idx="3">
                  <c:v>Japan</c:v>
                </c:pt>
                <c:pt idx="4">
                  <c:v>Switzerland</c:v>
                </c:pt>
                <c:pt idx="5">
                  <c:v>Sweden</c:v>
                </c:pt>
                <c:pt idx="6">
                  <c:v>Norway</c:v>
                </c:pt>
                <c:pt idx="7">
                  <c:v>Netherlands</c:v>
                </c:pt>
                <c:pt idx="8">
                  <c:v>Germany</c:v>
                </c:pt>
              </c:strCache>
            </c:strRef>
          </c:cat>
          <c:val>
            <c:numRef>
              <c:f>'[NIBC 2016 - First Round - Model Template (JM)R23.xlsx]Sheet1'!$C$3:$C$11</c:f>
              <c:numCache>
                <c:formatCode>General</c:formatCode>
                <c:ptCount val="9"/>
                <c:pt idx="0">
                  <c:v>84.93</c:v>
                </c:pt>
                <c:pt idx="1">
                  <c:v>4.04</c:v>
                </c:pt>
                <c:pt idx="2">
                  <c:v>2.31</c:v>
                </c:pt>
                <c:pt idx="3">
                  <c:v>1.6</c:v>
                </c:pt>
                <c:pt idx="4">
                  <c:v>1.4</c:v>
                </c:pt>
                <c:pt idx="5">
                  <c:v>1.1499999999999999</c:v>
                </c:pt>
                <c:pt idx="6">
                  <c:v>1.04</c:v>
                </c:pt>
                <c:pt idx="7">
                  <c:v>0.93</c:v>
                </c:pt>
                <c:pt idx="8">
                  <c:v>0.81</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0.14075610040819386"/>
          <c:y val="0.7178721130079887"/>
          <c:w val="0.75486907072694509"/>
          <c:h val="0.282127886992011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b="0" dirty="0">
                <a:solidFill>
                  <a:schemeClr val="tx1"/>
                </a:solidFill>
              </a:rPr>
              <a:t>Institutional</a:t>
            </a:r>
            <a:r>
              <a:rPr lang="en-US" sz="1800" b="0" baseline="0" dirty="0">
                <a:solidFill>
                  <a:schemeClr val="tx1"/>
                </a:solidFill>
              </a:rPr>
              <a:t> Summary</a:t>
            </a:r>
            <a:endParaRPr lang="en-US" sz="1800" b="0" dirty="0">
              <a:solidFill>
                <a:schemeClr val="tx1"/>
              </a:solidFill>
            </a:endParaRP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6924497241128432E-2"/>
          <c:y val="0.20739402186421821"/>
          <c:w val="0.95307550275887154"/>
          <c:h val="0.50826111315075362"/>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Lbls>
            <c:dLbl>
              <c:idx val="0"/>
              <c:layout>
                <c:manualLayout>
                  <c:x val="-0.17723923398529384"/>
                  <c:y val="-5.6980685521944491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0.14532956817706222"/>
                  <c:y val="2.9470213174443254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'[NIBC 2016 - First Round - Model Template (JM)R23.xlsx]Sheet1'!$B$25:$B$26</c:f>
              <c:strCache>
                <c:ptCount val="2"/>
                <c:pt idx="0">
                  <c:v>Ownership (Institutional)</c:v>
                </c:pt>
                <c:pt idx="1">
                  <c:v>Ownership (Non-Institutional)</c:v>
                </c:pt>
              </c:strCache>
            </c:strRef>
          </c:cat>
          <c:val>
            <c:numRef>
              <c:f>'[NIBC 2016 - First Round - Model Template (JM)R23.xlsx]Sheet1'!$C$25:$C$26</c:f>
              <c:numCache>
                <c:formatCode>0.00%</c:formatCode>
                <c:ptCount val="2"/>
                <c:pt idx="0">
                  <c:v>0.54869999999999997</c:v>
                </c:pt>
                <c:pt idx="1">
                  <c:v>0.45129999999999998</c:v>
                </c:pt>
              </c:numCache>
            </c:numRef>
          </c:val>
        </c:ser>
        <c:dLbls>
          <c:dLblPos val="inEnd"/>
          <c:showLegendKey val="0"/>
          <c:showVal val="0"/>
          <c:showCatName val="0"/>
          <c:showSerName val="0"/>
          <c:showPercent val="1"/>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dirty="0" smtClean="0">
                <a:solidFill>
                  <a:schemeClr val="tx1"/>
                </a:solidFill>
              </a:rPr>
              <a:t>Institutional</a:t>
            </a:r>
            <a:r>
              <a:rPr lang="en-US" sz="1800" baseline="0" dirty="0" smtClean="0">
                <a:solidFill>
                  <a:schemeClr val="tx1"/>
                </a:solidFill>
              </a:rPr>
              <a:t> Ownership</a:t>
            </a:r>
            <a:endParaRPr lang="en-US" sz="1800" dirty="0">
              <a:solidFill>
                <a:schemeClr val="tx1"/>
              </a:solidFill>
            </a:endParaRPr>
          </a:p>
        </c:rich>
      </c:tx>
      <c:layout>
        <c:manualLayout>
          <c:xMode val="edge"/>
          <c:yMode val="edge"/>
          <c:x val="0.23579475245301473"/>
          <c:y val="0"/>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5216460078932238"/>
          <c:w val="1"/>
          <c:h val="0.45937383122791542"/>
        </c:manualLayout>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cat>
            <c:strRef>
              <c:f>Sheet1!$A$2:$A$7</c:f>
              <c:strCache>
                <c:ptCount val="6"/>
                <c:pt idx="0">
                  <c:v>Capital Research Global Investors</c:v>
                </c:pt>
                <c:pt idx="1">
                  <c:v>Blackrock Institutional Trust Company</c:v>
                </c:pt>
                <c:pt idx="2">
                  <c:v>Evercore Trust Company</c:v>
                </c:pt>
                <c:pt idx="3">
                  <c:v>Statestreet Corp</c:v>
                </c:pt>
                <c:pt idx="4">
                  <c:v>Vangauard Group</c:v>
                </c:pt>
                <c:pt idx="5">
                  <c:v>Other Institutional shares</c:v>
                </c:pt>
              </c:strCache>
            </c:strRef>
          </c:cat>
          <c:val>
            <c:numRef>
              <c:f>Sheet1!$B$2:$B$7</c:f>
              <c:numCache>
                <c:formatCode>General</c:formatCode>
                <c:ptCount val="6"/>
                <c:pt idx="0">
                  <c:v>3</c:v>
                </c:pt>
                <c:pt idx="1">
                  <c:v>5</c:v>
                </c:pt>
                <c:pt idx="2">
                  <c:v>6</c:v>
                </c:pt>
                <c:pt idx="3">
                  <c:v>8</c:v>
                </c:pt>
                <c:pt idx="4">
                  <c:v>10</c:v>
                </c:pt>
                <c:pt idx="5">
                  <c:v>68</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13514329358734975"/>
          <c:y val="0.11664973400840681"/>
          <c:w val="0.72695538642555868"/>
          <c:h val="0.3993708168425988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4.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image" Target="../media/image44.png"/></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g"/></Relationships>
</file>

<file path=ppt/diagrams/_rels/data8.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png"/><Relationship Id="rId1" Type="http://schemas.openxmlformats.org/officeDocument/2006/relationships/image" Target="../media/image41.png"/></Relationships>
</file>

<file path=ppt/diagrams/_rels/drawing14.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image" Target="../media/image44.png"/></Relationships>
</file>

<file path=ppt/diagrams/_rels/drawing8.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png"/><Relationship Id="rId1" Type="http://schemas.openxmlformats.org/officeDocument/2006/relationships/image" Target="../media/image4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266BF2-0FDE-6B48-AB66-7BC3BE66098E}" type="doc">
      <dgm:prSet loTypeId="urn:microsoft.com/office/officeart/2005/8/layout/process2" loCatId="" qsTypeId="urn:microsoft.com/office/officeart/2005/8/quickstyle/simple4" qsCatId="simple" csTypeId="urn:microsoft.com/office/officeart/2005/8/colors/accent1_2" csCatId="accent1" phldr="1"/>
      <dgm:spPr/>
    </dgm:pt>
    <dgm:pt modelId="{BA861D24-0D19-D346-8D8E-AAF12D65F384}">
      <dgm:prSet phldrT="[Text]" custT="1"/>
      <dgm:spPr/>
      <dgm:t>
        <a:bodyPr/>
        <a:lstStyle/>
        <a:p>
          <a:pPr algn="just"/>
          <a:r>
            <a:rPr lang="en-US" sz="1200" b="1" i="1" u="sng" dirty="0" smtClean="0">
              <a:solidFill>
                <a:srgbClr val="000000"/>
              </a:solidFill>
            </a:rPr>
            <a:t>Key Resources :</a:t>
          </a:r>
          <a:r>
            <a:rPr lang="en-US" sz="1200" b="1" i="1" u="none" dirty="0" smtClean="0">
              <a:solidFill>
                <a:srgbClr val="000000"/>
              </a:solidFill>
            </a:rPr>
            <a:t> </a:t>
          </a:r>
          <a:r>
            <a:rPr lang="en-US" sz="1200" dirty="0" smtClean="0">
              <a:solidFill>
                <a:srgbClr val="000000"/>
              </a:solidFill>
            </a:rPr>
            <a:t>Strong telecommunication infrastructure, well established brand with over a decade of history &amp; cross-segment employee skill base. </a:t>
          </a:r>
          <a:endParaRPr lang="en-US" sz="1200" dirty="0">
            <a:solidFill>
              <a:srgbClr val="000000"/>
            </a:solidFill>
          </a:endParaRPr>
        </a:p>
      </dgm:t>
    </dgm:pt>
    <dgm:pt modelId="{99FE4BB3-6713-D54E-BAD9-700BABC9A6F5}" type="parTrans" cxnId="{7C94F1E1-1AB7-FA44-9B6E-E40C12F63E95}">
      <dgm:prSet/>
      <dgm:spPr/>
      <dgm:t>
        <a:bodyPr/>
        <a:lstStyle/>
        <a:p>
          <a:endParaRPr lang="en-US"/>
        </a:p>
      </dgm:t>
    </dgm:pt>
    <dgm:pt modelId="{33062C7D-BC2B-5D4E-97C7-EAC64504FDCA}" type="sibTrans" cxnId="{7C94F1E1-1AB7-FA44-9B6E-E40C12F63E95}">
      <dgm:prSet/>
      <dgm:spPr/>
      <dgm:t>
        <a:bodyPr/>
        <a:lstStyle/>
        <a:p>
          <a:endParaRPr lang="en-US"/>
        </a:p>
      </dgm:t>
    </dgm:pt>
    <dgm:pt modelId="{EDD766FB-979A-C149-B03C-E3413FFB796A}">
      <dgm:prSet phldrT="[Text]" custT="1"/>
      <dgm:spPr/>
      <dgm:t>
        <a:bodyPr/>
        <a:lstStyle/>
        <a:p>
          <a:pPr algn="just"/>
          <a:r>
            <a:rPr lang="en-US" sz="1200" b="1" u="sng" dirty="0" smtClean="0">
              <a:solidFill>
                <a:srgbClr val="000000"/>
              </a:solidFill>
            </a:rPr>
            <a:t>Key Capabilities : </a:t>
          </a:r>
          <a:r>
            <a:rPr lang="en-US" sz="1200" dirty="0" smtClean="0">
              <a:solidFill>
                <a:srgbClr val="000000"/>
              </a:solidFill>
            </a:rPr>
            <a:t>Ability to synergize operations between its wireless, wire-line and satellite networks, with access to capital at competitively low industry rates</a:t>
          </a:r>
          <a:r>
            <a:rPr lang="en-US" sz="1500" dirty="0" smtClean="0"/>
            <a:t>.</a:t>
          </a:r>
          <a:endParaRPr lang="en-US" sz="1500" dirty="0"/>
        </a:p>
      </dgm:t>
    </dgm:pt>
    <dgm:pt modelId="{F08217FD-28D8-C44D-9581-21810428259F}" type="parTrans" cxnId="{B9B11D4B-C8A3-EE4B-9C7F-73630D19AB6E}">
      <dgm:prSet/>
      <dgm:spPr/>
      <dgm:t>
        <a:bodyPr/>
        <a:lstStyle/>
        <a:p>
          <a:endParaRPr lang="en-US"/>
        </a:p>
      </dgm:t>
    </dgm:pt>
    <dgm:pt modelId="{B9000ACC-ADA3-6845-B045-51577640ED0F}" type="sibTrans" cxnId="{B9B11D4B-C8A3-EE4B-9C7F-73630D19AB6E}">
      <dgm:prSet/>
      <dgm:spPr/>
      <dgm:t>
        <a:bodyPr/>
        <a:lstStyle/>
        <a:p>
          <a:endParaRPr lang="en-US"/>
        </a:p>
      </dgm:t>
    </dgm:pt>
    <dgm:pt modelId="{F29ACE73-7C78-C94A-AB7C-5EEA82205B37}">
      <dgm:prSet custT="1"/>
      <dgm:spPr/>
      <dgm:t>
        <a:bodyPr/>
        <a:lstStyle/>
        <a:p>
          <a:pPr algn="just"/>
          <a:r>
            <a:rPr lang="en-US" sz="1000" b="1" dirty="0" smtClean="0">
              <a:solidFill>
                <a:srgbClr val="000000"/>
              </a:solidFill>
            </a:rPr>
            <a:t>AT&amp;T’s value proposition is based on providing integrated, high quality telecommunication solutions with high speeds and strong customer service to its multitude of customers by leveraging its mulit-faceted industry experience and innovation</a:t>
          </a:r>
          <a:r>
            <a:rPr lang="en-US" sz="1000" b="1" dirty="0" smtClean="0"/>
            <a:t> </a:t>
          </a:r>
          <a:endParaRPr lang="en-US" sz="1000" b="1" dirty="0"/>
        </a:p>
      </dgm:t>
    </dgm:pt>
    <dgm:pt modelId="{D61D0F67-E1A0-C148-B56F-DE3431AB71B7}" type="parTrans" cxnId="{A597DC76-664E-0B49-BAA3-DC76DF191E6F}">
      <dgm:prSet/>
      <dgm:spPr/>
      <dgm:t>
        <a:bodyPr/>
        <a:lstStyle/>
        <a:p>
          <a:endParaRPr lang="en-US"/>
        </a:p>
      </dgm:t>
    </dgm:pt>
    <dgm:pt modelId="{BB01149E-4CBC-854B-9A53-7C561BC49BEC}" type="sibTrans" cxnId="{A597DC76-664E-0B49-BAA3-DC76DF191E6F}">
      <dgm:prSet/>
      <dgm:spPr/>
      <dgm:t>
        <a:bodyPr/>
        <a:lstStyle/>
        <a:p>
          <a:endParaRPr lang="en-US"/>
        </a:p>
      </dgm:t>
    </dgm:pt>
    <dgm:pt modelId="{424A2FA9-46FF-D44D-AB4E-0367A2C07778}">
      <dgm:prSet phldrT="[Text]" custT="1"/>
      <dgm:spPr/>
      <dgm:t>
        <a:bodyPr/>
        <a:lstStyle/>
        <a:p>
          <a:pPr algn="just"/>
          <a:r>
            <a:rPr lang="en-US" sz="1200" b="1" i="1" u="sng" dirty="0" smtClean="0">
              <a:solidFill>
                <a:srgbClr val="000000"/>
              </a:solidFill>
            </a:rPr>
            <a:t>Profit Formula : </a:t>
          </a:r>
          <a:r>
            <a:rPr lang="en-US" sz="1200" dirty="0" smtClean="0">
              <a:solidFill>
                <a:srgbClr val="000000"/>
              </a:solidFill>
            </a:rPr>
            <a:t>Charging a price premium for access to high quality, high speed networks with a focus on differentiation</a:t>
          </a:r>
          <a:r>
            <a:rPr lang="en-US" sz="1400" dirty="0" smtClean="0">
              <a:solidFill>
                <a:srgbClr val="000000"/>
              </a:solidFill>
            </a:rPr>
            <a:t>. </a:t>
          </a:r>
          <a:endParaRPr lang="en-US" sz="1400" dirty="0"/>
        </a:p>
      </dgm:t>
    </dgm:pt>
    <dgm:pt modelId="{2DF7B781-4CF2-0543-A8E2-94DD3696D9C0}" type="parTrans" cxnId="{0124E3D3-51A6-1A4C-93DF-1DEA43A4ACED}">
      <dgm:prSet/>
      <dgm:spPr/>
      <dgm:t>
        <a:bodyPr/>
        <a:lstStyle/>
        <a:p>
          <a:endParaRPr lang="en-US"/>
        </a:p>
      </dgm:t>
    </dgm:pt>
    <dgm:pt modelId="{667573B2-139D-D043-9F2E-6435D164386A}" type="sibTrans" cxnId="{0124E3D3-51A6-1A4C-93DF-1DEA43A4ACED}">
      <dgm:prSet/>
      <dgm:spPr/>
      <dgm:t>
        <a:bodyPr/>
        <a:lstStyle/>
        <a:p>
          <a:endParaRPr lang="en-US"/>
        </a:p>
      </dgm:t>
    </dgm:pt>
    <dgm:pt modelId="{141EB20E-E9CC-EB48-86FF-25FA4258CBDB}">
      <dgm:prSet/>
      <dgm:spPr/>
      <dgm:t>
        <a:bodyPr/>
        <a:lstStyle/>
        <a:p>
          <a:pPr algn="just"/>
          <a:r>
            <a:rPr lang="en-US" b="1" u="sng" dirty="0" smtClean="0">
              <a:solidFill>
                <a:srgbClr val="000000"/>
              </a:solidFill>
            </a:rPr>
            <a:t>Core Competence : </a:t>
          </a:r>
          <a:r>
            <a:rPr lang="en-US" dirty="0" smtClean="0">
              <a:solidFill>
                <a:srgbClr val="000000"/>
              </a:solidFill>
            </a:rPr>
            <a:t>Leveraging its Economies of Scale to provide high quality connectivity solutions to its massive customer base.</a:t>
          </a:r>
          <a:endParaRPr lang="en-US" dirty="0">
            <a:solidFill>
              <a:srgbClr val="000000"/>
            </a:solidFill>
          </a:endParaRPr>
        </a:p>
      </dgm:t>
    </dgm:pt>
    <dgm:pt modelId="{14AE4A72-6E71-9448-A984-9CC5947C7C77}" type="parTrans" cxnId="{F036B340-A74F-8948-8E0B-74067F48EB29}">
      <dgm:prSet/>
      <dgm:spPr/>
      <dgm:t>
        <a:bodyPr/>
        <a:lstStyle/>
        <a:p>
          <a:endParaRPr lang="en-US"/>
        </a:p>
      </dgm:t>
    </dgm:pt>
    <dgm:pt modelId="{5D354EF7-E4BA-C344-A016-0C6065C092D6}" type="sibTrans" cxnId="{F036B340-A74F-8948-8E0B-74067F48EB29}">
      <dgm:prSet/>
      <dgm:spPr/>
      <dgm:t>
        <a:bodyPr/>
        <a:lstStyle/>
        <a:p>
          <a:endParaRPr lang="en-US"/>
        </a:p>
      </dgm:t>
    </dgm:pt>
    <dgm:pt modelId="{0384542E-B0C0-0043-ACDE-D3DA0C2E56AF}" type="pres">
      <dgm:prSet presAssocID="{E3266BF2-0FDE-6B48-AB66-7BC3BE66098E}" presName="linearFlow" presStyleCnt="0">
        <dgm:presLayoutVars>
          <dgm:resizeHandles val="exact"/>
        </dgm:presLayoutVars>
      </dgm:prSet>
      <dgm:spPr/>
    </dgm:pt>
    <dgm:pt modelId="{7D91A0FA-4B6E-7B4D-B7EB-C535A143F6A0}" type="pres">
      <dgm:prSet presAssocID="{F29ACE73-7C78-C94A-AB7C-5EEA82205B37}" presName="node" presStyleLbl="node1" presStyleIdx="0" presStyleCnt="5">
        <dgm:presLayoutVars>
          <dgm:bulletEnabled val="1"/>
        </dgm:presLayoutVars>
      </dgm:prSet>
      <dgm:spPr/>
      <dgm:t>
        <a:bodyPr/>
        <a:lstStyle/>
        <a:p>
          <a:endParaRPr lang="en-US"/>
        </a:p>
      </dgm:t>
    </dgm:pt>
    <dgm:pt modelId="{CC2D2A3A-2781-C649-A5C4-44AF9D8973AD}" type="pres">
      <dgm:prSet presAssocID="{BB01149E-4CBC-854B-9A53-7C561BC49BEC}" presName="sibTrans" presStyleLbl="sibTrans2D1" presStyleIdx="0" presStyleCnt="4"/>
      <dgm:spPr/>
      <dgm:t>
        <a:bodyPr/>
        <a:lstStyle/>
        <a:p>
          <a:endParaRPr lang="en-CA"/>
        </a:p>
      </dgm:t>
    </dgm:pt>
    <dgm:pt modelId="{707204A7-0D05-4A4F-9607-8A8043FFC2EF}" type="pres">
      <dgm:prSet presAssocID="{BB01149E-4CBC-854B-9A53-7C561BC49BEC}" presName="connectorText" presStyleLbl="sibTrans2D1" presStyleIdx="0" presStyleCnt="4"/>
      <dgm:spPr/>
      <dgm:t>
        <a:bodyPr/>
        <a:lstStyle/>
        <a:p>
          <a:endParaRPr lang="en-CA"/>
        </a:p>
      </dgm:t>
    </dgm:pt>
    <dgm:pt modelId="{A46FB32B-7784-4A4C-BB02-515B77FD607D}" type="pres">
      <dgm:prSet presAssocID="{424A2FA9-46FF-D44D-AB4E-0367A2C07778}" presName="node" presStyleLbl="node1" presStyleIdx="1" presStyleCnt="5" custScaleY="69114">
        <dgm:presLayoutVars>
          <dgm:bulletEnabled val="1"/>
        </dgm:presLayoutVars>
      </dgm:prSet>
      <dgm:spPr/>
      <dgm:t>
        <a:bodyPr/>
        <a:lstStyle/>
        <a:p>
          <a:endParaRPr lang="en-US"/>
        </a:p>
      </dgm:t>
    </dgm:pt>
    <dgm:pt modelId="{79889569-97B7-F444-A9A8-46E40B858AC3}" type="pres">
      <dgm:prSet presAssocID="{667573B2-139D-D043-9F2E-6435D164386A}" presName="sibTrans" presStyleLbl="sibTrans2D1" presStyleIdx="1" presStyleCnt="4"/>
      <dgm:spPr/>
      <dgm:t>
        <a:bodyPr/>
        <a:lstStyle/>
        <a:p>
          <a:endParaRPr lang="en-CA"/>
        </a:p>
      </dgm:t>
    </dgm:pt>
    <dgm:pt modelId="{F936B417-77C8-CA44-B95A-2D39E483CCBF}" type="pres">
      <dgm:prSet presAssocID="{667573B2-139D-D043-9F2E-6435D164386A}" presName="connectorText" presStyleLbl="sibTrans2D1" presStyleIdx="1" presStyleCnt="4"/>
      <dgm:spPr/>
      <dgm:t>
        <a:bodyPr/>
        <a:lstStyle/>
        <a:p>
          <a:endParaRPr lang="en-CA"/>
        </a:p>
      </dgm:t>
    </dgm:pt>
    <dgm:pt modelId="{E8CC148F-902B-8C4A-BBCD-19D76B26FAA5}" type="pres">
      <dgm:prSet presAssocID="{BA861D24-0D19-D346-8D8E-AAF12D65F384}" presName="node" presStyleLbl="node1" presStyleIdx="2" presStyleCnt="5">
        <dgm:presLayoutVars>
          <dgm:bulletEnabled val="1"/>
        </dgm:presLayoutVars>
      </dgm:prSet>
      <dgm:spPr/>
      <dgm:t>
        <a:bodyPr/>
        <a:lstStyle/>
        <a:p>
          <a:endParaRPr lang="en-US"/>
        </a:p>
      </dgm:t>
    </dgm:pt>
    <dgm:pt modelId="{926EF30B-0B3F-DD4A-9F70-28D7953768FD}" type="pres">
      <dgm:prSet presAssocID="{33062C7D-BC2B-5D4E-97C7-EAC64504FDCA}" presName="sibTrans" presStyleLbl="sibTrans2D1" presStyleIdx="2" presStyleCnt="4"/>
      <dgm:spPr/>
      <dgm:t>
        <a:bodyPr/>
        <a:lstStyle/>
        <a:p>
          <a:endParaRPr lang="en-CA"/>
        </a:p>
      </dgm:t>
    </dgm:pt>
    <dgm:pt modelId="{E7891661-B6D8-1545-AF6C-2966AD3F6780}" type="pres">
      <dgm:prSet presAssocID="{33062C7D-BC2B-5D4E-97C7-EAC64504FDCA}" presName="connectorText" presStyleLbl="sibTrans2D1" presStyleIdx="2" presStyleCnt="4"/>
      <dgm:spPr/>
      <dgm:t>
        <a:bodyPr/>
        <a:lstStyle/>
        <a:p>
          <a:endParaRPr lang="en-CA"/>
        </a:p>
      </dgm:t>
    </dgm:pt>
    <dgm:pt modelId="{DF835E92-C980-7547-AF21-FE3E542B8D0E}" type="pres">
      <dgm:prSet presAssocID="{EDD766FB-979A-C149-B03C-E3413FFB796A}" presName="node" presStyleLbl="node1" presStyleIdx="3" presStyleCnt="5">
        <dgm:presLayoutVars>
          <dgm:bulletEnabled val="1"/>
        </dgm:presLayoutVars>
      </dgm:prSet>
      <dgm:spPr/>
      <dgm:t>
        <a:bodyPr/>
        <a:lstStyle/>
        <a:p>
          <a:endParaRPr lang="en-US"/>
        </a:p>
      </dgm:t>
    </dgm:pt>
    <dgm:pt modelId="{F373D1C4-C471-9D47-BC74-F0430F3F5C4B}" type="pres">
      <dgm:prSet presAssocID="{B9000ACC-ADA3-6845-B045-51577640ED0F}" presName="sibTrans" presStyleLbl="sibTrans2D1" presStyleIdx="3" presStyleCnt="4"/>
      <dgm:spPr/>
      <dgm:t>
        <a:bodyPr/>
        <a:lstStyle/>
        <a:p>
          <a:endParaRPr lang="en-CA"/>
        </a:p>
      </dgm:t>
    </dgm:pt>
    <dgm:pt modelId="{A9196DBF-509F-7A4C-A03F-14A8E6C44C4A}" type="pres">
      <dgm:prSet presAssocID="{B9000ACC-ADA3-6845-B045-51577640ED0F}" presName="connectorText" presStyleLbl="sibTrans2D1" presStyleIdx="3" presStyleCnt="4"/>
      <dgm:spPr/>
      <dgm:t>
        <a:bodyPr/>
        <a:lstStyle/>
        <a:p>
          <a:endParaRPr lang="en-CA"/>
        </a:p>
      </dgm:t>
    </dgm:pt>
    <dgm:pt modelId="{3D4EA34F-6771-5344-B215-6622529C27CA}" type="pres">
      <dgm:prSet presAssocID="{141EB20E-E9CC-EB48-86FF-25FA4258CBDB}" presName="node" presStyleLbl="node1" presStyleIdx="4" presStyleCnt="5">
        <dgm:presLayoutVars>
          <dgm:bulletEnabled val="1"/>
        </dgm:presLayoutVars>
      </dgm:prSet>
      <dgm:spPr/>
      <dgm:t>
        <a:bodyPr/>
        <a:lstStyle/>
        <a:p>
          <a:endParaRPr lang="en-US"/>
        </a:p>
      </dgm:t>
    </dgm:pt>
  </dgm:ptLst>
  <dgm:cxnLst>
    <dgm:cxn modelId="{1EB388B9-E0B9-4BD3-AEC7-899B7941AF15}" type="presOf" srcId="{33062C7D-BC2B-5D4E-97C7-EAC64504FDCA}" destId="{926EF30B-0B3F-DD4A-9F70-28D7953768FD}" srcOrd="0" destOrd="0" presId="urn:microsoft.com/office/officeart/2005/8/layout/process2"/>
    <dgm:cxn modelId="{B3ABD00C-5344-45E2-AC7F-7455A04392CC}" type="presOf" srcId="{BB01149E-4CBC-854B-9A53-7C561BC49BEC}" destId="{CC2D2A3A-2781-C649-A5C4-44AF9D8973AD}" srcOrd="0" destOrd="0" presId="urn:microsoft.com/office/officeart/2005/8/layout/process2"/>
    <dgm:cxn modelId="{CB6DBFA3-A0BC-4475-A700-54D2C5474494}" type="presOf" srcId="{F29ACE73-7C78-C94A-AB7C-5EEA82205B37}" destId="{7D91A0FA-4B6E-7B4D-B7EB-C535A143F6A0}" srcOrd="0" destOrd="0" presId="urn:microsoft.com/office/officeart/2005/8/layout/process2"/>
    <dgm:cxn modelId="{ED63815D-0910-41D6-AD32-44B77BEC7D88}" type="presOf" srcId="{33062C7D-BC2B-5D4E-97C7-EAC64504FDCA}" destId="{E7891661-B6D8-1545-AF6C-2966AD3F6780}" srcOrd="1" destOrd="0" presId="urn:microsoft.com/office/officeart/2005/8/layout/process2"/>
    <dgm:cxn modelId="{9A548335-1BAF-4CE5-A3F9-9B7556549ACA}" type="presOf" srcId="{EDD766FB-979A-C149-B03C-E3413FFB796A}" destId="{DF835E92-C980-7547-AF21-FE3E542B8D0E}" srcOrd="0" destOrd="0" presId="urn:microsoft.com/office/officeart/2005/8/layout/process2"/>
    <dgm:cxn modelId="{0CA44ACD-1995-4A02-9611-550CA5451680}" type="presOf" srcId="{B9000ACC-ADA3-6845-B045-51577640ED0F}" destId="{A9196DBF-509F-7A4C-A03F-14A8E6C44C4A}" srcOrd="1" destOrd="0" presId="urn:microsoft.com/office/officeart/2005/8/layout/process2"/>
    <dgm:cxn modelId="{2B86315F-3DA5-478C-B1DD-9793FD847B7C}" type="presOf" srcId="{424A2FA9-46FF-D44D-AB4E-0367A2C07778}" destId="{A46FB32B-7784-4A4C-BB02-515B77FD607D}" srcOrd="0" destOrd="0" presId="urn:microsoft.com/office/officeart/2005/8/layout/process2"/>
    <dgm:cxn modelId="{EF28B79D-F894-4F82-948F-E663EC105295}" type="presOf" srcId="{BB01149E-4CBC-854B-9A53-7C561BC49BEC}" destId="{707204A7-0D05-4A4F-9607-8A8043FFC2EF}" srcOrd="1" destOrd="0" presId="urn:microsoft.com/office/officeart/2005/8/layout/process2"/>
    <dgm:cxn modelId="{B9B11D4B-C8A3-EE4B-9C7F-73630D19AB6E}" srcId="{E3266BF2-0FDE-6B48-AB66-7BC3BE66098E}" destId="{EDD766FB-979A-C149-B03C-E3413FFB796A}" srcOrd="3" destOrd="0" parTransId="{F08217FD-28D8-C44D-9581-21810428259F}" sibTransId="{B9000ACC-ADA3-6845-B045-51577640ED0F}"/>
    <dgm:cxn modelId="{0695BA3C-D663-48B8-A8D6-4F586B36ABF8}" type="presOf" srcId="{E3266BF2-0FDE-6B48-AB66-7BC3BE66098E}" destId="{0384542E-B0C0-0043-ACDE-D3DA0C2E56AF}" srcOrd="0" destOrd="0" presId="urn:microsoft.com/office/officeart/2005/8/layout/process2"/>
    <dgm:cxn modelId="{6F52A22D-5905-4749-9B39-AAE299E59046}" type="presOf" srcId="{667573B2-139D-D043-9F2E-6435D164386A}" destId="{79889569-97B7-F444-A9A8-46E40B858AC3}" srcOrd="0" destOrd="0" presId="urn:microsoft.com/office/officeart/2005/8/layout/process2"/>
    <dgm:cxn modelId="{69D89B31-33CA-4B93-8FF0-30FFB1BE9CEF}" type="presOf" srcId="{667573B2-139D-D043-9F2E-6435D164386A}" destId="{F936B417-77C8-CA44-B95A-2D39E483CCBF}" srcOrd="1" destOrd="0" presId="urn:microsoft.com/office/officeart/2005/8/layout/process2"/>
    <dgm:cxn modelId="{0124E3D3-51A6-1A4C-93DF-1DEA43A4ACED}" srcId="{E3266BF2-0FDE-6B48-AB66-7BC3BE66098E}" destId="{424A2FA9-46FF-D44D-AB4E-0367A2C07778}" srcOrd="1" destOrd="0" parTransId="{2DF7B781-4CF2-0543-A8E2-94DD3696D9C0}" sibTransId="{667573B2-139D-D043-9F2E-6435D164386A}"/>
    <dgm:cxn modelId="{F036B340-A74F-8948-8E0B-74067F48EB29}" srcId="{E3266BF2-0FDE-6B48-AB66-7BC3BE66098E}" destId="{141EB20E-E9CC-EB48-86FF-25FA4258CBDB}" srcOrd="4" destOrd="0" parTransId="{14AE4A72-6E71-9448-A984-9CC5947C7C77}" sibTransId="{5D354EF7-E4BA-C344-A016-0C6065C092D6}"/>
    <dgm:cxn modelId="{9BCC9713-A2AB-4809-89AE-B4B523E74434}" type="presOf" srcId="{141EB20E-E9CC-EB48-86FF-25FA4258CBDB}" destId="{3D4EA34F-6771-5344-B215-6622529C27CA}" srcOrd="0" destOrd="0" presId="urn:microsoft.com/office/officeart/2005/8/layout/process2"/>
    <dgm:cxn modelId="{7C94F1E1-1AB7-FA44-9B6E-E40C12F63E95}" srcId="{E3266BF2-0FDE-6B48-AB66-7BC3BE66098E}" destId="{BA861D24-0D19-D346-8D8E-AAF12D65F384}" srcOrd="2" destOrd="0" parTransId="{99FE4BB3-6713-D54E-BAD9-700BABC9A6F5}" sibTransId="{33062C7D-BC2B-5D4E-97C7-EAC64504FDCA}"/>
    <dgm:cxn modelId="{A597DC76-664E-0B49-BAA3-DC76DF191E6F}" srcId="{E3266BF2-0FDE-6B48-AB66-7BC3BE66098E}" destId="{F29ACE73-7C78-C94A-AB7C-5EEA82205B37}" srcOrd="0" destOrd="0" parTransId="{D61D0F67-E1A0-C148-B56F-DE3431AB71B7}" sibTransId="{BB01149E-4CBC-854B-9A53-7C561BC49BEC}"/>
    <dgm:cxn modelId="{D6F150AC-0616-4796-9CD4-60E1C0CA8B22}" type="presOf" srcId="{BA861D24-0D19-D346-8D8E-AAF12D65F384}" destId="{E8CC148F-902B-8C4A-BBCD-19D76B26FAA5}" srcOrd="0" destOrd="0" presId="urn:microsoft.com/office/officeart/2005/8/layout/process2"/>
    <dgm:cxn modelId="{3BED5421-74B6-491B-A793-2752F7582994}" type="presOf" srcId="{B9000ACC-ADA3-6845-B045-51577640ED0F}" destId="{F373D1C4-C471-9D47-BC74-F0430F3F5C4B}" srcOrd="0" destOrd="0" presId="urn:microsoft.com/office/officeart/2005/8/layout/process2"/>
    <dgm:cxn modelId="{F44680E8-CBFC-4FE2-BB9E-B39C7E9B20E7}" type="presParOf" srcId="{0384542E-B0C0-0043-ACDE-D3DA0C2E56AF}" destId="{7D91A0FA-4B6E-7B4D-B7EB-C535A143F6A0}" srcOrd="0" destOrd="0" presId="urn:microsoft.com/office/officeart/2005/8/layout/process2"/>
    <dgm:cxn modelId="{FD896FDC-8AA1-4748-AC9B-C0F066110E8D}" type="presParOf" srcId="{0384542E-B0C0-0043-ACDE-D3DA0C2E56AF}" destId="{CC2D2A3A-2781-C649-A5C4-44AF9D8973AD}" srcOrd="1" destOrd="0" presId="urn:microsoft.com/office/officeart/2005/8/layout/process2"/>
    <dgm:cxn modelId="{58C8847B-99F4-42C0-91A9-1DC1B47B5B01}" type="presParOf" srcId="{CC2D2A3A-2781-C649-A5C4-44AF9D8973AD}" destId="{707204A7-0D05-4A4F-9607-8A8043FFC2EF}" srcOrd="0" destOrd="0" presId="urn:microsoft.com/office/officeart/2005/8/layout/process2"/>
    <dgm:cxn modelId="{4BB48CC4-3F86-4B59-9341-93B1A0ABD44D}" type="presParOf" srcId="{0384542E-B0C0-0043-ACDE-D3DA0C2E56AF}" destId="{A46FB32B-7784-4A4C-BB02-515B77FD607D}" srcOrd="2" destOrd="0" presId="urn:microsoft.com/office/officeart/2005/8/layout/process2"/>
    <dgm:cxn modelId="{5E5ACD30-7BAC-499E-9120-A7FA3A5CECC4}" type="presParOf" srcId="{0384542E-B0C0-0043-ACDE-D3DA0C2E56AF}" destId="{79889569-97B7-F444-A9A8-46E40B858AC3}" srcOrd="3" destOrd="0" presId="urn:microsoft.com/office/officeart/2005/8/layout/process2"/>
    <dgm:cxn modelId="{987A82CB-021A-474D-91B6-DD5BD1783380}" type="presParOf" srcId="{79889569-97B7-F444-A9A8-46E40B858AC3}" destId="{F936B417-77C8-CA44-B95A-2D39E483CCBF}" srcOrd="0" destOrd="0" presId="urn:microsoft.com/office/officeart/2005/8/layout/process2"/>
    <dgm:cxn modelId="{DEA52C57-F827-4F49-9156-C9CA65E0B009}" type="presParOf" srcId="{0384542E-B0C0-0043-ACDE-D3DA0C2E56AF}" destId="{E8CC148F-902B-8C4A-BBCD-19D76B26FAA5}" srcOrd="4" destOrd="0" presId="urn:microsoft.com/office/officeart/2005/8/layout/process2"/>
    <dgm:cxn modelId="{9BEE9A53-C94A-4418-84ED-4A863155BC90}" type="presParOf" srcId="{0384542E-B0C0-0043-ACDE-D3DA0C2E56AF}" destId="{926EF30B-0B3F-DD4A-9F70-28D7953768FD}" srcOrd="5" destOrd="0" presId="urn:microsoft.com/office/officeart/2005/8/layout/process2"/>
    <dgm:cxn modelId="{E424A726-4DAF-4651-A89C-AC9DF31BE21F}" type="presParOf" srcId="{926EF30B-0B3F-DD4A-9F70-28D7953768FD}" destId="{E7891661-B6D8-1545-AF6C-2966AD3F6780}" srcOrd="0" destOrd="0" presId="urn:microsoft.com/office/officeart/2005/8/layout/process2"/>
    <dgm:cxn modelId="{B110CA5F-7F5C-404B-8983-E5B4B12D0443}" type="presParOf" srcId="{0384542E-B0C0-0043-ACDE-D3DA0C2E56AF}" destId="{DF835E92-C980-7547-AF21-FE3E542B8D0E}" srcOrd="6" destOrd="0" presId="urn:microsoft.com/office/officeart/2005/8/layout/process2"/>
    <dgm:cxn modelId="{375306FC-1F68-465D-A83F-4D7BCEBA0A0D}" type="presParOf" srcId="{0384542E-B0C0-0043-ACDE-D3DA0C2E56AF}" destId="{F373D1C4-C471-9D47-BC74-F0430F3F5C4B}" srcOrd="7" destOrd="0" presId="urn:microsoft.com/office/officeart/2005/8/layout/process2"/>
    <dgm:cxn modelId="{16D92A06-5874-40F3-8D9B-D34194E85D4F}" type="presParOf" srcId="{F373D1C4-C471-9D47-BC74-F0430F3F5C4B}" destId="{A9196DBF-509F-7A4C-A03F-14A8E6C44C4A}" srcOrd="0" destOrd="0" presId="urn:microsoft.com/office/officeart/2005/8/layout/process2"/>
    <dgm:cxn modelId="{D3F68F59-314C-4674-9C4D-5099D93C20C8}" type="presParOf" srcId="{0384542E-B0C0-0043-ACDE-D3DA0C2E56AF}" destId="{3D4EA34F-6771-5344-B215-6622529C27CA}" srcOrd="8"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A777265-ED40-C54A-A044-C7051F9AA199}" type="doc">
      <dgm:prSet loTypeId="urn:microsoft.com/office/officeart/2005/8/layout/matrix1" loCatId="" qsTypeId="urn:microsoft.com/office/officeart/2005/8/quickstyle/simple4" qsCatId="simple" csTypeId="urn:microsoft.com/office/officeart/2005/8/colors/accent1_2" csCatId="accent1" phldr="1"/>
      <dgm:spPr/>
      <dgm:t>
        <a:bodyPr/>
        <a:lstStyle/>
        <a:p>
          <a:endParaRPr lang="en-US"/>
        </a:p>
      </dgm:t>
    </dgm:pt>
    <dgm:pt modelId="{7228A867-4A4F-9843-97F0-DF0419579C01}">
      <dgm:prSet phldrT="[Text]" custT="1"/>
      <dgm:spPr/>
      <dgm:t>
        <a:bodyPr/>
        <a:lstStyle/>
        <a:p>
          <a:r>
            <a:rPr lang="en-US" sz="2000" b="1" baseline="0" dirty="0" smtClean="0">
              <a:solidFill>
                <a:srgbClr val="00B050"/>
              </a:solidFill>
            </a:rPr>
            <a:t>+’s</a:t>
          </a:r>
          <a:endParaRPr lang="en-US" sz="2000" b="1" baseline="0" dirty="0">
            <a:solidFill>
              <a:srgbClr val="00B050"/>
            </a:solidFill>
          </a:endParaRPr>
        </a:p>
      </dgm:t>
    </dgm:pt>
    <dgm:pt modelId="{D2032D38-4BA7-CC47-B8FF-0EB7C1F12B93}" type="parTrans" cxnId="{FDDC275C-EBB8-0946-94E3-95BB3252C396}">
      <dgm:prSet/>
      <dgm:spPr/>
      <dgm:t>
        <a:bodyPr/>
        <a:lstStyle/>
        <a:p>
          <a:endParaRPr lang="en-US"/>
        </a:p>
      </dgm:t>
    </dgm:pt>
    <dgm:pt modelId="{5EB71B0A-F8F1-D44C-9079-DE988D918C08}" type="sibTrans" cxnId="{FDDC275C-EBB8-0946-94E3-95BB3252C396}">
      <dgm:prSet/>
      <dgm:spPr/>
      <dgm:t>
        <a:bodyPr/>
        <a:lstStyle/>
        <a:p>
          <a:endParaRPr lang="en-US"/>
        </a:p>
      </dgm:t>
    </dgm:pt>
    <dgm:pt modelId="{04F9440E-1979-2A40-BF9C-109414DF0476}">
      <dgm:prSet phldrT="[Text]" custT="1"/>
      <dgm:spPr/>
      <dgm:t>
        <a:bodyPr/>
        <a:lstStyle/>
        <a:p>
          <a:r>
            <a:rPr lang="en-CA" sz="1050" dirty="0" smtClean="0"/>
            <a:t>Low</a:t>
          </a:r>
          <a:r>
            <a:rPr lang="en-CA" sz="1050" baseline="0" dirty="0" smtClean="0"/>
            <a:t> Competition (Monopoly)</a:t>
          </a:r>
          <a:endParaRPr lang="en-US" sz="1050" dirty="0"/>
        </a:p>
      </dgm:t>
    </dgm:pt>
    <dgm:pt modelId="{5BE69570-5E54-BF4C-8BC8-E155269D052F}" type="parTrans" cxnId="{9BE512DF-72C6-8344-85A0-21926F1F7187}">
      <dgm:prSet/>
      <dgm:spPr/>
      <dgm:t>
        <a:bodyPr/>
        <a:lstStyle/>
        <a:p>
          <a:endParaRPr lang="en-US"/>
        </a:p>
      </dgm:t>
    </dgm:pt>
    <dgm:pt modelId="{AEEAFA10-8195-2547-91CA-2F96F81015A4}" type="sibTrans" cxnId="{9BE512DF-72C6-8344-85A0-21926F1F7187}">
      <dgm:prSet/>
      <dgm:spPr/>
      <dgm:t>
        <a:bodyPr/>
        <a:lstStyle/>
        <a:p>
          <a:endParaRPr lang="en-US"/>
        </a:p>
      </dgm:t>
    </dgm:pt>
    <dgm:pt modelId="{E6A0156A-CD65-E64D-9315-8E7070804085}">
      <dgm:prSet phldrT="[Text]" custT="1"/>
      <dgm:spPr/>
      <dgm:t>
        <a:bodyPr/>
        <a:lstStyle/>
        <a:p>
          <a:r>
            <a:rPr lang="en-CA" sz="1050" dirty="0" smtClean="0"/>
            <a:t>Underutilized Market</a:t>
          </a:r>
          <a:endParaRPr lang="en-US" sz="1050" dirty="0"/>
        </a:p>
      </dgm:t>
    </dgm:pt>
    <dgm:pt modelId="{B47751F6-7FD2-C845-AB28-10EA81743D34}" type="parTrans" cxnId="{1C94F279-5E3F-8946-8628-B14DC55B7481}">
      <dgm:prSet/>
      <dgm:spPr/>
      <dgm:t>
        <a:bodyPr/>
        <a:lstStyle/>
        <a:p>
          <a:endParaRPr lang="en-US"/>
        </a:p>
      </dgm:t>
    </dgm:pt>
    <dgm:pt modelId="{3AC70624-B925-2449-906A-6241410F4226}" type="sibTrans" cxnId="{1C94F279-5E3F-8946-8628-B14DC55B7481}">
      <dgm:prSet/>
      <dgm:spPr/>
      <dgm:t>
        <a:bodyPr/>
        <a:lstStyle/>
        <a:p>
          <a:endParaRPr lang="en-US"/>
        </a:p>
      </dgm:t>
    </dgm:pt>
    <dgm:pt modelId="{ACBA462A-EA72-1D4C-85EF-424663D59353}">
      <dgm:prSet phldrT="[Text]" custT="1"/>
      <dgm:spPr/>
      <dgm:t>
        <a:bodyPr/>
        <a:lstStyle/>
        <a:p>
          <a:r>
            <a:rPr lang="en-CA" sz="900" dirty="0" smtClean="0"/>
            <a:t>Opportunity for Infrastructure Development</a:t>
          </a:r>
          <a:endParaRPr lang="en-US" sz="900" dirty="0"/>
        </a:p>
      </dgm:t>
    </dgm:pt>
    <dgm:pt modelId="{5D709E25-D812-7047-A50B-69A3B7A9BE62}" type="parTrans" cxnId="{07EC810B-41A5-E945-A210-8171894D5428}">
      <dgm:prSet/>
      <dgm:spPr/>
      <dgm:t>
        <a:bodyPr/>
        <a:lstStyle/>
        <a:p>
          <a:endParaRPr lang="en-US"/>
        </a:p>
      </dgm:t>
    </dgm:pt>
    <dgm:pt modelId="{41D373C9-C445-6B47-8321-0FDE82C223E1}" type="sibTrans" cxnId="{07EC810B-41A5-E945-A210-8171894D5428}">
      <dgm:prSet/>
      <dgm:spPr/>
      <dgm:t>
        <a:bodyPr/>
        <a:lstStyle/>
        <a:p>
          <a:endParaRPr lang="en-US"/>
        </a:p>
      </dgm:t>
    </dgm:pt>
    <dgm:pt modelId="{31BDCB48-15D9-4619-A593-F761F5799BBC}">
      <dgm:prSet custT="1"/>
      <dgm:spPr/>
      <dgm:t>
        <a:bodyPr/>
        <a:lstStyle/>
        <a:p>
          <a:r>
            <a:rPr lang="en-CA" sz="1050" dirty="0" smtClean="0"/>
            <a:t>Expand Customer Base</a:t>
          </a:r>
          <a:endParaRPr lang="en-US" sz="1050" dirty="0"/>
        </a:p>
      </dgm:t>
    </dgm:pt>
    <dgm:pt modelId="{072C5C5B-9235-4E72-8B78-FD65B129A177}" type="parTrans" cxnId="{6CBF9562-3E9D-4EB6-A8BE-D44802E0B003}">
      <dgm:prSet/>
      <dgm:spPr/>
      <dgm:t>
        <a:bodyPr/>
        <a:lstStyle/>
        <a:p>
          <a:endParaRPr lang="en-US"/>
        </a:p>
      </dgm:t>
    </dgm:pt>
    <dgm:pt modelId="{F75AD635-562C-47AE-AEC5-8B161F4375AE}" type="sibTrans" cxnId="{6CBF9562-3E9D-4EB6-A8BE-D44802E0B003}">
      <dgm:prSet/>
      <dgm:spPr/>
      <dgm:t>
        <a:bodyPr/>
        <a:lstStyle/>
        <a:p>
          <a:endParaRPr lang="en-US"/>
        </a:p>
      </dgm:t>
    </dgm:pt>
    <dgm:pt modelId="{A51D0BE8-28E3-D648-8DA7-EA2DEE68D271}" type="pres">
      <dgm:prSet presAssocID="{6A777265-ED40-C54A-A044-C7051F9AA199}" presName="diagram" presStyleCnt="0">
        <dgm:presLayoutVars>
          <dgm:chMax val="1"/>
          <dgm:dir/>
          <dgm:animLvl val="ctr"/>
          <dgm:resizeHandles val="exact"/>
        </dgm:presLayoutVars>
      </dgm:prSet>
      <dgm:spPr/>
      <dgm:t>
        <a:bodyPr/>
        <a:lstStyle/>
        <a:p>
          <a:endParaRPr lang="en-CA"/>
        </a:p>
      </dgm:t>
    </dgm:pt>
    <dgm:pt modelId="{0526222C-24F2-C745-8A16-9535A3B31FE5}" type="pres">
      <dgm:prSet presAssocID="{6A777265-ED40-C54A-A044-C7051F9AA199}" presName="matrix" presStyleCnt="0"/>
      <dgm:spPr/>
    </dgm:pt>
    <dgm:pt modelId="{E1EA34BC-782E-3949-9F8A-03BE26B82762}" type="pres">
      <dgm:prSet presAssocID="{6A777265-ED40-C54A-A044-C7051F9AA199}" presName="tile1" presStyleLbl="node1" presStyleIdx="0" presStyleCnt="4" custLinFactX="-1466" custLinFactNeighborX="-100000"/>
      <dgm:spPr/>
      <dgm:t>
        <a:bodyPr/>
        <a:lstStyle/>
        <a:p>
          <a:endParaRPr lang="en-CA"/>
        </a:p>
      </dgm:t>
    </dgm:pt>
    <dgm:pt modelId="{2BE9C4DD-A6B1-D743-A1F8-44A5695408B8}" type="pres">
      <dgm:prSet presAssocID="{6A777265-ED40-C54A-A044-C7051F9AA199}" presName="tile1text" presStyleLbl="node1" presStyleIdx="0" presStyleCnt="4">
        <dgm:presLayoutVars>
          <dgm:chMax val="0"/>
          <dgm:chPref val="0"/>
          <dgm:bulletEnabled val="1"/>
        </dgm:presLayoutVars>
      </dgm:prSet>
      <dgm:spPr/>
      <dgm:t>
        <a:bodyPr/>
        <a:lstStyle/>
        <a:p>
          <a:endParaRPr lang="en-CA"/>
        </a:p>
      </dgm:t>
    </dgm:pt>
    <dgm:pt modelId="{9A005C90-D141-BE41-8129-988575D813E9}" type="pres">
      <dgm:prSet presAssocID="{6A777265-ED40-C54A-A044-C7051F9AA199}" presName="tile2" presStyleLbl="node1" presStyleIdx="1" presStyleCnt="4" custLinFactNeighborX="34825" custLinFactNeighborY="-30916"/>
      <dgm:spPr/>
      <dgm:t>
        <a:bodyPr/>
        <a:lstStyle/>
        <a:p>
          <a:endParaRPr lang="en-CA"/>
        </a:p>
      </dgm:t>
    </dgm:pt>
    <dgm:pt modelId="{D50DE5FB-E7D0-F54E-916F-1859C62528CD}" type="pres">
      <dgm:prSet presAssocID="{6A777265-ED40-C54A-A044-C7051F9AA199}" presName="tile2text" presStyleLbl="node1" presStyleIdx="1" presStyleCnt="4">
        <dgm:presLayoutVars>
          <dgm:chMax val="0"/>
          <dgm:chPref val="0"/>
          <dgm:bulletEnabled val="1"/>
        </dgm:presLayoutVars>
      </dgm:prSet>
      <dgm:spPr/>
      <dgm:t>
        <a:bodyPr/>
        <a:lstStyle/>
        <a:p>
          <a:endParaRPr lang="en-CA"/>
        </a:p>
      </dgm:t>
    </dgm:pt>
    <dgm:pt modelId="{6322F341-76BF-DD4D-A851-73E938E62C8D}" type="pres">
      <dgm:prSet presAssocID="{6A777265-ED40-C54A-A044-C7051F9AA199}" presName="tile3" presStyleLbl="node1" presStyleIdx="2" presStyleCnt="4" custLinFactNeighborY="3634"/>
      <dgm:spPr/>
      <dgm:t>
        <a:bodyPr/>
        <a:lstStyle/>
        <a:p>
          <a:endParaRPr lang="en-CA"/>
        </a:p>
      </dgm:t>
    </dgm:pt>
    <dgm:pt modelId="{A0D34200-C1DC-6B46-8632-36FE1391672B}" type="pres">
      <dgm:prSet presAssocID="{6A777265-ED40-C54A-A044-C7051F9AA199}" presName="tile3text" presStyleLbl="node1" presStyleIdx="2" presStyleCnt="4">
        <dgm:presLayoutVars>
          <dgm:chMax val="0"/>
          <dgm:chPref val="0"/>
          <dgm:bulletEnabled val="1"/>
        </dgm:presLayoutVars>
      </dgm:prSet>
      <dgm:spPr/>
      <dgm:t>
        <a:bodyPr/>
        <a:lstStyle/>
        <a:p>
          <a:endParaRPr lang="en-CA"/>
        </a:p>
      </dgm:t>
    </dgm:pt>
    <dgm:pt modelId="{8ED06178-2547-654E-AF44-29B9D5F2D6C0}" type="pres">
      <dgm:prSet presAssocID="{6A777265-ED40-C54A-A044-C7051F9AA199}" presName="tile4" presStyleLbl="node1" presStyleIdx="3" presStyleCnt="4"/>
      <dgm:spPr/>
      <dgm:t>
        <a:bodyPr/>
        <a:lstStyle/>
        <a:p>
          <a:endParaRPr lang="en-CA"/>
        </a:p>
      </dgm:t>
    </dgm:pt>
    <dgm:pt modelId="{D9D96E65-853A-EA4B-9396-E1F5238D1104}" type="pres">
      <dgm:prSet presAssocID="{6A777265-ED40-C54A-A044-C7051F9AA199}" presName="tile4text" presStyleLbl="node1" presStyleIdx="3" presStyleCnt="4">
        <dgm:presLayoutVars>
          <dgm:chMax val="0"/>
          <dgm:chPref val="0"/>
          <dgm:bulletEnabled val="1"/>
        </dgm:presLayoutVars>
      </dgm:prSet>
      <dgm:spPr/>
      <dgm:t>
        <a:bodyPr/>
        <a:lstStyle/>
        <a:p>
          <a:endParaRPr lang="en-CA"/>
        </a:p>
      </dgm:t>
    </dgm:pt>
    <dgm:pt modelId="{6764468A-B196-EA4B-A702-F86EA0079887}" type="pres">
      <dgm:prSet presAssocID="{6A777265-ED40-C54A-A044-C7051F9AA199}" presName="centerTile" presStyleLbl="fgShp" presStyleIdx="0" presStyleCnt="1">
        <dgm:presLayoutVars>
          <dgm:chMax val="0"/>
          <dgm:chPref val="0"/>
        </dgm:presLayoutVars>
      </dgm:prSet>
      <dgm:spPr/>
      <dgm:t>
        <a:bodyPr/>
        <a:lstStyle/>
        <a:p>
          <a:endParaRPr lang="en-CA"/>
        </a:p>
      </dgm:t>
    </dgm:pt>
  </dgm:ptLst>
  <dgm:cxnLst>
    <dgm:cxn modelId="{80CEB26C-44C2-45E3-ACF3-D6E03D8E8ABF}" type="presOf" srcId="{ACBA462A-EA72-1D4C-85EF-424663D59353}" destId="{A0D34200-C1DC-6B46-8632-36FE1391672B}" srcOrd="1" destOrd="0" presId="urn:microsoft.com/office/officeart/2005/8/layout/matrix1"/>
    <dgm:cxn modelId="{BCEEE611-9190-4CDE-BBA6-85F0031E6B70}" type="presOf" srcId="{7228A867-4A4F-9843-97F0-DF0419579C01}" destId="{6764468A-B196-EA4B-A702-F86EA0079887}" srcOrd="0" destOrd="0" presId="urn:microsoft.com/office/officeart/2005/8/layout/matrix1"/>
    <dgm:cxn modelId="{F041AF23-BC7C-4F6E-872F-3495581F5846}" type="presOf" srcId="{6A777265-ED40-C54A-A044-C7051F9AA199}" destId="{A51D0BE8-28E3-D648-8DA7-EA2DEE68D271}" srcOrd="0" destOrd="0" presId="urn:microsoft.com/office/officeart/2005/8/layout/matrix1"/>
    <dgm:cxn modelId="{9BE512DF-72C6-8344-85A0-21926F1F7187}" srcId="{7228A867-4A4F-9843-97F0-DF0419579C01}" destId="{04F9440E-1979-2A40-BF9C-109414DF0476}" srcOrd="0" destOrd="0" parTransId="{5BE69570-5E54-BF4C-8BC8-E155269D052F}" sibTransId="{AEEAFA10-8195-2547-91CA-2F96F81015A4}"/>
    <dgm:cxn modelId="{F7ED2A88-6AB4-4453-8F15-FBC2E72ED15F}" type="presOf" srcId="{E6A0156A-CD65-E64D-9315-8E7070804085}" destId="{9A005C90-D141-BE41-8129-988575D813E9}" srcOrd="0" destOrd="0" presId="urn:microsoft.com/office/officeart/2005/8/layout/matrix1"/>
    <dgm:cxn modelId="{1C94F279-5E3F-8946-8628-B14DC55B7481}" srcId="{7228A867-4A4F-9843-97F0-DF0419579C01}" destId="{E6A0156A-CD65-E64D-9315-8E7070804085}" srcOrd="1" destOrd="0" parTransId="{B47751F6-7FD2-C845-AB28-10EA81743D34}" sibTransId="{3AC70624-B925-2449-906A-6241410F4226}"/>
    <dgm:cxn modelId="{035850BF-E4C1-4C82-A728-AA13331489E2}" type="presOf" srcId="{04F9440E-1979-2A40-BF9C-109414DF0476}" destId="{E1EA34BC-782E-3949-9F8A-03BE26B82762}" srcOrd="0" destOrd="0" presId="urn:microsoft.com/office/officeart/2005/8/layout/matrix1"/>
    <dgm:cxn modelId="{ADC30DD4-AD38-463B-BBE6-EA3213698F68}" type="presOf" srcId="{31BDCB48-15D9-4619-A593-F761F5799BBC}" destId="{D9D96E65-853A-EA4B-9396-E1F5238D1104}" srcOrd="1" destOrd="0" presId="urn:microsoft.com/office/officeart/2005/8/layout/matrix1"/>
    <dgm:cxn modelId="{FDDC275C-EBB8-0946-94E3-95BB3252C396}" srcId="{6A777265-ED40-C54A-A044-C7051F9AA199}" destId="{7228A867-4A4F-9843-97F0-DF0419579C01}" srcOrd="0" destOrd="0" parTransId="{D2032D38-4BA7-CC47-B8FF-0EB7C1F12B93}" sibTransId="{5EB71B0A-F8F1-D44C-9079-DE988D918C08}"/>
    <dgm:cxn modelId="{4A2FC45E-4646-4D08-9BD1-86D26081B382}" type="presOf" srcId="{ACBA462A-EA72-1D4C-85EF-424663D59353}" destId="{6322F341-76BF-DD4D-A851-73E938E62C8D}" srcOrd="0" destOrd="0" presId="urn:microsoft.com/office/officeart/2005/8/layout/matrix1"/>
    <dgm:cxn modelId="{1C3F8391-399C-461D-9C51-86D5B12A7DE4}" type="presOf" srcId="{04F9440E-1979-2A40-BF9C-109414DF0476}" destId="{2BE9C4DD-A6B1-D743-A1F8-44A5695408B8}" srcOrd="1" destOrd="0" presId="urn:microsoft.com/office/officeart/2005/8/layout/matrix1"/>
    <dgm:cxn modelId="{F31F1EC9-A08B-400D-AFE0-9F7B66BB49CD}" type="presOf" srcId="{31BDCB48-15D9-4619-A593-F761F5799BBC}" destId="{8ED06178-2547-654E-AF44-29B9D5F2D6C0}" srcOrd="0" destOrd="0" presId="urn:microsoft.com/office/officeart/2005/8/layout/matrix1"/>
    <dgm:cxn modelId="{2D5AF101-6B93-4E6A-8174-4B8081795EDC}" type="presOf" srcId="{E6A0156A-CD65-E64D-9315-8E7070804085}" destId="{D50DE5FB-E7D0-F54E-916F-1859C62528CD}" srcOrd="1" destOrd="0" presId="urn:microsoft.com/office/officeart/2005/8/layout/matrix1"/>
    <dgm:cxn modelId="{07EC810B-41A5-E945-A210-8171894D5428}" srcId="{7228A867-4A4F-9843-97F0-DF0419579C01}" destId="{ACBA462A-EA72-1D4C-85EF-424663D59353}" srcOrd="2" destOrd="0" parTransId="{5D709E25-D812-7047-A50B-69A3B7A9BE62}" sibTransId="{41D373C9-C445-6B47-8321-0FDE82C223E1}"/>
    <dgm:cxn modelId="{6CBF9562-3E9D-4EB6-A8BE-D44802E0B003}" srcId="{7228A867-4A4F-9843-97F0-DF0419579C01}" destId="{31BDCB48-15D9-4619-A593-F761F5799BBC}" srcOrd="3" destOrd="0" parTransId="{072C5C5B-9235-4E72-8B78-FD65B129A177}" sibTransId="{F75AD635-562C-47AE-AEC5-8B161F4375AE}"/>
    <dgm:cxn modelId="{18C2034A-E214-41F2-88E3-C6FB3ACEF9F9}" type="presParOf" srcId="{A51D0BE8-28E3-D648-8DA7-EA2DEE68D271}" destId="{0526222C-24F2-C745-8A16-9535A3B31FE5}" srcOrd="0" destOrd="0" presId="urn:microsoft.com/office/officeart/2005/8/layout/matrix1"/>
    <dgm:cxn modelId="{66A02250-6DAB-484E-89CA-5BDBFD90C8E4}" type="presParOf" srcId="{0526222C-24F2-C745-8A16-9535A3B31FE5}" destId="{E1EA34BC-782E-3949-9F8A-03BE26B82762}" srcOrd="0" destOrd="0" presId="urn:microsoft.com/office/officeart/2005/8/layout/matrix1"/>
    <dgm:cxn modelId="{CA0B7FA2-0D56-477E-9675-78BC663D1E25}" type="presParOf" srcId="{0526222C-24F2-C745-8A16-9535A3B31FE5}" destId="{2BE9C4DD-A6B1-D743-A1F8-44A5695408B8}" srcOrd="1" destOrd="0" presId="urn:microsoft.com/office/officeart/2005/8/layout/matrix1"/>
    <dgm:cxn modelId="{0986C1CC-4532-4538-81E5-AA1513854838}" type="presParOf" srcId="{0526222C-24F2-C745-8A16-9535A3B31FE5}" destId="{9A005C90-D141-BE41-8129-988575D813E9}" srcOrd="2" destOrd="0" presId="urn:microsoft.com/office/officeart/2005/8/layout/matrix1"/>
    <dgm:cxn modelId="{9498BDF2-B4C9-4596-80A3-C215F63B9C59}" type="presParOf" srcId="{0526222C-24F2-C745-8A16-9535A3B31FE5}" destId="{D50DE5FB-E7D0-F54E-916F-1859C62528CD}" srcOrd="3" destOrd="0" presId="urn:microsoft.com/office/officeart/2005/8/layout/matrix1"/>
    <dgm:cxn modelId="{5836D711-ACB0-49C5-8488-90D1B34E937C}" type="presParOf" srcId="{0526222C-24F2-C745-8A16-9535A3B31FE5}" destId="{6322F341-76BF-DD4D-A851-73E938E62C8D}" srcOrd="4" destOrd="0" presId="urn:microsoft.com/office/officeart/2005/8/layout/matrix1"/>
    <dgm:cxn modelId="{131A5724-1176-44DE-9FA7-71065E614209}" type="presParOf" srcId="{0526222C-24F2-C745-8A16-9535A3B31FE5}" destId="{A0D34200-C1DC-6B46-8632-36FE1391672B}" srcOrd="5" destOrd="0" presId="urn:microsoft.com/office/officeart/2005/8/layout/matrix1"/>
    <dgm:cxn modelId="{8C50E2B6-4822-4842-8E99-E06A8556A6E8}" type="presParOf" srcId="{0526222C-24F2-C745-8A16-9535A3B31FE5}" destId="{8ED06178-2547-654E-AF44-29B9D5F2D6C0}" srcOrd="6" destOrd="0" presId="urn:microsoft.com/office/officeart/2005/8/layout/matrix1"/>
    <dgm:cxn modelId="{E835472D-C4B2-4733-9AC3-C5BC6A8D7CA9}" type="presParOf" srcId="{0526222C-24F2-C745-8A16-9535A3B31FE5}" destId="{D9D96E65-853A-EA4B-9396-E1F5238D1104}" srcOrd="7" destOrd="0" presId="urn:microsoft.com/office/officeart/2005/8/layout/matrix1"/>
    <dgm:cxn modelId="{1F24671B-106F-4914-A85C-81EE0346AE44}" type="presParOf" srcId="{A51D0BE8-28E3-D648-8DA7-EA2DEE68D271}" destId="{6764468A-B196-EA4B-A702-F86EA0079887}" srcOrd="1" destOrd="0" presId="urn:microsoft.com/office/officeart/2005/8/layout/matrix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A777265-ED40-C54A-A044-C7051F9AA199}" type="doc">
      <dgm:prSet loTypeId="urn:microsoft.com/office/officeart/2005/8/layout/matrix1" loCatId="" qsTypeId="urn:microsoft.com/office/officeart/2005/8/quickstyle/simple4" qsCatId="simple" csTypeId="urn:microsoft.com/office/officeart/2005/8/colors/accent1_2" csCatId="accent1" phldr="1"/>
      <dgm:spPr/>
      <dgm:t>
        <a:bodyPr/>
        <a:lstStyle/>
        <a:p>
          <a:endParaRPr lang="en-US"/>
        </a:p>
      </dgm:t>
    </dgm:pt>
    <dgm:pt modelId="{7228A867-4A4F-9843-97F0-DF0419579C01}">
      <dgm:prSet phldrT="[Text]" custT="1"/>
      <dgm:spPr/>
      <dgm:t>
        <a:bodyPr/>
        <a:lstStyle/>
        <a:p>
          <a:r>
            <a:rPr lang="en-US" sz="2000" b="1" baseline="0" dirty="0" smtClean="0">
              <a:solidFill>
                <a:srgbClr val="00B050"/>
              </a:solidFill>
            </a:rPr>
            <a:t>+’s</a:t>
          </a:r>
          <a:endParaRPr lang="en-US" sz="2000" b="1" baseline="0" dirty="0">
            <a:solidFill>
              <a:srgbClr val="00B050"/>
            </a:solidFill>
          </a:endParaRPr>
        </a:p>
      </dgm:t>
    </dgm:pt>
    <dgm:pt modelId="{D2032D38-4BA7-CC47-B8FF-0EB7C1F12B93}" type="parTrans" cxnId="{FDDC275C-EBB8-0946-94E3-95BB3252C396}">
      <dgm:prSet/>
      <dgm:spPr/>
      <dgm:t>
        <a:bodyPr/>
        <a:lstStyle/>
        <a:p>
          <a:endParaRPr lang="en-US"/>
        </a:p>
      </dgm:t>
    </dgm:pt>
    <dgm:pt modelId="{5EB71B0A-F8F1-D44C-9079-DE988D918C08}" type="sibTrans" cxnId="{FDDC275C-EBB8-0946-94E3-95BB3252C396}">
      <dgm:prSet/>
      <dgm:spPr/>
      <dgm:t>
        <a:bodyPr/>
        <a:lstStyle/>
        <a:p>
          <a:endParaRPr lang="en-US"/>
        </a:p>
      </dgm:t>
    </dgm:pt>
    <dgm:pt modelId="{9FB820FC-A28D-5E4A-B547-641E4EFCD79F}">
      <dgm:prSet phldrT="[Text]" custT="1"/>
      <dgm:spPr/>
      <dgm:t>
        <a:bodyPr/>
        <a:lstStyle/>
        <a:p>
          <a:r>
            <a:rPr lang="en-US" sz="1100" dirty="0" smtClean="0"/>
            <a:t>Established name</a:t>
          </a:r>
          <a:endParaRPr lang="en-US" sz="1100" dirty="0"/>
        </a:p>
      </dgm:t>
    </dgm:pt>
    <dgm:pt modelId="{83E9CDF5-CB47-A941-B004-D2546A9DB78F}" type="parTrans" cxnId="{DD15403E-9404-C441-A151-AF0235897656}">
      <dgm:prSet/>
      <dgm:spPr/>
      <dgm:t>
        <a:bodyPr/>
        <a:lstStyle/>
        <a:p>
          <a:endParaRPr lang="en-US"/>
        </a:p>
      </dgm:t>
    </dgm:pt>
    <dgm:pt modelId="{6876657C-7B4D-F44D-BA97-62E532E4E234}" type="sibTrans" cxnId="{DD15403E-9404-C441-A151-AF0235897656}">
      <dgm:prSet/>
      <dgm:spPr/>
      <dgm:t>
        <a:bodyPr/>
        <a:lstStyle/>
        <a:p>
          <a:endParaRPr lang="en-US"/>
        </a:p>
      </dgm:t>
    </dgm:pt>
    <dgm:pt modelId="{04F9440E-1979-2A40-BF9C-109414DF0476}">
      <dgm:prSet phldrT="[Text]" custT="1"/>
      <dgm:spPr/>
      <dgm:t>
        <a:bodyPr/>
        <a:lstStyle/>
        <a:p>
          <a:r>
            <a:rPr lang="en-US" sz="1100" dirty="0" smtClean="0"/>
            <a:t>Growth potential</a:t>
          </a:r>
          <a:endParaRPr lang="en-US" sz="1100" dirty="0"/>
        </a:p>
      </dgm:t>
    </dgm:pt>
    <dgm:pt modelId="{AEEAFA10-8195-2547-91CA-2F96F81015A4}" type="sibTrans" cxnId="{9BE512DF-72C6-8344-85A0-21926F1F7187}">
      <dgm:prSet/>
      <dgm:spPr/>
      <dgm:t>
        <a:bodyPr/>
        <a:lstStyle/>
        <a:p>
          <a:endParaRPr lang="en-US"/>
        </a:p>
      </dgm:t>
    </dgm:pt>
    <dgm:pt modelId="{5BE69570-5E54-BF4C-8BC8-E155269D052F}" type="parTrans" cxnId="{9BE512DF-72C6-8344-85A0-21926F1F7187}">
      <dgm:prSet/>
      <dgm:spPr/>
      <dgm:t>
        <a:bodyPr/>
        <a:lstStyle/>
        <a:p>
          <a:endParaRPr lang="en-US"/>
        </a:p>
      </dgm:t>
    </dgm:pt>
    <dgm:pt modelId="{E6A0156A-CD65-E64D-9315-8E7070804085}">
      <dgm:prSet phldrT="[Text]" custT="1"/>
      <dgm:spPr/>
      <dgm:t>
        <a:bodyPr/>
        <a:lstStyle/>
        <a:p>
          <a:r>
            <a:rPr lang="en-US" sz="1100" dirty="0" smtClean="0"/>
            <a:t>Opportunity for cost cutting</a:t>
          </a:r>
          <a:endParaRPr lang="en-US" sz="1100" dirty="0"/>
        </a:p>
      </dgm:t>
    </dgm:pt>
    <dgm:pt modelId="{3AC70624-B925-2449-906A-6241410F4226}" type="sibTrans" cxnId="{1C94F279-5E3F-8946-8628-B14DC55B7481}">
      <dgm:prSet/>
      <dgm:spPr/>
      <dgm:t>
        <a:bodyPr/>
        <a:lstStyle/>
        <a:p>
          <a:endParaRPr lang="en-US"/>
        </a:p>
      </dgm:t>
    </dgm:pt>
    <dgm:pt modelId="{B47751F6-7FD2-C845-AB28-10EA81743D34}" type="parTrans" cxnId="{1C94F279-5E3F-8946-8628-B14DC55B7481}">
      <dgm:prSet/>
      <dgm:spPr/>
      <dgm:t>
        <a:bodyPr/>
        <a:lstStyle/>
        <a:p>
          <a:endParaRPr lang="en-US"/>
        </a:p>
      </dgm:t>
    </dgm:pt>
    <dgm:pt modelId="{ACBA462A-EA72-1D4C-85EF-424663D59353}">
      <dgm:prSet phldrT="[Text]" custT="1"/>
      <dgm:spPr/>
      <dgm:t>
        <a:bodyPr/>
        <a:lstStyle/>
        <a:p>
          <a:r>
            <a:rPr lang="en-CA" sz="1100" dirty="0" smtClean="0"/>
            <a:t>Similar capital structure</a:t>
          </a:r>
          <a:endParaRPr lang="en-US" sz="1100" dirty="0"/>
        </a:p>
      </dgm:t>
    </dgm:pt>
    <dgm:pt modelId="{41D373C9-C445-6B47-8321-0FDE82C223E1}" type="sibTrans" cxnId="{07EC810B-41A5-E945-A210-8171894D5428}">
      <dgm:prSet/>
      <dgm:spPr/>
      <dgm:t>
        <a:bodyPr/>
        <a:lstStyle/>
        <a:p>
          <a:endParaRPr lang="en-US"/>
        </a:p>
      </dgm:t>
    </dgm:pt>
    <dgm:pt modelId="{5D709E25-D812-7047-A50B-69A3B7A9BE62}" type="parTrans" cxnId="{07EC810B-41A5-E945-A210-8171894D5428}">
      <dgm:prSet/>
      <dgm:spPr/>
      <dgm:t>
        <a:bodyPr/>
        <a:lstStyle/>
        <a:p>
          <a:endParaRPr lang="en-US"/>
        </a:p>
      </dgm:t>
    </dgm:pt>
    <dgm:pt modelId="{A51D0BE8-28E3-D648-8DA7-EA2DEE68D271}" type="pres">
      <dgm:prSet presAssocID="{6A777265-ED40-C54A-A044-C7051F9AA199}" presName="diagram" presStyleCnt="0">
        <dgm:presLayoutVars>
          <dgm:chMax val="1"/>
          <dgm:dir/>
          <dgm:animLvl val="ctr"/>
          <dgm:resizeHandles val="exact"/>
        </dgm:presLayoutVars>
      </dgm:prSet>
      <dgm:spPr/>
      <dgm:t>
        <a:bodyPr/>
        <a:lstStyle/>
        <a:p>
          <a:endParaRPr lang="en-CA"/>
        </a:p>
      </dgm:t>
    </dgm:pt>
    <dgm:pt modelId="{0526222C-24F2-C745-8A16-9535A3B31FE5}" type="pres">
      <dgm:prSet presAssocID="{6A777265-ED40-C54A-A044-C7051F9AA199}" presName="matrix" presStyleCnt="0"/>
      <dgm:spPr/>
    </dgm:pt>
    <dgm:pt modelId="{E1EA34BC-782E-3949-9F8A-03BE26B82762}" type="pres">
      <dgm:prSet presAssocID="{6A777265-ED40-C54A-A044-C7051F9AA199}" presName="tile1" presStyleLbl="node1" presStyleIdx="0" presStyleCnt="4"/>
      <dgm:spPr/>
      <dgm:t>
        <a:bodyPr/>
        <a:lstStyle/>
        <a:p>
          <a:endParaRPr lang="en-CA"/>
        </a:p>
      </dgm:t>
    </dgm:pt>
    <dgm:pt modelId="{2BE9C4DD-A6B1-D743-A1F8-44A5695408B8}" type="pres">
      <dgm:prSet presAssocID="{6A777265-ED40-C54A-A044-C7051F9AA199}" presName="tile1text" presStyleLbl="node1" presStyleIdx="0" presStyleCnt="4">
        <dgm:presLayoutVars>
          <dgm:chMax val="0"/>
          <dgm:chPref val="0"/>
          <dgm:bulletEnabled val="1"/>
        </dgm:presLayoutVars>
      </dgm:prSet>
      <dgm:spPr/>
      <dgm:t>
        <a:bodyPr/>
        <a:lstStyle/>
        <a:p>
          <a:endParaRPr lang="en-CA"/>
        </a:p>
      </dgm:t>
    </dgm:pt>
    <dgm:pt modelId="{9A005C90-D141-BE41-8129-988575D813E9}" type="pres">
      <dgm:prSet presAssocID="{6A777265-ED40-C54A-A044-C7051F9AA199}" presName="tile2" presStyleLbl="node1" presStyleIdx="1" presStyleCnt="4" custLinFactNeighborX="34825" custLinFactNeighborY="-30916"/>
      <dgm:spPr/>
      <dgm:t>
        <a:bodyPr/>
        <a:lstStyle/>
        <a:p>
          <a:endParaRPr lang="en-CA"/>
        </a:p>
      </dgm:t>
    </dgm:pt>
    <dgm:pt modelId="{D50DE5FB-E7D0-F54E-916F-1859C62528CD}" type="pres">
      <dgm:prSet presAssocID="{6A777265-ED40-C54A-A044-C7051F9AA199}" presName="tile2text" presStyleLbl="node1" presStyleIdx="1" presStyleCnt="4">
        <dgm:presLayoutVars>
          <dgm:chMax val="0"/>
          <dgm:chPref val="0"/>
          <dgm:bulletEnabled val="1"/>
        </dgm:presLayoutVars>
      </dgm:prSet>
      <dgm:spPr/>
      <dgm:t>
        <a:bodyPr/>
        <a:lstStyle/>
        <a:p>
          <a:endParaRPr lang="en-CA"/>
        </a:p>
      </dgm:t>
    </dgm:pt>
    <dgm:pt modelId="{6322F341-76BF-DD4D-A851-73E938E62C8D}" type="pres">
      <dgm:prSet presAssocID="{6A777265-ED40-C54A-A044-C7051F9AA199}" presName="tile3" presStyleLbl="node1" presStyleIdx="2" presStyleCnt="4"/>
      <dgm:spPr/>
      <dgm:t>
        <a:bodyPr/>
        <a:lstStyle/>
        <a:p>
          <a:endParaRPr lang="en-CA"/>
        </a:p>
      </dgm:t>
    </dgm:pt>
    <dgm:pt modelId="{A0D34200-C1DC-6B46-8632-36FE1391672B}" type="pres">
      <dgm:prSet presAssocID="{6A777265-ED40-C54A-A044-C7051F9AA199}" presName="tile3text" presStyleLbl="node1" presStyleIdx="2" presStyleCnt="4">
        <dgm:presLayoutVars>
          <dgm:chMax val="0"/>
          <dgm:chPref val="0"/>
          <dgm:bulletEnabled val="1"/>
        </dgm:presLayoutVars>
      </dgm:prSet>
      <dgm:spPr/>
      <dgm:t>
        <a:bodyPr/>
        <a:lstStyle/>
        <a:p>
          <a:endParaRPr lang="en-CA"/>
        </a:p>
      </dgm:t>
    </dgm:pt>
    <dgm:pt modelId="{8ED06178-2547-654E-AF44-29B9D5F2D6C0}" type="pres">
      <dgm:prSet presAssocID="{6A777265-ED40-C54A-A044-C7051F9AA199}" presName="tile4" presStyleLbl="node1" presStyleIdx="3" presStyleCnt="4"/>
      <dgm:spPr/>
      <dgm:t>
        <a:bodyPr/>
        <a:lstStyle/>
        <a:p>
          <a:endParaRPr lang="en-CA"/>
        </a:p>
      </dgm:t>
    </dgm:pt>
    <dgm:pt modelId="{D9D96E65-853A-EA4B-9396-E1F5238D1104}" type="pres">
      <dgm:prSet presAssocID="{6A777265-ED40-C54A-A044-C7051F9AA199}" presName="tile4text" presStyleLbl="node1" presStyleIdx="3" presStyleCnt="4">
        <dgm:presLayoutVars>
          <dgm:chMax val="0"/>
          <dgm:chPref val="0"/>
          <dgm:bulletEnabled val="1"/>
        </dgm:presLayoutVars>
      </dgm:prSet>
      <dgm:spPr/>
      <dgm:t>
        <a:bodyPr/>
        <a:lstStyle/>
        <a:p>
          <a:endParaRPr lang="en-CA"/>
        </a:p>
      </dgm:t>
    </dgm:pt>
    <dgm:pt modelId="{6764468A-B196-EA4B-A702-F86EA0079887}" type="pres">
      <dgm:prSet presAssocID="{6A777265-ED40-C54A-A044-C7051F9AA199}" presName="centerTile" presStyleLbl="fgShp" presStyleIdx="0" presStyleCnt="1">
        <dgm:presLayoutVars>
          <dgm:chMax val="0"/>
          <dgm:chPref val="0"/>
        </dgm:presLayoutVars>
      </dgm:prSet>
      <dgm:spPr/>
      <dgm:t>
        <a:bodyPr/>
        <a:lstStyle/>
        <a:p>
          <a:endParaRPr lang="en-CA"/>
        </a:p>
      </dgm:t>
    </dgm:pt>
  </dgm:ptLst>
  <dgm:cxnLst>
    <dgm:cxn modelId="{1C94F279-5E3F-8946-8628-B14DC55B7481}" srcId="{7228A867-4A4F-9843-97F0-DF0419579C01}" destId="{E6A0156A-CD65-E64D-9315-8E7070804085}" srcOrd="2" destOrd="0" parTransId="{B47751F6-7FD2-C845-AB28-10EA81743D34}" sibTransId="{3AC70624-B925-2449-906A-6241410F4226}"/>
    <dgm:cxn modelId="{2394EA76-C82A-40A1-B085-E9BB5DCC98AE}" type="presOf" srcId="{04F9440E-1979-2A40-BF9C-109414DF0476}" destId="{9A005C90-D141-BE41-8129-988575D813E9}" srcOrd="0" destOrd="0" presId="urn:microsoft.com/office/officeart/2005/8/layout/matrix1"/>
    <dgm:cxn modelId="{E17193E7-4842-4853-BC87-21D5F13C1675}" type="presOf" srcId="{6A777265-ED40-C54A-A044-C7051F9AA199}" destId="{A51D0BE8-28E3-D648-8DA7-EA2DEE68D271}" srcOrd="0" destOrd="0" presId="urn:microsoft.com/office/officeart/2005/8/layout/matrix1"/>
    <dgm:cxn modelId="{30EFDA5B-2207-49E1-8045-3F132CD7F49C}" type="presOf" srcId="{9FB820FC-A28D-5E4A-B547-641E4EFCD79F}" destId="{2BE9C4DD-A6B1-D743-A1F8-44A5695408B8}" srcOrd="1" destOrd="0" presId="urn:microsoft.com/office/officeart/2005/8/layout/matrix1"/>
    <dgm:cxn modelId="{DD15403E-9404-C441-A151-AF0235897656}" srcId="{7228A867-4A4F-9843-97F0-DF0419579C01}" destId="{9FB820FC-A28D-5E4A-B547-641E4EFCD79F}" srcOrd="0" destOrd="0" parTransId="{83E9CDF5-CB47-A941-B004-D2546A9DB78F}" sibTransId="{6876657C-7B4D-F44D-BA97-62E532E4E234}"/>
    <dgm:cxn modelId="{DE4C9C81-E0DA-4A13-9143-4F4758C3F914}" type="presOf" srcId="{ACBA462A-EA72-1D4C-85EF-424663D59353}" destId="{D9D96E65-853A-EA4B-9396-E1F5238D1104}" srcOrd="1" destOrd="0" presId="urn:microsoft.com/office/officeart/2005/8/layout/matrix1"/>
    <dgm:cxn modelId="{56911B3A-50FE-4F80-A4AF-41463EB24939}" type="presOf" srcId="{04F9440E-1979-2A40-BF9C-109414DF0476}" destId="{D50DE5FB-E7D0-F54E-916F-1859C62528CD}" srcOrd="1" destOrd="0" presId="urn:microsoft.com/office/officeart/2005/8/layout/matrix1"/>
    <dgm:cxn modelId="{FDDC275C-EBB8-0946-94E3-95BB3252C396}" srcId="{6A777265-ED40-C54A-A044-C7051F9AA199}" destId="{7228A867-4A4F-9843-97F0-DF0419579C01}" srcOrd="0" destOrd="0" parTransId="{D2032D38-4BA7-CC47-B8FF-0EB7C1F12B93}" sibTransId="{5EB71B0A-F8F1-D44C-9079-DE988D918C08}"/>
    <dgm:cxn modelId="{CF9DD6C7-ADD8-440A-A9DD-14140CE92C6F}" type="presOf" srcId="{ACBA462A-EA72-1D4C-85EF-424663D59353}" destId="{8ED06178-2547-654E-AF44-29B9D5F2D6C0}" srcOrd="0" destOrd="0" presId="urn:microsoft.com/office/officeart/2005/8/layout/matrix1"/>
    <dgm:cxn modelId="{9BE512DF-72C6-8344-85A0-21926F1F7187}" srcId="{7228A867-4A4F-9843-97F0-DF0419579C01}" destId="{04F9440E-1979-2A40-BF9C-109414DF0476}" srcOrd="1" destOrd="0" parTransId="{5BE69570-5E54-BF4C-8BC8-E155269D052F}" sibTransId="{AEEAFA10-8195-2547-91CA-2F96F81015A4}"/>
    <dgm:cxn modelId="{CB791FA2-5B9C-4064-A830-47B8CBD5FFD4}" type="presOf" srcId="{E6A0156A-CD65-E64D-9315-8E7070804085}" destId="{A0D34200-C1DC-6B46-8632-36FE1391672B}" srcOrd="1" destOrd="0" presId="urn:microsoft.com/office/officeart/2005/8/layout/matrix1"/>
    <dgm:cxn modelId="{E906D94A-E9F8-4B83-A467-D58D230DACE4}" type="presOf" srcId="{E6A0156A-CD65-E64D-9315-8E7070804085}" destId="{6322F341-76BF-DD4D-A851-73E938E62C8D}" srcOrd="0" destOrd="0" presId="urn:microsoft.com/office/officeart/2005/8/layout/matrix1"/>
    <dgm:cxn modelId="{C9DF441E-BA00-4A5E-A32A-70BFCE4D9410}" type="presOf" srcId="{7228A867-4A4F-9843-97F0-DF0419579C01}" destId="{6764468A-B196-EA4B-A702-F86EA0079887}" srcOrd="0" destOrd="0" presId="urn:microsoft.com/office/officeart/2005/8/layout/matrix1"/>
    <dgm:cxn modelId="{07EC810B-41A5-E945-A210-8171894D5428}" srcId="{7228A867-4A4F-9843-97F0-DF0419579C01}" destId="{ACBA462A-EA72-1D4C-85EF-424663D59353}" srcOrd="3" destOrd="0" parTransId="{5D709E25-D812-7047-A50B-69A3B7A9BE62}" sibTransId="{41D373C9-C445-6B47-8321-0FDE82C223E1}"/>
    <dgm:cxn modelId="{6AF39A89-58AF-40FD-85F7-35297093F1D1}" type="presOf" srcId="{9FB820FC-A28D-5E4A-B547-641E4EFCD79F}" destId="{E1EA34BC-782E-3949-9F8A-03BE26B82762}" srcOrd="0" destOrd="0" presId="urn:microsoft.com/office/officeart/2005/8/layout/matrix1"/>
    <dgm:cxn modelId="{14AF7CA5-37EB-4245-AF61-52BE787E57E3}" type="presParOf" srcId="{A51D0BE8-28E3-D648-8DA7-EA2DEE68D271}" destId="{0526222C-24F2-C745-8A16-9535A3B31FE5}" srcOrd="0" destOrd="0" presId="urn:microsoft.com/office/officeart/2005/8/layout/matrix1"/>
    <dgm:cxn modelId="{F2D79017-3284-41FC-9081-34DFE1573833}" type="presParOf" srcId="{0526222C-24F2-C745-8A16-9535A3B31FE5}" destId="{E1EA34BC-782E-3949-9F8A-03BE26B82762}" srcOrd="0" destOrd="0" presId="urn:microsoft.com/office/officeart/2005/8/layout/matrix1"/>
    <dgm:cxn modelId="{A4CF7116-A589-4248-AFEE-43D63CD32E6A}" type="presParOf" srcId="{0526222C-24F2-C745-8A16-9535A3B31FE5}" destId="{2BE9C4DD-A6B1-D743-A1F8-44A5695408B8}" srcOrd="1" destOrd="0" presId="urn:microsoft.com/office/officeart/2005/8/layout/matrix1"/>
    <dgm:cxn modelId="{3672F0BD-5A10-4F7C-B392-09844553BE86}" type="presParOf" srcId="{0526222C-24F2-C745-8A16-9535A3B31FE5}" destId="{9A005C90-D141-BE41-8129-988575D813E9}" srcOrd="2" destOrd="0" presId="urn:microsoft.com/office/officeart/2005/8/layout/matrix1"/>
    <dgm:cxn modelId="{F57B593A-6713-4A61-89E1-27B700783D1F}" type="presParOf" srcId="{0526222C-24F2-C745-8A16-9535A3B31FE5}" destId="{D50DE5FB-E7D0-F54E-916F-1859C62528CD}" srcOrd="3" destOrd="0" presId="urn:microsoft.com/office/officeart/2005/8/layout/matrix1"/>
    <dgm:cxn modelId="{2DE4CE38-78A5-44A2-A3A4-81D348C1E806}" type="presParOf" srcId="{0526222C-24F2-C745-8A16-9535A3B31FE5}" destId="{6322F341-76BF-DD4D-A851-73E938E62C8D}" srcOrd="4" destOrd="0" presId="urn:microsoft.com/office/officeart/2005/8/layout/matrix1"/>
    <dgm:cxn modelId="{BD91F392-A7D7-489A-A849-67363E0D7E74}" type="presParOf" srcId="{0526222C-24F2-C745-8A16-9535A3B31FE5}" destId="{A0D34200-C1DC-6B46-8632-36FE1391672B}" srcOrd="5" destOrd="0" presId="urn:microsoft.com/office/officeart/2005/8/layout/matrix1"/>
    <dgm:cxn modelId="{9D642C7B-0B84-415C-8F5F-64B327D31987}" type="presParOf" srcId="{0526222C-24F2-C745-8A16-9535A3B31FE5}" destId="{8ED06178-2547-654E-AF44-29B9D5F2D6C0}" srcOrd="6" destOrd="0" presId="urn:microsoft.com/office/officeart/2005/8/layout/matrix1"/>
    <dgm:cxn modelId="{01E7CD60-E558-4381-814A-CCE9C066D845}" type="presParOf" srcId="{0526222C-24F2-C745-8A16-9535A3B31FE5}" destId="{D9D96E65-853A-EA4B-9396-E1F5238D1104}" srcOrd="7" destOrd="0" presId="urn:microsoft.com/office/officeart/2005/8/layout/matrix1"/>
    <dgm:cxn modelId="{1932102C-98B6-44ED-BE5E-81F5E3217C82}" type="presParOf" srcId="{A51D0BE8-28E3-D648-8DA7-EA2DEE68D271}" destId="{6764468A-B196-EA4B-A702-F86EA0079887}"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A777265-ED40-C54A-A044-C7051F9AA199}" type="doc">
      <dgm:prSet loTypeId="urn:microsoft.com/office/officeart/2005/8/layout/matrix1" loCatId="" qsTypeId="urn:microsoft.com/office/officeart/2005/8/quickstyle/simple4" qsCatId="simple" csTypeId="urn:microsoft.com/office/officeart/2005/8/colors/accent1_2" csCatId="accent1" phldr="1"/>
      <dgm:spPr/>
      <dgm:t>
        <a:bodyPr/>
        <a:lstStyle/>
        <a:p>
          <a:endParaRPr lang="en-US"/>
        </a:p>
      </dgm:t>
    </dgm:pt>
    <dgm:pt modelId="{7228A867-4A4F-9843-97F0-DF0419579C01}">
      <dgm:prSet phldrT="[Text]" custT="1"/>
      <dgm:spPr/>
      <dgm:t>
        <a:bodyPr/>
        <a:lstStyle/>
        <a:p>
          <a:r>
            <a:rPr lang="en-US" sz="2000" b="1" baseline="0" dirty="0" smtClean="0">
              <a:solidFill>
                <a:srgbClr val="00B050"/>
              </a:solidFill>
            </a:rPr>
            <a:t>+’s</a:t>
          </a:r>
          <a:endParaRPr lang="en-US" sz="2000" b="1" baseline="0" dirty="0">
            <a:solidFill>
              <a:srgbClr val="00B050"/>
            </a:solidFill>
          </a:endParaRPr>
        </a:p>
      </dgm:t>
    </dgm:pt>
    <dgm:pt modelId="{D2032D38-4BA7-CC47-B8FF-0EB7C1F12B93}" type="parTrans" cxnId="{FDDC275C-EBB8-0946-94E3-95BB3252C396}">
      <dgm:prSet/>
      <dgm:spPr/>
      <dgm:t>
        <a:bodyPr/>
        <a:lstStyle/>
        <a:p>
          <a:endParaRPr lang="en-US"/>
        </a:p>
      </dgm:t>
    </dgm:pt>
    <dgm:pt modelId="{5EB71B0A-F8F1-D44C-9079-DE988D918C08}" type="sibTrans" cxnId="{FDDC275C-EBB8-0946-94E3-95BB3252C396}">
      <dgm:prSet/>
      <dgm:spPr/>
      <dgm:t>
        <a:bodyPr/>
        <a:lstStyle/>
        <a:p>
          <a:endParaRPr lang="en-US"/>
        </a:p>
      </dgm:t>
    </dgm:pt>
    <dgm:pt modelId="{9FB820FC-A28D-5E4A-B547-641E4EFCD79F}">
      <dgm:prSet phldrT="[Text]" custT="1"/>
      <dgm:spPr/>
      <dgm:t>
        <a:bodyPr/>
        <a:lstStyle/>
        <a:p>
          <a:r>
            <a:rPr lang="en-CA" sz="1200" dirty="0" smtClean="0"/>
            <a:t>Supplier to Competitor</a:t>
          </a:r>
          <a:endParaRPr lang="en-US" sz="1200" dirty="0"/>
        </a:p>
      </dgm:t>
    </dgm:pt>
    <dgm:pt modelId="{83E9CDF5-CB47-A941-B004-D2546A9DB78F}" type="parTrans" cxnId="{DD15403E-9404-C441-A151-AF0235897656}">
      <dgm:prSet/>
      <dgm:spPr/>
      <dgm:t>
        <a:bodyPr/>
        <a:lstStyle/>
        <a:p>
          <a:endParaRPr lang="en-US"/>
        </a:p>
      </dgm:t>
    </dgm:pt>
    <dgm:pt modelId="{6876657C-7B4D-F44D-BA97-62E532E4E234}" type="sibTrans" cxnId="{DD15403E-9404-C441-A151-AF0235897656}">
      <dgm:prSet/>
      <dgm:spPr/>
      <dgm:t>
        <a:bodyPr/>
        <a:lstStyle/>
        <a:p>
          <a:endParaRPr lang="en-US"/>
        </a:p>
      </dgm:t>
    </dgm:pt>
    <dgm:pt modelId="{E6A0156A-CD65-E64D-9315-8E7070804085}">
      <dgm:prSet phldrT="[Text]" custT="1"/>
      <dgm:spPr/>
      <dgm:t>
        <a:bodyPr/>
        <a:lstStyle/>
        <a:p>
          <a:r>
            <a:rPr lang="en-CA" sz="1200" dirty="0" smtClean="0"/>
            <a:t>Increasing </a:t>
          </a:r>
          <a:br>
            <a:rPr lang="en-CA" sz="1200" dirty="0" smtClean="0"/>
          </a:br>
          <a:r>
            <a:rPr lang="en-CA" sz="1200" dirty="0" smtClean="0"/>
            <a:t>EBITDA</a:t>
          </a:r>
          <a:br>
            <a:rPr lang="en-CA" sz="1200" dirty="0" smtClean="0"/>
          </a:br>
          <a:r>
            <a:rPr lang="en-CA" sz="1200" dirty="0" smtClean="0"/>
            <a:t>Margin</a:t>
          </a:r>
          <a:endParaRPr lang="en-US" sz="1200" dirty="0"/>
        </a:p>
      </dgm:t>
    </dgm:pt>
    <dgm:pt modelId="{B47751F6-7FD2-C845-AB28-10EA81743D34}" type="parTrans" cxnId="{1C94F279-5E3F-8946-8628-B14DC55B7481}">
      <dgm:prSet/>
      <dgm:spPr/>
      <dgm:t>
        <a:bodyPr/>
        <a:lstStyle/>
        <a:p>
          <a:endParaRPr lang="en-US"/>
        </a:p>
      </dgm:t>
    </dgm:pt>
    <dgm:pt modelId="{3AC70624-B925-2449-906A-6241410F4226}" type="sibTrans" cxnId="{1C94F279-5E3F-8946-8628-B14DC55B7481}">
      <dgm:prSet/>
      <dgm:spPr/>
      <dgm:t>
        <a:bodyPr/>
        <a:lstStyle/>
        <a:p>
          <a:endParaRPr lang="en-US"/>
        </a:p>
      </dgm:t>
    </dgm:pt>
    <dgm:pt modelId="{ACBA462A-EA72-1D4C-85EF-424663D59353}">
      <dgm:prSet phldrT="[Text]"/>
      <dgm:spPr/>
      <dgm:t>
        <a:bodyPr/>
        <a:lstStyle/>
        <a:p>
          <a:endParaRPr lang="en-US" dirty="0"/>
        </a:p>
      </dgm:t>
    </dgm:pt>
    <dgm:pt modelId="{5D709E25-D812-7047-A50B-69A3B7A9BE62}" type="parTrans" cxnId="{07EC810B-41A5-E945-A210-8171894D5428}">
      <dgm:prSet/>
      <dgm:spPr/>
      <dgm:t>
        <a:bodyPr/>
        <a:lstStyle/>
        <a:p>
          <a:endParaRPr lang="en-US"/>
        </a:p>
      </dgm:t>
    </dgm:pt>
    <dgm:pt modelId="{41D373C9-C445-6B47-8321-0FDE82C223E1}" type="sibTrans" cxnId="{07EC810B-41A5-E945-A210-8171894D5428}">
      <dgm:prSet/>
      <dgm:spPr/>
      <dgm:t>
        <a:bodyPr/>
        <a:lstStyle/>
        <a:p>
          <a:endParaRPr lang="en-US"/>
        </a:p>
      </dgm:t>
    </dgm:pt>
    <dgm:pt modelId="{313F5B57-EACD-4161-93C3-A28A350A94B1}">
      <dgm:prSet phldrT="[Text]" custT="1"/>
      <dgm:spPr/>
      <dgm:t>
        <a:bodyPr/>
        <a:lstStyle/>
        <a:p>
          <a:r>
            <a:rPr lang="en-CA" sz="1200" dirty="0" smtClean="0"/>
            <a:t>R&amp;D Assets</a:t>
          </a:r>
          <a:endParaRPr lang="en-US" sz="1200" dirty="0"/>
        </a:p>
      </dgm:t>
    </dgm:pt>
    <dgm:pt modelId="{EA6B652C-F58D-4E48-847E-F2498342A7A3}" type="parTrans" cxnId="{94F798BB-E20D-4FC9-A5DD-17A3F6CCC215}">
      <dgm:prSet/>
      <dgm:spPr/>
      <dgm:t>
        <a:bodyPr/>
        <a:lstStyle/>
        <a:p>
          <a:endParaRPr lang="en-US"/>
        </a:p>
      </dgm:t>
    </dgm:pt>
    <dgm:pt modelId="{B3C830FE-8920-4826-9EE4-65B5AC5300FC}" type="sibTrans" cxnId="{94F798BB-E20D-4FC9-A5DD-17A3F6CCC215}">
      <dgm:prSet/>
      <dgm:spPr/>
      <dgm:t>
        <a:bodyPr/>
        <a:lstStyle/>
        <a:p>
          <a:endParaRPr lang="en-US"/>
        </a:p>
      </dgm:t>
    </dgm:pt>
    <dgm:pt modelId="{04F9440E-1979-2A40-BF9C-109414DF0476}">
      <dgm:prSet phldrT="[Text]" custT="1"/>
      <dgm:spPr/>
      <dgm:t>
        <a:bodyPr/>
        <a:lstStyle/>
        <a:p>
          <a:r>
            <a:rPr lang="en-CA" sz="1200" dirty="0" smtClean="0"/>
            <a:t>Decreasing D/E</a:t>
          </a:r>
          <a:endParaRPr lang="en-US" sz="1200" dirty="0"/>
        </a:p>
      </dgm:t>
    </dgm:pt>
    <dgm:pt modelId="{AEEAFA10-8195-2547-91CA-2F96F81015A4}" type="sibTrans" cxnId="{9BE512DF-72C6-8344-85A0-21926F1F7187}">
      <dgm:prSet/>
      <dgm:spPr/>
      <dgm:t>
        <a:bodyPr/>
        <a:lstStyle/>
        <a:p>
          <a:endParaRPr lang="en-US"/>
        </a:p>
      </dgm:t>
    </dgm:pt>
    <dgm:pt modelId="{5BE69570-5E54-BF4C-8BC8-E155269D052F}" type="parTrans" cxnId="{9BE512DF-72C6-8344-85A0-21926F1F7187}">
      <dgm:prSet/>
      <dgm:spPr/>
      <dgm:t>
        <a:bodyPr/>
        <a:lstStyle/>
        <a:p>
          <a:endParaRPr lang="en-US"/>
        </a:p>
      </dgm:t>
    </dgm:pt>
    <dgm:pt modelId="{A51D0BE8-28E3-D648-8DA7-EA2DEE68D271}" type="pres">
      <dgm:prSet presAssocID="{6A777265-ED40-C54A-A044-C7051F9AA199}" presName="diagram" presStyleCnt="0">
        <dgm:presLayoutVars>
          <dgm:chMax val="1"/>
          <dgm:dir/>
          <dgm:animLvl val="ctr"/>
          <dgm:resizeHandles val="exact"/>
        </dgm:presLayoutVars>
      </dgm:prSet>
      <dgm:spPr/>
      <dgm:t>
        <a:bodyPr/>
        <a:lstStyle/>
        <a:p>
          <a:endParaRPr lang="en-CA"/>
        </a:p>
      </dgm:t>
    </dgm:pt>
    <dgm:pt modelId="{0526222C-24F2-C745-8A16-9535A3B31FE5}" type="pres">
      <dgm:prSet presAssocID="{6A777265-ED40-C54A-A044-C7051F9AA199}" presName="matrix" presStyleCnt="0"/>
      <dgm:spPr/>
    </dgm:pt>
    <dgm:pt modelId="{E1EA34BC-782E-3949-9F8A-03BE26B82762}" type="pres">
      <dgm:prSet presAssocID="{6A777265-ED40-C54A-A044-C7051F9AA199}" presName="tile1" presStyleLbl="node1" presStyleIdx="0" presStyleCnt="4"/>
      <dgm:spPr/>
      <dgm:t>
        <a:bodyPr/>
        <a:lstStyle/>
        <a:p>
          <a:endParaRPr lang="en-CA"/>
        </a:p>
      </dgm:t>
    </dgm:pt>
    <dgm:pt modelId="{2BE9C4DD-A6B1-D743-A1F8-44A5695408B8}" type="pres">
      <dgm:prSet presAssocID="{6A777265-ED40-C54A-A044-C7051F9AA199}" presName="tile1text" presStyleLbl="node1" presStyleIdx="0" presStyleCnt="4">
        <dgm:presLayoutVars>
          <dgm:chMax val="0"/>
          <dgm:chPref val="0"/>
          <dgm:bulletEnabled val="1"/>
        </dgm:presLayoutVars>
      </dgm:prSet>
      <dgm:spPr/>
      <dgm:t>
        <a:bodyPr/>
        <a:lstStyle/>
        <a:p>
          <a:endParaRPr lang="en-CA"/>
        </a:p>
      </dgm:t>
    </dgm:pt>
    <dgm:pt modelId="{9A005C90-D141-BE41-8129-988575D813E9}" type="pres">
      <dgm:prSet presAssocID="{6A777265-ED40-C54A-A044-C7051F9AA199}" presName="tile2" presStyleLbl="node1" presStyleIdx="1" presStyleCnt="4" custLinFactNeighborX="7933"/>
      <dgm:spPr/>
      <dgm:t>
        <a:bodyPr/>
        <a:lstStyle/>
        <a:p>
          <a:endParaRPr lang="en-CA"/>
        </a:p>
      </dgm:t>
    </dgm:pt>
    <dgm:pt modelId="{D50DE5FB-E7D0-F54E-916F-1859C62528CD}" type="pres">
      <dgm:prSet presAssocID="{6A777265-ED40-C54A-A044-C7051F9AA199}" presName="tile2text" presStyleLbl="node1" presStyleIdx="1" presStyleCnt="4">
        <dgm:presLayoutVars>
          <dgm:chMax val="0"/>
          <dgm:chPref val="0"/>
          <dgm:bulletEnabled val="1"/>
        </dgm:presLayoutVars>
      </dgm:prSet>
      <dgm:spPr/>
      <dgm:t>
        <a:bodyPr/>
        <a:lstStyle/>
        <a:p>
          <a:endParaRPr lang="en-CA"/>
        </a:p>
      </dgm:t>
    </dgm:pt>
    <dgm:pt modelId="{6322F341-76BF-DD4D-A851-73E938E62C8D}" type="pres">
      <dgm:prSet presAssocID="{6A777265-ED40-C54A-A044-C7051F9AA199}" presName="tile3" presStyleLbl="node1" presStyleIdx="2" presStyleCnt="4"/>
      <dgm:spPr/>
      <dgm:t>
        <a:bodyPr/>
        <a:lstStyle/>
        <a:p>
          <a:endParaRPr lang="en-CA"/>
        </a:p>
      </dgm:t>
    </dgm:pt>
    <dgm:pt modelId="{A0D34200-C1DC-6B46-8632-36FE1391672B}" type="pres">
      <dgm:prSet presAssocID="{6A777265-ED40-C54A-A044-C7051F9AA199}" presName="tile3text" presStyleLbl="node1" presStyleIdx="2" presStyleCnt="4">
        <dgm:presLayoutVars>
          <dgm:chMax val="0"/>
          <dgm:chPref val="0"/>
          <dgm:bulletEnabled val="1"/>
        </dgm:presLayoutVars>
      </dgm:prSet>
      <dgm:spPr/>
      <dgm:t>
        <a:bodyPr/>
        <a:lstStyle/>
        <a:p>
          <a:endParaRPr lang="en-CA"/>
        </a:p>
      </dgm:t>
    </dgm:pt>
    <dgm:pt modelId="{8ED06178-2547-654E-AF44-29B9D5F2D6C0}" type="pres">
      <dgm:prSet presAssocID="{6A777265-ED40-C54A-A044-C7051F9AA199}" presName="tile4" presStyleLbl="node1" presStyleIdx="3" presStyleCnt="4"/>
      <dgm:spPr/>
      <dgm:t>
        <a:bodyPr/>
        <a:lstStyle/>
        <a:p>
          <a:endParaRPr lang="en-CA"/>
        </a:p>
      </dgm:t>
    </dgm:pt>
    <dgm:pt modelId="{D9D96E65-853A-EA4B-9396-E1F5238D1104}" type="pres">
      <dgm:prSet presAssocID="{6A777265-ED40-C54A-A044-C7051F9AA199}" presName="tile4text" presStyleLbl="node1" presStyleIdx="3" presStyleCnt="4">
        <dgm:presLayoutVars>
          <dgm:chMax val="0"/>
          <dgm:chPref val="0"/>
          <dgm:bulletEnabled val="1"/>
        </dgm:presLayoutVars>
      </dgm:prSet>
      <dgm:spPr/>
      <dgm:t>
        <a:bodyPr/>
        <a:lstStyle/>
        <a:p>
          <a:endParaRPr lang="en-CA"/>
        </a:p>
      </dgm:t>
    </dgm:pt>
    <dgm:pt modelId="{6764468A-B196-EA4B-A702-F86EA0079887}" type="pres">
      <dgm:prSet presAssocID="{6A777265-ED40-C54A-A044-C7051F9AA199}" presName="centerTile" presStyleLbl="fgShp" presStyleIdx="0" presStyleCnt="1">
        <dgm:presLayoutVars>
          <dgm:chMax val="0"/>
          <dgm:chPref val="0"/>
        </dgm:presLayoutVars>
      </dgm:prSet>
      <dgm:spPr/>
      <dgm:t>
        <a:bodyPr/>
        <a:lstStyle/>
        <a:p>
          <a:endParaRPr lang="en-CA"/>
        </a:p>
      </dgm:t>
    </dgm:pt>
  </dgm:ptLst>
  <dgm:cxnLst>
    <dgm:cxn modelId="{1C94F279-5E3F-8946-8628-B14DC55B7481}" srcId="{7228A867-4A4F-9843-97F0-DF0419579C01}" destId="{E6A0156A-CD65-E64D-9315-8E7070804085}" srcOrd="3" destOrd="0" parTransId="{B47751F6-7FD2-C845-AB28-10EA81743D34}" sibTransId="{3AC70624-B925-2449-906A-6241410F4226}"/>
    <dgm:cxn modelId="{91A96153-70A8-47A7-BD7A-B1919D1939DA}" type="presOf" srcId="{04F9440E-1979-2A40-BF9C-109414DF0476}" destId="{6322F341-76BF-DD4D-A851-73E938E62C8D}" srcOrd="0" destOrd="0" presId="urn:microsoft.com/office/officeart/2005/8/layout/matrix1"/>
    <dgm:cxn modelId="{0FC0B543-0E45-4F1A-AB73-A372BA155287}" type="presOf" srcId="{7228A867-4A4F-9843-97F0-DF0419579C01}" destId="{6764468A-B196-EA4B-A702-F86EA0079887}" srcOrd="0" destOrd="0" presId="urn:microsoft.com/office/officeart/2005/8/layout/matrix1"/>
    <dgm:cxn modelId="{4FFC7A09-BB8C-4F5E-89C6-72DD2C9EE702}" type="presOf" srcId="{9FB820FC-A28D-5E4A-B547-641E4EFCD79F}" destId="{2BE9C4DD-A6B1-D743-A1F8-44A5695408B8}" srcOrd="1" destOrd="0" presId="urn:microsoft.com/office/officeart/2005/8/layout/matrix1"/>
    <dgm:cxn modelId="{DD15403E-9404-C441-A151-AF0235897656}" srcId="{7228A867-4A4F-9843-97F0-DF0419579C01}" destId="{9FB820FC-A28D-5E4A-B547-641E4EFCD79F}" srcOrd="0" destOrd="0" parTransId="{83E9CDF5-CB47-A941-B004-D2546A9DB78F}" sibTransId="{6876657C-7B4D-F44D-BA97-62E532E4E234}"/>
    <dgm:cxn modelId="{055D044D-8314-4302-85D7-CEC2EFC15948}" type="presOf" srcId="{9FB820FC-A28D-5E4A-B547-641E4EFCD79F}" destId="{E1EA34BC-782E-3949-9F8A-03BE26B82762}" srcOrd="0" destOrd="0" presId="urn:microsoft.com/office/officeart/2005/8/layout/matrix1"/>
    <dgm:cxn modelId="{951CF9B0-A9AA-48E1-9197-8638ACBEBA7C}" type="presOf" srcId="{04F9440E-1979-2A40-BF9C-109414DF0476}" destId="{A0D34200-C1DC-6B46-8632-36FE1391672B}" srcOrd="1" destOrd="0" presId="urn:microsoft.com/office/officeart/2005/8/layout/matrix1"/>
    <dgm:cxn modelId="{8774C428-1F8F-46F6-982E-F7881913D88A}" type="presOf" srcId="{313F5B57-EACD-4161-93C3-A28A350A94B1}" destId="{9A005C90-D141-BE41-8129-988575D813E9}" srcOrd="0" destOrd="0" presId="urn:microsoft.com/office/officeart/2005/8/layout/matrix1"/>
    <dgm:cxn modelId="{ABB4ABF3-A0CC-4538-8509-34AEE102B1B1}" type="presOf" srcId="{E6A0156A-CD65-E64D-9315-8E7070804085}" destId="{8ED06178-2547-654E-AF44-29B9D5F2D6C0}" srcOrd="0" destOrd="0" presId="urn:microsoft.com/office/officeart/2005/8/layout/matrix1"/>
    <dgm:cxn modelId="{129C3683-E629-4645-A676-B269AE48C9EF}" type="presOf" srcId="{6A777265-ED40-C54A-A044-C7051F9AA199}" destId="{A51D0BE8-28E3-D648-8DA7-EA2DEE68D271}" srcOrd="0" destOrd="0" presId="urn:microsoft.com/office/officeart/2005/8/layout/matrix1"/>
    <dgm:cxn modelId="{94F798BB-E20D-4FC9-A5DD-17A3F6CCC215}" srcId="{7228A867-4A4F-9843-97F0-DF0419579C01}" destId="{313F5B57-EACD-4161-93C3-A28A350A94B1}" srcOrd="1" destOrd="0" parTransId="{EA6B652C-F58D-4E48-847E-F2498342A7A3}" sibTransId="{B3C830FE-8920-4826-9EE4-65B5AC5300FC}"/>
    <dgm:cxn modelId="{FDDC275C-EBB8-0946-94E3-95BB3252C396}" srcId="{6A777265-ED40-C54A-A044-C7051F9AA199}" destId="{7228A867-4A4F-9843-97F0-DF0419579C01}" srcOrd="0" destOrd="0" parTransId="{D2032D38-4BA7-CC47-B8FF-0EB7C1F12B93}" sibTransId="{5EB71B0A-F8F1-D44C-9079-DE988D918C08}"/>
    <dgm:cxn modelId="{9BE512DF-72C6-8344-85A0-21926F1F7187}" srcId="{7228A867-4A4F-9843-97F0-DF0419579C01}" destId="{04F9440E-1979-2A40-BF9C-109414DF0476}" srcOrd="2" destOrd="0" parTransId="{5BE69570-5E54-BF4C-8BC8-E155269D052F}" sibTransId="{AEEAFA10-8195-2547-91CA-2F96F81015A4}"/>
    <dgm:cxn modelId="{FE227C4B-1021-4312-8395-D836E8A29758}" type="presOf" srcId="{E6A0156A-CD65-E64D-9315-8E7070804085}" destId="{D9D96E65-853A-EA4B-9396-E1F5238D1104}" srcOrd="1" destOrd="0" presId="urn:microsoft.com/office/officeart/2005/8/layout/matrix1"/>
    <dgm:cxn modelId="{07EC810B-41A5-E945-A210-8171894D5428}" srcId="{7228A867-4A4F-9843-97F0-DF0419579C01}" destId="{ACBA462A-EA72-1D4C-85EF-424663D59353}" srcOrd="4" destOrd="0" parTransId="{5D709E25-D812-7047-A50B-69A3B7A9BE62}" sibTransId="{41D373C9-C445-6B47-8321-0FDE82C223E1}"/>
    <dgm:cxn modelId="{4AFFF3E4-B539-4D69-B42C-D1499814FE72}" type="presOf" srcId="{313F5B57-EACD-4161-93C3-A28A350A94B1}" destId="{D50DE5FB-E7D0-F54E-916F-1859C62528CD}" srcOrd="1" destOrd="0" presId="urn:microsoft.com/office/officeart/2005/8/layout/matrix1"/>
    <dgm:cxn modelId="{E9C357FE-C4E6-42DF-A255-45878C335D67}" type="presParOf" srcId="{A51D0BE8-28E3-D648-8DA7-EA2DEE68D271}" destId="{0526222C-24F2-C745-8A16-9535A3B31FE5}" srcOrd="0" destOrd="0" presId="urn:microsoft.com/office/officeart/2005/8/layout/matrix1"/>
    <dgm:cxn modelId="{86675B59-804A-41D9-9945-C62FD4197227}" type="presParOf" srcId="{0526222C-24F2-C745-8A16-9535A3B31FE5}" destId="{E1EA34BC-782E-3949-9F8A-03BE26B82762}" srcOrd="0" destOrd="0" presId="urn:microsoft.com/office/officeart/2005/8/layout/matrix1"/>
    <dgm:cxn modelId="{3AA1C870-FB21-4F11-8A67-D87A20DAFEA5}" type="presParOf" srcId="{0526222C-24F2-C745-8A16-9535A3B31FE5}" destId="{2BE9C4DD-A6B1-D743-A1F8-44A5695408B8}" srcOrd="1" destOrd="0" presId="urn:microsoft.com/office/officeart/2005/8/layout/matrix1"/>
    <dgm:cxn modelId="{0E9C8570-8503-4141-A92E-79FD4F69CF96}" type="presParOf" srcId="{0526222C-24F2-C745-8A16-9535A3B31FE5}" destId="{9A005C90-D141-BE41-8129-988575D813E9}" srcOrd="2" destOrd="0" presId="urn:microsoft.com/office/officeart/2005/8/layout/matrix1"/>
    <dgm:cxn modelId="{8481F8C7-01D7-4313-AFC9-8293F188105D}" type="presParOf" srcId="{0526222C-24F2-C745-8A16-9535A3B31FE5}" destId="{D50DE5FB-E7D0-F54E-916F-1859C62528CD}" srcOrd="3" destOrd="0" presId="urn:microsoft.com/office/officeart/2005/8/layout/matrix1"/>
    <dgm:cxn modelId="{BC0279E1-0683-495A-AC7E-2E59FE2A1D64}" type="presParOf" srcId="{0526222C-24F2-C745-8A16-9535A3B31FE5}" destId="{6322F341-76BF-DD4D-A851-73E938E62C8D}" srcOrd="4" destOrd="0" presId="urn:microsoft.com/office/officeart/2005/8/layout/matrix1"/>
    <dgm:cxn modelId="{CAB77B07-0F4F-4093-A8FA-13895A33E587}" type="presParOf" srcId="{0526222C-24F2-C745-8A16-9535A3B31FE5}" destId="{A0D34200-C1DC-6B46-8632-36FE1391672B}" srcOrd="5" destOrd="0" presId="urn:microsoft.com/office/officeart/2005/8/layout/matrix1"/>
    <dgm:cxn modelId="{0C0EF054-EA74-4C54-86FB-F0E08E025E24}" type="presParOf" srcId="{0526222C-24F2-C745-8A16-9535A3B31FE5}" destId="{8ED06178-2547-654E-AF44-29B9D5F2D6C0}" srcOrd="6" destOrd="0" presId="urn:microsoft.com/office/officeart/2005/8/layout/matrix1"/>
    <dgm:cxn modelId="{A3089A88-17E8-4298-BAE5-943F4874C363}" type="presParOf" srcId="{0526222C-24F2-C745-8A16-9535A3B31FE5}" destId="{D9D96E65-853A-EA4B-9396-E1F5238D1104}" srcOrd="7" destOrd="0" presId="urn:microsoft.com/office/officeart/2005/8/layout/matrix1"/>
    <dgm:cxn modelId="{6DB8AEB8-B165-4370-9797-232FAE029995}" type="presParOf" srcId="{A51D0BE8-28E3-D648-8DA7-EA2DEE68D271}" destId="{6764468A-B196-EA4B-A702-F86EA0079887}"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A777265-ED40-C54A-A044-C7051F9AA199}" type="doc">
      <dgm:prSet loTypeId="urn:microsoft.com/office/officeart/2005/8/layout/matrix1" loCatId="" qsTypeId="urn:microsoft.com/office/officeart/2005/8/quickstyle/simple4" qsCatId="simple" csTypeId="urn:microsoft.com/office/officeart/2005/8/colors/accent1_2" csCatId="accent1" phldr="1"/>
      <dgm:spPr/>
      <dgm:t>
        <a:bodyPr/>
        <a:lstStyle/>
        <a:p>
          <a:endParaRPr lang="en-US"/>
        </a:p>
      </dgm:t>
    </dgm:pt>
    <dgm:pt modelId="{7228A867-4A4F-9843-97F0-DF0419579C01}">
      <dgm:prSet phldrT="[Text]" custT="1"/>
      <dgm:spPr/>
      <dgm:t>
        <a:bodyPr/>
        <a:lstStyle/>
        <a:p>
          <a:r>
            <a:rPr lang="en-US" sz="2000" b="1" baseline="0" dirty="0" smtClean="0">
              <a:solidFill>
                <a:srgbClr val="00B050"/>
              </a:solidFill>
            </a:rPr>
            <a:t>+’s</a:t>
          </a:r>
          <a:endParaRPr lang="en-US" sz="2000" b="1" baseline="0" dirty="0">
            <a:solidFill>
              <a:srgbClr val="00B050"/>
            </a:solidFill>
          </a:endParaRPr>
        </a:p>
      </dgm:t>
    </dgm:pt>
    <dgm:pt modelId="{D2032D38-4BA7-CC47-B8FF-0EB7C1F12B93}" type="parTrans" cxnId="{FDDC275C-EBB8-0946-94E3-95BB3252C396}">
      <dgm:prSet/>
      <dgm:spPr/>
      <dgm:t>
        <a:bodyPr/>
        <a:lstStyle/>
        <a:p>
          <a:endParaRPr lang="en-US"/>
        </a:p>
      </dgm:t>
    </dgm:pt>
    <dgm:pt modelId="{5EB71B0A-F8F1-D44C-9079-DE988D918C08}" type="sibTrans" cxnId="{FDDC275C-EBB8-0946-94E3-95BB3252C396}">
      <dgm:prSet/>
      <dgm:spPr/>
      <dgm:t>
        <a:bodyPr/>
        <a:lstStyle/>
        <a:p>
          <a:endParaRPr lang="en-US"/>
        </a:p>
      </dgm:t>
    </dgm:pt>
    <dgm:pt modelId="{9FB820FC-A28D-5E4A-B547-641E4EFCD79F}">
      <dgm:prSet phldrT="[Text]" custT="1"/>
      <dgm:spPr/>
      <dgm:t>
        <a:bodyPr/>
        <a:lstStyle/>
        <a:p>
          <a:r>
            <a:rPr lang="en-US" sz="1400" dirty="0" smtClean="0"/>
            <a:t>Aligned Strategy</a:t>
          </a:r>
          <a:endParaRPr lang="en-US" sz="1400" dirty="0"/>
        </a:p>
      </dgm:t>
    </dgm:pt>
    <dgm:pt modelId="{83E9CDF5-CB47-A941-B004-D2546A9DB78F}" type="parTrans" cxnId="{DD15403E-9404-C441-A151-AF0235897656}">
      <dgm:prSet/>
      <dgm:spPr/>
      <dgm:t>
        <a:bodyPr/>
        <a:lstStyle/>
        <a:p>
          <a:endParaRPr lang="en-US"/>
        </a:p>
      </dgm:t>
    </dgm:pt>
    <dgm:pt modelId="{6876657C-7B4D-F44D-BA97-62E532E4E234}" type="sibTrans" cxnId="{DD15403E-9404-C441-A151-AF0235897656}">
      <dgm:prSet/>
      <dgm:spPr/>
      <dgm:t>
        <a:bodyPr/>
        <a:lstStyle/>
        <a:p>
          <a:endParaRPr lang="en-US"/>
        </a:p>
      </dgm:t>
    </dgm:pt>
    <dgm:pt modelId="{04F9440E-1979-2A40-BF9C-109414DF0476}">
      <dgm:prSet phldrT="[Text]" custT="1"/>
      <dgm:spPr/>
      <dgm:t>
        <a:bodyPr/>
        <a:lstStyle/>
        <a:p>
          <a:r>
            <a:rPr lang="en-US" sz="1200" dirty="0" smtClean="0"/>
            <a:t>Optimal Growth Prospects</a:t>
          </a:r>
          <a:endParaRPr lang="en-US" sz="1200" dirty="0"/>
        </a:p>
      </dgm:t>
    </dgm:pt>
    <dgm:pt modelId="{5BE69570-5E54-BF4C-8BC8-E155269D052F}" type="parTrans" cxnId="{9BE512DF-72C6-8344-85A0-21926F1F7187}">
      <dgm:prSet/>
      <dgm:spPr/>
      <dgm:t>
        <a:bodyPr/>
        <a:lstStyle/>
        <a:p>
          <a:endParaRPr lang="en-US"/>
        </a:p>
      </dgm:t>
    </dgm:pt>
    <dgm:pt modelId="{AEEAFA10-8195-2547-91CA-2F96F81015A4}" type="sibTrans" cxnId="{9BE512DF-72C6-8344-85A0-21926F1F7187}">
      <dgm:prSet/>
      <dgm:spPr/>
      <dgm:t>
        <a:bodyPr/>
        <a:lstStyle/>
        <a:p>
          <a:endParaRPr lang="en-US"/>
        </a:p>
      </dgm:t>
    </dgm:pt>
    <dgm:pt modelId="{E6A0156A-CD65-E64D-9315-8E7070804085}">
      <dgm:prSet phldrT="[Text]" custT="1"/>
      <dgm:spPr/>
      <dgm:t>
        <a:bodyPr/>
        <a:lstStyle/>
        <a:p>
          <a:r>
            <a:rPr lang="en-US" sz="1400" dirty="0" smtClean="0"/>
            <a:t>Efficient R&amp;D</a:t>
          </a:r>
          <a:endParaRPr lang="en-US" sz="1400" dirty="0"/>
        </a:p>
      </dgm:t>
    </dgm:pt>
    <dgm:pt modelId="{B47751F6-7FD2-C845-AB28-10EA81743D34}" type="parTrans" cxnId="{1C94F279-5E3F-8946-8628-B14DC55B7481}">
      <dgm:prSet/>
      <dgm:spPr/>
      <dgm:t>
        <a:bodyPr/>
        <a:lstStyle/>
        <a:p>
          <a:endParaRPr lang="en-US"/>
        </a:p>
      </dgm:t>
    </dgm:pt>
    <dgm:pt modelId="{3AC70624-B925-2449-906A-6241410F4226}" type="sibTrans" cxnId="{1C94F279-5E3F-8946-8628-B14DC55B7481}">
      <dgm:prSet/>
      <dgm:spPr/>
      <dgm:t>
        <a:bodyPr/>
        <a:lstStyle/>
        <a:p>
          <a:endParaRPr lang="en-US"/>
        </a:p>
      </dgm:t>
    </dgm:pt>
    <dgm:pt modelId="{ACBA462A-EA72-1D4C-85EF-424663D59353}">
      <dgm:prSet phldrT="[Text]" custT="1"/>
      <dgm:spPr/>
      <dgm:t>
        <a:bodyPr/>
        <a:lstStyle/>
        <a:p>
          <a:r>
            <a:rPr lang="en-US" sz="1100" dirty="0" smtClean="0"/>
            <a:t>Minimal Debt Impact</a:t>
          </a:r>
          <a:endParaRPr lang="en-US" sz="1100" dirty="0"/>
        </a:p>
      </dgm:t>
    </dgm:pt>
    <dgm:pt modelId="{5D709E25-D812-7047-A50B-69A3B7A9BE62}" type="parTrans" cxnId="{07EC810B-41A5-E945-A210-8171894D5428}">
      <dgm:prSet/>
      <dgm:spPr/>
      <dgm:t>
        <a:bodyPr/>
        <a:lstStyle/>
        <a:p>
          <a:endParaRPr lang="en-US"/>
        </a:p>
      </dgm:t>
    </dgm:pt>
    <dgm:pt modelId="{41D373C9-C445-6B47-8321-0FDE82C223E1}" type="sibTrans" cxnId="{07EC810B-41A5-E945-A210-8171894D5428}">
      <dgm:prSet/>
      <dgm:spPr/>
      <dgm:t>
        <a:bodyPr/>
        <a:lstStyle/>
        <a:p>
          <a:endParaRPr lang="en-US"/>
        </a:p>
      </dgm:t>
    </dgm:pt>
    <dgm:pt modelId="{A51D0BE8-28E3-D648-8DA7-EA2DEE68D271}" type="pres">
      <dgm:prSet presAssocID="{6A777265-ED40-C54A-A044-C7051F9AA199}" presName="diagram" presStyleCnt="0">
        <dgm:presLayoutVars>
          <dgm:chMax val="1"/>
          <dgm:dir/>
          <dgm:animLvl val="ctr"/>
          <dgm:resizeHandles val="exact"/>
        </dgm:presLayoutVars>
      </dgm:prSet>
      <dgm:spPr/>
      <dgm:t>
        <a:bodyPr/>
        <a:lstStyle/>
        <a:p>
          <a:endParaRPr lang="en-CA"/>
        </a:p>
      </dgm:t>
    </dgm:pt>
    <dgm:pt modelId="{0526222C-24F2-C745-8A16-9535A3B31FE5}" type="pres">
      <dgm:prSet presAssocID="{6A777265-ED40-C54A-A044-C7051F9AA199}" presName="matrix" presStyleCnt="0"/>
      <dgm:spPr/>
    </dgm:pt>
    <dgm:pt modelId="{E1EA34BC-782E-3949-9F8A-03BE26B82762}" type="pres">
      <dgm:prSet presAssocID="{6A777265-ED40-C54A-A044-C7051F9AA199}" presName="tile1" presStyleLbl="node1" presStyleIdx="0" presStyleCnt="4"/>
      <dgm:spPr/>
      <dgm:t>
        <a:bodyPr/>
        <a:lstStyle/>
        <a:p>
          <a:endParaRPr lang="en-CA"/>
        </a:p>
      </dgm:t>
    </dgm:pt>
    <dgm:pt modelId="{2BE9C4DD-A6B1-D743-A1F8-44A5695408B8}" type="pres">
      <dgm:prSet presAssocID="{6A777265-ED40-C54A-A044-C7051F9AA199}" presName="tile1text" presStyleLbl="node1" presStyleIdx="0" presStyleCnt="4">
        <dgm:presLayoutVars>
          <dgm:chMax val="0"/>
          <dgm:chPref val="0"/>
          <dgm:bulletEnabled val="1"/>
        </dgm:presLayoutVars>
      </dgm:prSet>
      <dgm:spPr/>
      <dgm:t>
        <a:bodyPr/>
        <a:lstStyle/>
        <a:p>
          <a:endParaRPr lang="en-CA"/>
        </a:p>
      </dgm:t>
    </dgm:pt>
    <dgm:pt modelId="{9A005C90-D141-BE41-8129-988575D813E9}" type="pres">
      <dgm:prSet presAssocID="{6A777265-ED40-C54A-A044-C7051F9AA199}" presName="tile2" presStyleLbl="node1" presStyleIdx="1" presStyleCnt="4" custLinFactNeighborX="34825" custLinFactNeighborY="-30916"/>
      <dgm:spPr/>
      <dgm:t>
        <a:bodyPr/>
        <a:lstStyle/>
        <a:p>
          <a:endParaRPr lang="en-CA"/>
        </a:p>
      </dgm:t>
    </dgm:pt>
    <dgm:pt modelId="{D50DE5FB-E7D0-F54E-916F-1859C62528CD}" type="pres">
      <dgm:prSet presAssocID="{6A777265-ED40-C54A-A044-C7051F9AA199}" presName="tile2text" presStyleLbl="node1" presStyleIdx="1" presStyleCnt="4">
        <dgm:presLayoutVars>
          <dgm:chMax val="0"/>
          <dgm:chPref val="0"/>
          <dgm:bulletEnabled val="1"/>
        </dgm:presLayoutVars>
      </dgm:prSet>
      <dgm:spPr/>
      <dgm:t>
        <a:bodyPr/>
        <a:lstStyle/>
        <a:p>
          <a:endParaRPr lang="en-CA"/>
        </a:p>
      </dgm:t>
    </dgm:pt>
    <dgm:pt modelId="{6322F341-76BF-DD4D-A851-73E938E62C8D}" type="pres">
      <dgm:prSet presAssocID="{6A777265-ED40-C54A-A044-C7051F9AA199}" presName="tile3" presStyleLbl="node1" presStyleIdx="2" presStyleCnt="4"/>
      <dgm:spPr/>
      <dgm:t>
        <a:bodyPr/>
        <a:lstStyle/>
        <a:p>
          <a:endParaRPr lang="en-CA"/>
        </a:p>
      </dgm:t>
    </dgm:pt>
    <dgm:pt modelId="{A0D34200-C1DC-6B46-8632-36FE1391672B}" type="pres">
      <dgm:prSet presAssocID="{6A777265-ED40-C54A-A044-C7051F9AA199}" presName="tile3text" presStyleLbl="node1" presStyleIdx="2" presStyleCnt="4">
        <dgm:presLayoutVars>
          <dgm:chMax val="0"/>
          <dgm:chPref val="0"/>
          <dgm:bulletEnabled val="1"/>
        </dgm:presLayoutVars>
      </dgm:prSet>
      <dgm:spPr/>
      <dgm:t>
        <a:bodyPr/>
        <a:lstStyle/>
        <a:p>
          <a:endParaRPr lang="en-CA"/>
        </a:p>
      </dgm:t>
    </dgm:pt>
    <dgm:pt modelId="{8ED06178-2547-654E-AF44-29B9D5F2D6C0}" type="pres">
      <dgm:prSet presAssocID="{6A777265-ED40-C54A-A044-C7051F9AA199}" presName="tile4" presStyleLbl="node1" presStyleIdx="3" presStyleCnt="4"/>
      <dgm:spPr/>
      <dgm:t>
        <a:bodyPr/>
        <a:lstStyle/>
        <a:p>
          <a:endParaRPr lang="en-CA"/>
        </a:p>
      </dgm:t>
    </dgm:pt>
    <dgm:pt modelId="{D9D96E65-853A-EA4B-9396-E1F5238D1104}" type="pres">
      <dgm:prSet presAssocID="{6A777265-ED40-C54A-A044-C7051F9AA199}" presName="tile4text" presStyleLbl="node1" presStyleIdx="3" presStyleCnt="4">
        <dgm:presLayoutVars>
          <dgm:chMax val="0"/>
          <dgm:chPref val="0"/>
          <dgm:bulletEnabled val="1"/>
        </dgm:presLayoutVars>
      </dgm:prSet>
      <dgm:spPr/>
      <dgm:t>
        <a:bodyPr/>
        <a:lstStyle/>
        <a:p>
          <a:endParaRPr lang="en-CA"/>
        </a:p>
      </dgm:t>
    </dgm:pt>
    <dgm:pt modelId="{6764468A-B196-EA4B-A702-F86EA0079887}" type="pres">
      <dgm:prSet presAssocID="{6A777265-ED40-C54A-A044-C7051F9AA199}" presName="centerTile" presStyleLbl="fgShp" presStyleIdx="0" presStyleCnt="1">
        <dgm:presLayoutVars>
          <dgm:chMax val="0"/>
          <dgm:chPref val="0"/>
        </dgm:presLayoutVars>
      </dgm:prSet>
      <dgm:spPr/>
      <dgm:t>
        <a:bodyPr/>
        <a:lstStyle/>
        <a:p>
          <a:endParaRPr lang="en-CA"/>
        </a:p>
      </dgm:t>
    </dgm:pt>
  </dgm:ptLst>
  <dgm:cxnLst>
    <dgm:cxn modelId="{D60FCFD9-D3D1-4A9D-8657-5A98B85E2FE5}" type="presOf" srcId="{9FB820FC-A28D-5E4A-B547-641E4EFCD79F}" destId="{2BE9C4DD-A6B1-D743-A1F8-44A5695408B8}" srcOrd="1" destOrd="0" presId="urn:microsoft.com/office/officeart/2005/8/layout/matrix1"/>
    <dgm:cxn modelId="{1C94F279-5E3F-8946-8628-B14DC55B7481}" srcId="{7228A867-4A4F-9843-97F0-DF0419579C01}" destId="{E6A0156A-CD65-E64D-9315-8E7070804085}" srcOrd="2" destOrd="0" parTransId="{B47751F6-7FD2-C845-AB28-10EA81743D34}" sibTransId="{3AC70624-B925-2449-906A-6241410F4226}"/>
    <dgm:cxn modelId="{B7051E07-5721-4F7E-A0A1-58478FCB11F2}" type="presOf" srcId="{6A777265-ED40-C54A-A044-C7051F9AA199}" destId="{A51D0BE8-28E3-D648-8DA7-EA2DEE68D271}" srcOrd="0" destOrd="0" presId="urn:microsoft.com/office/officeart/2005/8/layout/matrix1"/>
    <dgm:cxn modelId="{9BF45C45-5C8C-461B-91CC-1EDA6A21752A}" type="presOf" srcId="{E6A0156A-CD65-E64D-9315-8E7070804085}" destId="{A0D34200-C1DC-6B46-8632-36FE1391672B}" srcOrd="1" destOrd="0" presId="urn:microsoft.com/office/officeart/2005/8/layout/matrix1"/>
    <dgm:cxn modelId="{CE271B07-F6AC-4BBC-A10D-AEF5FFCA26B5}" type="presOf" srcId="{E6A0156A-CD65-E64D-9315-8E7070804085}" destId="{6322F341-76BF-DD4D-A851-73E938E62C8D}" srcOrd="0" destOrd="0" presId="urn:microsoft.com/office/officeart/2005/8/layout/matrix1"/>
    <dgm:cxn modelId="{DD15403E-9404-C441-A151-AF0235897656}" srcId="{7228A867-4A4F-9843-97F0-DF0419579C01}" destId="{9FB820FC-A28D-5E4A-B547-641E4EFCD79F}" srcOrd="0" destOrd="0" parTransId="{83E9CDF5-CB47-A941-B004-D2546A9DB78F}" sibTransId="{6876657C-7B4D-F44D-BA97-62E532E4E234}"/>
    <dgm:cxn modelId="{EA3C935B-39A6-43A0-BA0F-3827754E1ECE}" type="presOf" srcId="{ACBA462A-EA72-1D4C-85EF-424663D59353}" destId="{D9D96E65-853A-EA4B-9396-E1F5238D1104}" srcOrd="1" destOrd="0" presId="urn:microsoft.com/office/officeart/2005/8/layout/matrix1"/>
    <dgm:cxn modelId="{01233420-B15D-4184-B64B-99EA63FD2D98}" type="presOf" srcId="{04F9440E-1979-2A40-BF9C-109414DF0476}" destId="{D50DE5FB-E7D0-F54E-916F-1859C62528CD}" srcOrd="1" destOrd="0" presId="urn:microsoft.com/office/officeart/2005/8/layout/matrix1"/>
    <dgm:cxn modelId="{545CB0CD-98FF-43F9-A4EF-29657676C117}" type="presOf" srcId="{ACBA462A-EA72-1D4C-85EF-424663D59353}" destId="{8ED06178-2547-654E-AF44-29B9D5F2D6C0}" srcOrd="0" destOrd="0" presId="urn:microsoft.com/office/officeart/2005/8/layout/matrix1"/>
    <dgm:cxn modelId="{EB9F2839-2936-4370-B8DA-F62F19FBA094}" type="presOf" srcId="{7228A867-4A4F-9843-97F0-DF0419579C01}" destId="{6764468A-B196-EA4B-A702-F86EA0079887}" srcOrd="0" destOrd="0" presId="urn:microsoft.com/office/officeart/2005/8/layout/matrix1"/>
    <dgm:cxn modelId="{FDDC275C-EBB8-0946-94E3-95BB3252C396}" srcId="{6A777265-ED40-C54A-A044-C7051F9AA199}" destId="{7228A867-4A4F-9843-97F0-DF0419579C01}" srcOrd="0" destOrd="0" parTransId="{D2032D38-4BA7-CC47-B8FF-0EB7C1F12B93}" sibTransId="{5EB71B0A-F8F1-D44C-9079-DE988D918C08}"/>
    <dgm:cxn modelId="{9BE512DF-72C6-8344-85A0-21926F1F7187}" srcId="{7228A867-4A4F-9843-97F0-DF0419579C01}" destId="{04F9440E-1979-2A40-BF9C-109414DF0476}" srcOrd="1" destOrd="0" parTransId="{5BE69570-5E54-BF4C-8BC8-E155269D052F}" sibTransId="{AEEAFA10-8195-2547-91CA-2F96F81015A4}"/>
    <dgm:cxn modelId="{CA3D9D2E-E0D9-40C2-8D62-2AD4DB7D2972}" type="presOf" srcId="{9FB820FC-A28D-5E4A-B547-641E4EFCD79F}" destId="{E1EA34BC-782E-3949-9F8A-03BE26B82762}" srcOrd="0" destOrd="0" presId="urn:microsoft.com/office/officeart/2005/8/layout/matrix1"/>
    <dgm:cxn modelId="{07EC810B-41A5-E945-A210-8171894D5428}" srcId="{7228A867-4A4F-9843-97F0-DF0419579C01}" destId="{ACBA462A-EA72-1D4C-85EF-424663D59353}" srcOrd="3" destOrd="0" parTransId="{5D709E25-D812-7047-A50B-69A3B7A9BE62}" sibTransId="{41D373C9-C445-6B47-8321-0FDE82C223E1}"/>
    <dgm:cxn modelId="{9CC8A502-7E30-4C8F-8C3D-811DB9A1F166}" type="presOf" srcId="{04F9440E-1979-2A40-BF9C-109414DF0476}" destId="{9A005C90-D141-BE41-8129-988575D813E9}" srcOrd="0" destOrd="0" presId="urn:microsoft.com/office/officeart/2005/8/layout/matrix1"/>
    <dgm:cxn modelId="{9D6DD5D1-5AB1-4B02-B6EF-D78492A6BB53}" type="presParOf" srcId="{A51D0BE8-28E3-D648-8DA7-EA2DEE68D271}" destId="{0526222C-24F2-C745-8A16-9535A3B31FE5}" srcOrd="0" destOrd="0" presId="urn:microsoft.com/office/officeart/2005/8/layout/matrix1"/>
    <dgm:cxn modelId="{56A70D85-32EC-46FF-A70A-30420EA35423}" type="presParOf" srcId="{0526222C-24F2-C745-8A16-9535A3B31FE5}" destId="{E1EA34BC-782E-3949-9F8A-03BE26B82762}" srcOrd="0" destOrd="0" presId="urn:microsoft.com/office/officeart/2005/8/layout/matrix1"/>
    <dgm:cxn modelId="{4AC942C6-8A31-4696-AF36-9CCEE645E23C}" type="presParOf" srcId="{0526222C-24F2-C745-8A16-9535A3B31FE5}" destId="{2BE9C4DD-A6B1-D743-A1F8-44A5695408B8}" srcOrd="1" destOrd="0" presId="urn:microsoft.com/office/officeart/2005/8/layout/matrix1"/>
    <dgm:cxn modelId="{95961689-205E-45B7-8525-135B3B7A52AD}" type="presParOf" srcId="{0526222C-24F2-C745-8A16-9535A3B31FE5}" destId="{9A005C90-D141-BE41-8129-988575D813E9}" srcOrd="2" destOrd="0" presId="urn:microsoft.com/office/officeart/2005/8/layout/matrix1"/>
    <dgm:cxn modelId="{1E409E50-E28D-4239-9877-E33DB4F5E79C}" type="presParOf" srcId="{0526222C-24F2-C745-8A16-9535A3B31FE5}" destId="{D50DE5FB-E7D0-F54E-916F-1859C62528CD}" srcOrd="3" destOrd="0" presId="urn:microsoft.com/office/officeart/2005/8/layout/matrix1"/>
    <dgm:cxn modelId="{6A34C8DC-F0CE-4F76-BF7C-91553ED78D3D}" type="presParOf" srcId="{0526222C-24F2-C745-8A16-9535A3B31FE5}" destId="{6322F341-76BF-DD4D-A851-73E938E62C8D}" srcOrd="4" destOrd="0" presId="urn:microsoft.com/office/officeart/2005/8/layout/matrix1"/>
    <dgm:cxn modelId="{D07E4FCA-241B-4773-BE3E-CEE06B37E717}" type="presParOf" srcId="{0526222C-24F2-C745-8A16-9535A3B31FE5}" destId="{A0D34200-C1DC-6B46-8632-36FE1391672B}" srcOrd="5" destOrd="0" presId="urn:microsoft.com/office/officeart/2005/8/layout/matrix1"/>
    <dgm:cxn modelId="{F08D5389-1A42-4073-A643-2622EF5FBDA5}" type="presParOf" srcId="{0526222C-24F2-C745-8A16-9535A3B31FE5}" destId="{8ED06178-2547-654E-AF44-29B9D5F2D6C0}" srcOrd="6" destOrd="0" presId="urn:microsoft.com/office/officeart/2005/8/layout/matrix1"/>
    <dgm:cxn modelId="{8C44D71B-67A0-42C7-9EE3-56777F828EE6}" type="presParOf" srcId="{0526222C-24F2-C745-8A16-9535A3B31FE5}" destId="{D9D96E65-853A-EA4B-9396-E1F5238D1104}" srcOrd="7" destOrd="0" presId="urn:microsoft.com/office/officeart/2005/8/layout/matrix1"/>
    <dgm:cxn modelId="{78033075-2FA6-48A4-9B17-F76AE76D1E1E}" type="presParOf" srcId="{A51D0BE8-28E3-D648-8DA7-EA2DEE68D271}" destId="{6764468A-B196-EA4B-A702-F86EA0079887}" srcOrd="1" destOrd="0" presId="urn:microsoft.com/office/officeart/2005/8/layout/matrix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6DB2F7A-BBA2-489A-B3D5-9240C1013F48}"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3DA17ACF-E8E9-452B-B2AD-74C03B09803E}">
      <dgm:prSet phldrT="[Text]" custT="1"/>
      <dgm:spPr/>
      <dgm:t>
        <a:bodyPr lIns="0" tIns="828000" rIns="0" bIns="0"/>
        <a:lstStyle/>
        <a:p>
          <a:r>
            <a:rPr lang="en-CA" sz="1400" dirty="0" smtClean="0"/>
            <a:t>AT&amp;T could look to enter the content creation side of the media business and begin to acquire television studios and film business in order to improve their components of the value chain.</a:t>
          </a:r>
          <a:br>
            <a:rPr lang="en-CA" sz="1400" dirty="0" smtClean="0"/>
          </a:br>
          <a:endParaRPr lang="en-US" sz="1400" dirty="0"/>
        </a:p>
      </dgm:t>
    </dgm:pt>
    <dgm:pt modelId="{08EE48CF-45CB-4BC9-B8A6-C4247CEBAEBA}" type="parTrans" cxnId="{9702C37F-8B42-4300-9CFC-BDC93069B7AE}">
      <dgm:prSet/>
      <dgm:spPr/>
      <dgm:t>
        <a:bodyPr/>
        <a:lstStyle/>
        <a:p>
          <a:endParaRPr lang="en-US"/>
        </a:p>
      </dgm:t>
    </dgm:pt>
    <dgm:pt modelId="{0BB6167A-CA2A-4E3A-ABB1-1AA07F95D60F}" type="sibTrans" cxnId="{9702C37F-8B42-4300-9CFC-BDC93069B7AE}">
      <dgm:prSet/>
      <dgm:spPr/>
      <dgm:t>
        <a:bodyPr/>
        <a:lstStyle/>
        <a:p>
          <a:endParaRPr lang="en-US"/>
        </a:p>
      </dgm:t>
    </dgm:pt>
    <dgm:pt modelId="{9EE97B69-B1DD-445E-8444-6D400D6131E4}">
      <dgm:prSet phldrT="[Text]"/>
      <dgm:spPr/>
      <dgm:t>
        <a:bodyPr/>
        <a:lstStyle/>
        <a:p>
          <a:r>
            <a:rPr lang="en-CA" dirty="0" smtClean="0"/>
            <a:t>AT&amp;T could investigate entering into the Canadian wireless  market as regulations are evaluated by the new Liberal government.</a:t>
          </a:r>
          <a:endParaRPr lang="en-US" dirty="0"/>
        </a:p>
      </dgm:t>
    </dgm:pt>
    <dgm:pt modelId="{91E68C64-C178-4560-99E8-A88D021835BF}" type="parTrans" cxnId="{7B732067-E243-4E0C-940B-E3FB7B62FCFF}">
      <dgm:prSet/>
      <dgm:spPr/>
      <dgm:t>
        <a:bodyPr/>
        <a:lstStyle/>
        <a:p>
          <a:endParaRPr lang="en-US"/>
        </a:p>
      </dgm:t>
    </dgm:pt>
    <dgm:pt modelId="{8FEE563C-C40C-4D79-A73C-8734C08D3C43}" type="sibTrans" cxnId="{7B732067-E243-4E0C-940B-E3FB7B62FCFF}">
      <dgm:prSet/>
      <dgm:spPr/>
      <dgm:t>
        <a:bodyPr/>
        <a:lstStyle/>
        <a:p>
          <a:endParaRPr lang="en-US"/>
        </a:p>
      </dgm:t>
    </dgm:pt>
    <dgm:pt modelId="{2C7797B0-C40F-4C42-87BB-769C308547ED}">
      <dgm:prSet phldrT="[Text]"/>
      <dgm:spPr/>
      <dgm:t>
        <a:bodyPr/>
        <a:lstStyle/>
        <a:p>
          <a:endParaRPr lang="en-US" dirty="0"/>
        </a:p>
      </dgm:t>
    </dgm:pt>
    <dgm:pt modelId="{396E9D90-DB0E-491C-9F3B-1608E7284C92}" type="sibTrans" cxnId="{61843FF1-55F2-434D-92E6-8150EAC352F8}">
      <dgm:prSet/>
      <dgm:spPr/>
      <dgm:t>
        <a:bodyPr/>
        <a:lstStyle/>
        <a:p>
          <a:endParaRPr lang="en-US"/>
        </a:p>
      </dgm:t>
    </dgm:pt>
    <dgm:pt modelId="{C2F58118-788A-4811-88A9-8D11767C36F5}" type="parTrans" cxnId="{61843FF1-55F2-434D-92E6-8150EAC352F8}">
      <dgm:prSet/>
      <dgm:spPr/>
      <dgm:t>
        <a:bodyPr/>
        <a:lstStyle/>
        <a:p>
          <a:endParaRPr lang="en-US"/>
        </a:p>
      </dgm:t>
    </dgm:pt>
    <dgm:pt modelId="{0E503DD6-E97C-4E4E-879A-66F79C1F2C5B}">
      <dgm:prSet phldrT="[Text]" custT="1"/>
      <dgm:spPr/>
      <dgm:t>
        <a:bodyPr lIns="0" tIns="828000" rIns="0" bIns="0"/>
        <a:lstStyle/>
        <a:p>
          <a:r>
            <a:rPr lang="en-CA" sz="1400" dirty="0" smtClean="0"/>
            <a:t>Feasibility to purchase a 8-10% in Viacom in order to get a seat at the table in the content generation business and start to meld AT&amp;T’s business process with the content generating arm of the business. </a:t>
          </a:r>
          <a:br>
            <a:rPr lang="en-CA" sz="1400" dirty="0" smtClean="0"/>
          </a:br>
          <a:endParaRPr lang="en-US" sz="1400" dirty="0"/>
        </a:p>
      </dgm:t>
    </dgm:pt>
    <dgm:pt modelId="{26C45698-FFA8-4B4D-BDCD-F589600F2FBE}" type="parTrans" cxnId="{AF0B25DA-9F15-40D1-99C2-0A13118340DB}">
      <dgm:prSet/>
      <dgm:spPr/>
      <dgm:t>
        <a:bodyPr/>
        <a:lstStyle/>
        <a:p>
          <a:endParaRPr lang="en-US"/>
        </a:p>
      </dgm:t>
    </dgm:pt>
    <dgm:pt modelId="{B9353703-32E4-4424-B978-9292416F9490}" type="sibTrans" cxnId="{AF0B25DA-9F15-40D1-99C2-0A13118340DB}">
      <dgm:prSet/>
      <dgm:spPr/>
      <dgm:t>
        <a:bodyPr/>
        <a:lstStyle/>
        <a:p>
          <a:endParaRPr lang="en-US"/>
        </a:p>
      </dgm:t>
    </dgm:pt>
    <dgm:pt modelId="{B2BA2F5A-0763-4769-9932-072427DC8DE9}">
      <dgm:prSet phldrT="[Text]" custT="1"/>
      <dgm:spPr/>
      <dgm:t>
        <a:bodyPr lIns="0" tIns="828000" rIns="0" bIns="0"/>
        <a:lstStyle/>
        <a:p>
          <a:r>
            <a:rPr lang="en-CA" sz="1400" dirty="0" smtClean="0"/>
            <a:t>AT&amp;T’s core competency revolves around their telecommunication assets, especially when it comes to broad high quality networks and they would be venturing into a very competitive space with many large players including Disney </a:t>
          </a:r>
          <a:r>
            <a:rPr lang="en-CA" sz="1400" smtClean="0"/>
            <a:t>and Netflix.</a:t>
          </a:r>
          <a:endParaRPr lang="en-US" sz="1400" dirty="0"/>
        </a:p>
      </dgm:t>
    </dgm:pt>
    <dgm:pt modelId="{17ACF881-D713-4262-9677-C8657F8EBF4E}" type="parTrans" cxnId="{35A20904-BC08-47E9-ACE8-E4CD5E48F8BB}">
      <dgm:prSet/>
      <dgm:spPr/>
      <dgm:t>
        <a:bodyPr/>
        <a:lstStyle/>
        <a:p>
          <a:endParaRPr lang="en-US"/>
        </a:p>
      </dgm:t>
    </dgm:pt>
    <dgm:pt modelId="{959C783A-B99A-4588-970E-203B77E0837E}" type="sibTrans" cxnId="{35A20904-BC08-47E9-ACE8-E4CD5E48F8BB}">
      <dgm:prSet/>
      <dgm:spPr/>
      <dgm:t>
        <a:bodyPr/>
        <a:lstStyle/>
        <a:p>
          <a:endParaRPr lang="en-US"/>
        </a:p>
      </dgm:t>
    </dgm:pt>
    <dgm:pt modelId="{D1E821A7-4917-4E59-8A89-E9EE84771EBE}">
      <dgm:prSet phldrT="[Text]"/>
      <dgm:spPr/>
      <dgm:t>
        <a:bodyPr/>
        <a:lstStyle/>
        <a:p>
          <a:r>
            <a:rPr lang="en-CA" dirty="0" smtClean="0"/>
            <a:t> </a:t>
          </a:r>
          <a:endParaRPr lang="en-US" dirty="0"/>
        </a:p>
      </dgm:t>
    </dgm:pt>
    <dgm:pt modelId="{D558EF7F-3098-4CBA-8C03-EE0A1096ACC7}" type="sibTrans" cxnId="{AF489EBD-8800-44E5-BEB2-EB27B41DFD90}">
      <dgm:prSet/>
      <dgm:spPr/>
      <dgm:t>
        <a:bodyPr/>
        <a:lstStyle/>
        <a:p>
          <a:endParaRPr lang="en-US"/>
        </a:p>
      </dgm:t>
    </dgm:pt>
    <dgm:pt modelId="{5DB309DD-4B54-455C-BCD3-7180DEFC29AA}" type="parTrans" cxnId="{AF489EBD-8800-44E5-BEB2-EB27B41DFD90}">
      <dgm:prSet/>
      <dgm:spPr/>
      <dgm:t>
        <a:bodyPr/>
        <a:lstStyle/>
        <a:p>
          <a:endParaRPr lang="en-US"/>
        </a:p>
      </dgm:t>
    </dgm:pt>
    <dgm:pt modelId="{3463226C-600B-4E57-AA32-FD3750E9E4B7}">
      <dgm:prSet phldrT="[Text]"/>
      <dgm:spPr/>
      <dgm:t>
        <a:bodyPr/>
        <a:lstStyle/>
        <a:p>
          <a:r>
            <a:rPr lang="en-CA" dirty="0" smtClean="0"/>
            <a:t>Acquiring a smaller cable or satellite company, such as Shaw Communications,  would boost AT&amp;T’s subscriber base and open up cross selling synergies with DirecTV</a:t>
          </a:r>
          <a:endParaRPr lang="en-US" dirty="0"/>
        </a:p>
      </dgm:t>
    </dgm:pt>
    <dgm:pt modelId="{93E83503-1D58-4E5A-A5F1-80042F39BF76}" type="parTrans" cxnId="{9A71E00E-780A-4DCA-8F84-C7710D18ED15}">
      <dgm:prSet/>
      <dgm:spPr/>
      <dgm:t>
        <a:bodyPr/>
        <a:lstStyle/>
        <a:p>
          <a:endParaRPr lang="en-US"/>
        </a:p>
      </dgm:t>
    </dgm:pt>
    <dgm:pt modelId="{E4F2DE86-5B9A-4353-A312-2ED1CD1C0332}" type="sibTrans" cxnId="{9A71E00E-780A-4DCA-8F84-C7710D18ED15}">
      <dgm:prSet/>
      <dgm:spPr/>
      <dgm:t>
        <a:bodyPr/>
        <a:lstStyle/>
        <a:p>
          <a:endParaRPr lang="en-US"/>
        </a:p>
      </dgm:t>
    </dgm:pt>
    <dgm:pt modelId="{31D88C76-7B42-4139-94A9-164F64382796}">
      <dgm:prSet phldrT="[Text]"/>
      <dgm:spPr/>
      <dgm:t>
        <a:bodyPr/>
        <a:lstStyle/>
        <a:p>
          <a:endParaRPr lang="en-US" dirty="0"/>
        </a:p>
      </dgm:t>
    </dgm:pt>
    <dgm:pt modelId="{E7011A95-8CED-4D64-97C3-B3FD628E5881}" type="parTrans" cxnId="{135631DC-D947-4AC3-A826-DF625CB310AC}">
      <dgm:prSet/>
      <dgm:spPr/>
      <dgm:t>
        <a:bodyPr/>
        <a:lstStyle/>
        <a:p>
          <a:endParaRPr lang="en-US"/>
        </a:p>
      </dgm:t>
    </dgm:pt>
    <dgm:pt modelId="{4388411A-3397-463E-839C-87D25BCC5635}" type="sibTrans" cxnId="{135631DC-D947-4AC3-A826-DF625CB310AC}">
      <dgm:prSet/>
      <dgm:spPr/>
      <dgm:t>
        <a:bodyPr/>
        <a:lstStyle/>
        <a:p>
          <a:endParaRPr lang="en-US"/>
        </a:p>
      </dgm:t>
    </dgm:pt>
    <dgm:pt modelId="{93FFFE76-42F5-4107-A02D-9349D148D073}" type="pres">
      <dgm:prSet presAssocID="{A6DB2F7A-BBA2-489A-B3D5-9240C1013F48}" presName="linearFlow" presStyleCnt="0">
        <dgm:presLayoutVars>
          <dgm:dir/>
          <dgm:animLvl val="lvl"/>
          <dgm:resizeHandles/>
        </dgm:presLayoutVars>
      </dgm:prSet>
      <dgm:spPr/>
      <dgm:t>
        <a:bodyPr/>
        <a:lstStyle/>
        <a:p>
          <a:endParaRPr lang="en-US"/>
        </a:p>
      </dgm:t>
    </dgm:pt>
    <dgm:pt modelId="{4822CA4C-6B5B-42E0-8B3C-622C70378A73}" type="pres">
      <dgm:prSet presAssocID="{2C7797B0-C40F-4C42-87BB-769C308547ED}" presName="compositeNode" presStyleCnt="0">
        <dgm:presLayoutVars>
          <dgm:bulletEnabled val="1"/>
        </dgm:presLayoutVars>
      </dgm:prSet>
      <dgm:spPr/>
    </dgm:pt>
    <dgm:pt modelId="{525E60DA-B5BB-40E5-BB31-453DDAAD9243}" type="pres">
      <dgm:prSet presAssocID="{2C7797B0-C40F-4C42-87BB-769C308547ED}" presName="imag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dgm:spPr>
      <dgm:t>
        <a:bodyPr/>
        <a:lstStyle/>
        <a:p>
          <a:endParaRPr lang="en-US"/>
        </a:p>
      </dgm:t>
    </dgm:pt>
    <dgm:pt modelId="{B0AC0520-502B-4FE1-B4DD-4A7FAE612B29}" type="pres">
      <dgm:prSet presAssocID="{2C7797B0-C40F-4C42-87BB-769C308547ED}" presName="childNode" presStyleLbl="node1" presStyleIdx="0" presStyleCnt="2" custScaleY="118423" custLinFactNeighborX="-4888" custLinFactNeighborY="16983">
        <dgm:presLayoutVars>
          <dgm:bulletEnabled val="1"/>
        </dgm:presLayoutVars>
      </dgm:prSet>
      <dgm:spPr/>
      <dgm:t>
        <a:bodyPr/>
        <a:lstStyle/>
        <a:p>
          <a:endParaRPr lang="en-US"/>
        </a:p>
      </dgm:t>
    </dgm:pt>
    <dgm:pt modelId="{4FC749AF-1467-4684-A21E-D3F69A88B449}" type="pres">
      <dgm:prSet presAssocID="{2C7797B0-C40F-4C42-87BB-769C308547ED}" presName="parentNode" presStyleLbl="revTx" presStyleIdx="0" presStyleCnt="2">
        <dgm:presLayoutVars>
          <dgm:chMax val="0"/>
          <dgm:bulletEnabled val="1"/>
        </dgm:presLayoutVars>
      </dgm:prSet>
      <dgm:spPr/>
      <dgm:t>
        <a:bodyPr/>
        <a:lstStyle/>
        <a:p>
          <a:endParaRPr lang="en-US"/>
        </a:p>
      </dgm:t>
    </dgm:pt>
    <dgm:pt modelId="{8EA81DD1-0680-42F2-8732-0C4AF6419922}" type="pres">
      <dgm:prSet presAssocID="{396E9D90-DB0E-491C-9F3B-1608E7284C92}" presName="sibTrans" presStyleCnt="0"/>
      <dgm:spPr/>
    </dgm:pt>
    <dgm:pt modelId="{DCA468BB-2932-49E0-A2D6-EDB37DC2A3A5}" type="pres">
      <dgm:prSet presAssocID="{D1E821A7-4917-4E59-8A89-E9EE84771EBE}" presName="compositeNode" presStyleCnt="0">
        <dgm:presLayoutVars>
          <dgm:bulletEnabled val="1"/>
        </dgm:presLayoutVars>
      </dgm:prSet>
      <dgm:spPr/>
    </dgm:pt>
    <dgm:pt modelId="{29F1F5EE-CF45-4170-BEAA-0EAF9430C667}" type="pres">
      <dgm:prSet presAssocID="{D1E821A7-4917-4E59-8A89-E9EE84771EBE}" presName="image"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168276F5-17EA-4A09-B9AD-498C0AF24658}" type="pres">
      <dgm:prSet presAssocID="{D1E821A7-4917-4E59-8A89-E9EE84771EBE}" presName="childNode" presStyleLbl="node1" presStyleIdx="1" presStyleCnt="2" custScaleY="118423" custLinFactNeighborX="-7990" custLinFactNeighborY="131">
        <dgm:presLayoutVars>
          <dgm:bulletEnabled val="1"/>
        </dgm:presLayoutVars>
      </dgm:prSet>
      <dgm:spPr/>
      <dgm:t>
        <a:bodyPr/>
        <a:lstStyle/>
        <a:p>
          <a:endParaRPr lang="en-US"/>
        </a:p>
      </dgm:t>
    </dgm:pt>
    <dgm:pt modelId="{71562E81-AC1D-4A98-AD00-56B7EEF0B020}" type="pres">
      <dgm:prSet presAssocID="{D1E821A7-4917-4E59-8A89-E9EE84771EBE}" presName="parentNode" presStyleLbl="revTx" presStyleIdx="1" presStyleCnt="2">
        <dgm:presLayoutVars>
          <dgm:chMax val="0"/>
          <dgm:bulletEnabled val="1"/>
        </dgm:presLayoutVars>
      </dgm:prSet>
      <dgm:spPr/>
      <dgm:t>
        <a:bodyPr/>
        <a:lstStyle/>
        <a:p>
          <a:endParaRPr lang="en-US"/>
        </a:p>
      </dgm:t>
    </dgm:pt>
  </dgm:ptLst>
  <dgm:cxnLst>
    <dgm:cxn modelId="{39C25440-3706-430C-9D44-71A8D7CD1435}" type="presOf" srcId="{3DA17ACF-E8E9-452B-B2AD-74C03B09803E}" destId="{B0AC0520-502B-4FE1-B4DD-4A7FAE612B29}" srcOrd="0" destOrd="0" presId="urn:microsoft.com/office/officeart/2005/8/layout/hList2"/>
    <dgm:cxn modelId="{8BFBC7FC-4220-4345-9636-C7999FC1390F}" type="presOf" srcId="{3463226C-600B-4E57-AA32-FD3750E9E4B7}" destId="{168276F5-17EA-4A09-B9AD-498C0AF24658}" srcOrd="0" destOrd="2" presId="urn:microsoft.com/office/officeart/2005/8/layout/hList2"/>
    <dgm:cxn modelId="{AF489EBD-8800-44E5-BEB2-EB27B41DFD90}" srcId="{A6DB2F7A-BBA2-489A-B3D5-9240C1013F48}" destId="{D1E821A7-4917-4E59-8A89-E9EE84771EBE}" srcOrd="1" destOrd="0" parTransId="{5DB309DD-4B54-455C-BCD3-7180DEFC29AA}" sibTransId="{D558EF7F-3098-4CBA-8C03-EE0A1096ACC7}"/>
    <dgm:cxn modelId="{94DF33E8-AF13-42DA-8360-8748332AC082}" type="presOf" srcId="{9EE97B69-B1DD-445E-8444-6D400D6131E4}" destId="{168276F5-17EA-4A09-B9AD-498C0AF24658}" srcOrd="0" destOrd="1" presId="urn:microsoft.com/office/officeart/2005/8/layout/hList2"/>
    <dgm:cxn modelId="{A47796F4-11E2-4FA1-9832-F5127F58CDB8}" type="presOf" srcId="{31D88C76-7B42-4139-94A9-164F64382796}" destId="{168276F5-17EA-4A09-B9AD-498C0AF24658}" srcOrd="0" destOrd="0" presId="urn:microsoft.com/office/officeart/2005/8/layout/hList2"/>
    <dgm:cxn modelId="{135631DC-D947-4AC3-A826-DF625CB310AC}" srcId="{D1E821A7-4917-4E59-8A89-E9EE84771EBE}" destId="{31D88C76-7B42-4139-94A9-164F64382796}" srcOrd="0" destOrd="0" parTransId="{E7011A95-8CED-4D64-97C3-B3FD628E5881}" sibTransId="{4388411A-3397-463E-839C-87D25BCC5635}"/>
    <dgm:cxn modelId="{DCA63AF0-6E0F-4796-8103-0530E7D92D93}" type="presOf" srcId="{2C7797B0-C40F-4C42-87BB-769C308547ED}" destId="{4FC749AF-1467-4684-A21E-D3F69A88B449}" srcOrd="0" destOrd="0" presId="urn:microsoft.com/office/officeart/2005/8/layout/hList2"/>
    <dgm:cxn modelId="{78E0B2BD-9739-4B28-834E-5C04B31DAC49}" type="presOf" srcId="{A6DB2F7A-BBA2-489A-B3D5-9240C1013F48}" destId="{93FFFE76-42F5-4107-A02D-9349D148D073}" srcOrd="0" destOrd="0" presId="urn:microsoft.com/office/officeart/2005/8/layout/hList2"/>
    <dgm:cxn modelId="{08BAD726-8E73-4EDE-B5ED-D07D65918585}" type="presOf" srcId="{B2BA2F5A-0763-4769-9932-072427DC8DE9}" destId="{B0AC0520-502B-4FE1-B4DD-4A7FAE612B29}" srcOrd="0" destOrd="2" presId="urn:microsoft.com/office/officeart/2005/8/layout/hList2"/>
    <dgm:cxn modelId="{7B732067-E243-4E0C-940B-E3FB7B62FCFF}" srcId="{D1E821A7-4917-4E59-8A89-E9EE84771EBE}" destId="{9EE97B69-B1DD-445E-8444-6D400D6131E4}" srcOrd="1" destOrd="0" parTransId="{91E68C64-C178-4560-99E8-A88D021835BF}" sibTransId="{8FEE563C-C40C-4D79-A73C-8734C08D3C43}"/>
    <dgm:cxn modelId="{9A71E00E-780A-4DCA-8F84-C7710D18ED15}" srcId="{D1E821A7-4917-4E59-8A89-E9EE84771EBE}" destId="{3463226C-600B-4E57-AA32-FD3750E9E4B7}" srcOrd="2" destOrd="0" parTransId="{93E83503-1D58-4E5A-A5F1-80042F39BF76}" sibTransId="{E4F2DE86-5B9A-4353-A312-2ED1CD1C0332}"/>
    <dgm:cxn modelId="{AF0B25DA-9F15-40D1-99C2-0A13118340DB}" srcId="{2C7797B0-C40F-4C42-87BB-769C308547ED}" destId="{0E503DD6-E97C-4E4E-879A-66F79C1F2C5B}" srcOrd="1" destOrd="0" parTransId="{26C45698-FFA8-4B4D-BDCD-F589600F2FBE}" sibTransId="{B9353703-32E4-4424-B978-9292416F9490}"/>
    <dgm:cxn modelId="{BDA52919-6D48-4351-97EE-2A4DDDD7A75E}" type="presOf" srcId="{D1E821A7-4917-4E59-8A89-E9EE84771EBE}" destId="{71562E81-AC1D-4A98-AD00-56B7EEF0B020}" srcOrd="0" destOrd="0" presId="urn:microsoft.com/office/officeart/2005/8/layout/hList2"/>
    <dgm:cxn modelId="{35A20904-BC08-47E9-ACE8-E4CD5E48F8BB}" srcId="{2C7797B0-C40F-4C42-87BB-769C308547ED}" destId="{B2BA2F5A-0763-4769-9932-072427DC8DE9}" srcOrd="2" destOrd="0" parTransId="{17ACF881-D713-4262-9677-C8657F8EBF4E}" sibTransId="{959C783A-B99A-4588-970E-203B77E0837E}"/>
    <dgm:cxn modelId="{61843FF1-55F2-434D-92E6-8150EAC352F8}" srcId="{A6DB2F7A-BBA2-489A-B3D5-9240C1013F48}" destId="{2C7797B0-C40F-4C42-87BB-769C308547ED}" srcOrd="0" destOrd="0" parTransId="{C2F58118-788A-4811-88A9-8D11767C36F5}" sibTransId="{396E9D90-DB0E-491C-9F3B-1608E7284C92}"/>
    <dgm:cxn modelId="{9702C37F-8B42-4300-9CFC-BDC93069B7AE}" srcId="{2C7797B0-C40F-4C42-87BB-769C308547ED}" destId="{3DA17ACF-E8E9-452B-B2AD-74C03B09803E}" srcOrd="0" destOrd="0" parTransId="{08EE48CF-45CB-4BC9-B8A6-C4247CEBAEBA}" sibTransId="{0BB6167A-CA2A-4E3A-ABB1-1AA07F95D60F}"/>
    <dgm:cxn modelId="{708D4C8B-F3A9-4C14-80EF-E174A8DAACB4}" type="presOf" srcId="{0E503DD6-E97C-4E4E-879A-66F79C1F2C5B}" destId="{B0AC0520-502B-4FE1-B4DD-4A7FAE612B29}" srcOrd="0" destOrd="1" presId="urn:microsoft.com/office/officeart/2005/8/layout/hList2"/>
    <dgm:cxn modelId="{276B73F0-8F4F-4565-90DF-5E6762CEB16F}" type="presParOf" srcId="{93FFFE76-42F5-4107-A02D-9349D148D073}" destId="{4822CA4C-6B5B-42E0-8B3C-622C70378A73}" srcOrd="0" destOrd="0" presId="urn:microsoft.com/office/officeart/2005/8/layout/hList2"/>
    <dgm:cxn modelId="{6614C17E-D73B-4A29-9D02-F43A1C5C9A4D}" type="presParOf" srcId="{4822CA4C-6B5B-42E0-8B3C-622C70378A73}" destId="{525E60DA-B5BB-40E5-BB31-453DDAAD9243}" srcOrd="0" destOrd="0" presId="urn:microsoft.com/office/officeart/2005/8/layout/hList2"/>
    <dgm:cxn modelId="{24EAF370-655D-41CC-84D6-AA2508AC98CE}" type="presParOf" srcId="{4822CA4C-6B5B-42E0-8B3C-622C70378A73}" destId="{B0AC0520-502B-4FE1-B4DD-4A7FAE612B29}" srcOrd="1" destOrd="0" presId="urn:microsoft.com/office/officeart/2005/8/layout/hList2"/>
    <dgm:cxn modelId="{AB67B368-5E1A-4813-8127-9B033024966C}" type="presParOf" srcId="{4822CA4C-6B5B-42E0-8B3C-622C70378A73}" destId="{4FC749AF-1467-4684-A21E-D3F69A88B449}" srcOrd="2" destOrd="0" presId="urn:microsoft.com/office/officeart/2005/8/layout/hList2"/>
    <dgm:cxn modelId="{FD62280A-44F6-451A-8D1B-EF908FEE2E8F}" type="presParOf" srcId="{93FFFE76-42F5-4107-A02D-9349D148D073}" destId="{8EA81DD1-0680-42F2-8732-0C4AF6419922}" srcOrd="1" destOrd="0" presId="urn:microsoft.com/office/officeart/2005/8/layout/hList2"/>
    <dgm:cxn modelId="{5ECBC495-9BBF-413F-B58B-45082F1E6F9D}" type="presParOf" srcId="{93FFFE76-42F5-4107-A02D-9349D148D073}" destId="{DCA468BB-2932-49E0-A2D6-EDB37DC2A3A5}" srcOrd="2" destOrd="0" presId="urn:microsoft.com/office/officeart/2005/8/layout/hList2"/>
    <dgm:cxn modelId="{FBCC2C5B-25A6-4101-9FD6-B979ECE9E2F0}" type="presParOf" srcId="{DCA468BB-2932-49E0-A2D6-EDB37DC2A3A5}" destId="{29F1F5EE-CF45-4170-BEAA-0EAF9430C667}" srcOrd="0" destOrd="0" presId="urn:microsoft.com/office/officeart/2005/8/layout/hList2"/>
    <dgm:cxn modelId="{636AE0F5-F4BC-4468-B98A-CA899A7D07FE}" type="presParOf" srcId="{DCA468BB-2932-49E0-A2D6-EDB37DC2A3A5}" destId="{168276F5-17EA-4A09-B9AD-498C0AF24658}" srcOrd="1" destOrd="0" presId="urn:microsoft.com/office/officeart/2005/8/layout/hList2"/>
    <dgm:cxn modelId="{4374430D-EA24-44D8-A7C0-825555DDA227}" type="presParOf" srcId="{DCA468BB-2932-49E0-A2D6-EDB37DC2A3A5}" destId="{71562E81-AC1D-4A98-AD00-56B7EEF0B020}"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3907BFF-C5D4-46A8-BD4B-EF9269F68DA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C7FE5B7-B5BC-4981-96AD-51C2076E86BD}">
      <dgm:prSet phldrT="[Text]"/>
      <dgm:spPr/>
      <dgm:t>
        <a:bodyPr/>
        <a:lstStyle/>
        <a:p>
          <a:pPr algn="l"/>
          <a:r>
            <a:rPr lang="en-US" dirty="0" smtClean="0"/>
            <a:t>Successfully integrate DirecTV into the AT&amp;T business model </a:t>
          </a:r>
          <a:endParaRPr lang="en-US" dirty="0"/>
        </a:p>
      </dgm:t>
    </dgm:pt>
    <dgm:pt modelId="{DB294E7C-E72F-497B-8A55-C5074FE4E320}" type="parTrans" cxnId="{508D1DFE-41BA-4C66-832D-7FB8314E6406}">
      <dgm:prSet/>
      <dgm:spPr/>
      <dgm:t>
        <a:bodyPr/>
        <a:lstStyle/>
        <a:p>
          <a:endParaRPr lang="en-US"/>
        </a:p>
      </dgm:t>
    </dgm:pt>
    <dgm:pt modelId="{94E0335C-F855-414C-89C3-35E24DC6F329}" type="sibTrans" cxnId="{508D1DFE-41BA-4C66-832D-7FB8314E6406}">
      <dgm:prSet/>
      <dgm:spPr/>
      <dgm:t>
        <a:bodyPr/>
        <a:lstStyle/>
        <a:p>
          <a:endParaRPr lang="en-US"/>
        </a:p>
      </dgm:t>
    </dgm:pt>
    <dgm:pt modelId="{157C4479-EE54-43F9-98ED-58AC70D44091}">
      <dgm:prSet phldrT="[Text]"/>
      <dgm:spPr/>
      <dgm:t>
        <a:bodyPr/>
        <a:lstStyle/>
        <a:p>
          <a:pPr algn="l"/>
          <a:r>
            <a:rPr lang="en-US" dirty="0" smtClean="0"/>
            <a:t>Design and create a global network service platform that maximizes automation to reallocate human capital to more complex and creative tasks.</a:t>
          </a:r>
          <a:endParaRPr lang="en-US" dirty="0"/>
        </a:p>
      </dgm:t>
    </dgm:pt>
    <dgm:pt modelId="{B7241600-013B-43C3-A5A8-F24C4ACD8BC4}" type="parTrans" cxnId="{E858D7E6-5627-4443-B02D-0643C18132DC}">
      <dgm:prSet/>
      <dgm:spPr/>
      <dgm:t>
        <a:bodyPr/>
        <a:lstStyle/>
        <a:p>
          <a:endParaRPr lang="en-US"/>
        </a:p>
      </dgm:t>
    </dgm:pt>
    <dgm:pt modelId="{A44ED30B-F9C8-414E-B9D3-BECB7FB06E5C}" type="sibTrans" cxnId="{E858D7E6-5627-4443-B02D-0643C18132DC}">
      <dgm:prSet/>
      <dgm:spPr/>
      <dgm:t>
        <a:bodyPr/>
        <a:lstStyle/>
        <a:p>
          <a:endParaRPr lang="en-US"/>
        </a:p>
      </dgm:t>
    </dgm:pt>
    <dgm:pt modelId="{D698D72F-160F-415C-B67A-2547DCAB63B9}">
      <dgm:prSet phldrT="[Text]"/>
      <dgm:spPr/>
      <dgm:t>
        <a:bodyPr/>
        <a:lstStyle/>
        <a:p>
          <a:pPr algn="l"/>
          <a:r>
            <a:rPr lang="en-US" dirty="0" smtClean="0"/>
            <a:t>Continue to perform as a market leader</a:t>
          </a:r>
        </a:p>
      </dgm:t>
    </dgm:pt>
    <dgm:pt modelId="{D33BC5D2-8F29-47E4-BF74-B2CFA2917ABA}" type="sibTrans" cxnId="{7A4F5C65-FF9F-4979-9A65-7B07EA83DCCC}">
      <dgm:prSet/>
      <dgm:spPr/>
      <dgm:t>
        <a:bodyPr/>
        <a:lstStyle/>
        <a:p>
          <a:endParaRPr lang="en-US"/>
        </a:p>
      </dgm:t>
    </dgm:pt>
    <dgm:pt modelId="{C84BFB5D-05BA-48F6-B0E6-9EEB0516B5BC}" type="parTrans" cxnId="{7A4F5C65-FF9F-4979-9A65-7B07EA83DCCC}">
      <dgm:prSet/>
      <dgm:spPr/>
      <dgm:t>
        <a:bodyPr/>
        <a:lstStyle/>
        <a:p>
          <a:endParaRPr lang="en-US"/>
        </a:p>
      </dgm:t>
    </dgm:pt>
    <dgm:pt modelId="{C7ADFA7F-74D4-40E6-AE6E-5ACBD285C6FD}" type="pres">
      <dgm:prSet presAssocID="{43907BFF-C5D4-46A8-BD4B-EF9269F68DA5}" presName="diagram" presStyleCnt="0">
        <dgm:presLayoutVars>
          <dgm:dir/>
          <dgm:resizeHandles val="exact"/>
        </dgm:presLayoutVars>
      </dgm:prSet>
      <dgm:spPr/>
      <dgm:t>
        <a:bodyPr/>
        <a:lstStyle/>
        <a:p>
          <a:endParaRPr lang="en-US"/>
        </a:p>
      </dgm:t>
    </dgm:pt>
    <dgm:pt modelId="{ED213D2C-FE79-405E-8F4D-E5C17D5547F2}" type="pres">
      <dgm:prSet presAssocID="{D698D72F-160F-415C-B67A-2547DCAB63B9}" presName="node" presStyleLbl="node1" presStyleIdx="0" presStyleCnt="3" custFlipHor="1" custScaleX="96294" custScaleY="43675" custLinFactNeighborX="-1853" custLinFactNeighborY="14766">
        <dgm:presLayoutVars>
          <dgm:bulletEnabled val="1"/>
        </dgm:presLayoutVars>
      </dgm:prSet>
      <dgm:spPr/>
      <dgm:t>
        <a:bodyPr/>
        <a:lstStyle/>
        <a:p>
          <a:endParaRPr lang="en-US"/>
        </a:p>
      </dgm:t>
    </dgm:pt>
    <dgm:pt modelId="{E3A30423-60FC-452A-870D-AEFEC64AF9EF}" type="pres">
      <dgm:prSet presAssocID="{D33BC5D2-8F29-47E4-BF74-B2CFA2917ABA}" presName="sibTrans" presStyleCnt="0"/>
      <dgm:spPr/>
    </dgm:pt>
    <dgm:pt modelId="{BFF90A53-7763-4FE2-8FF2-B20BD51CE8FB}" type="pres">
      <dgm:prSet presAssocID="{8C7FE5B7-B5BC-4981-96AD-51C2076E86BD}" presName="node" presStyleLbl="node1" presStyleIdx="1" presStyleCnt="3" custScaleX="95521" custScaleY="47527" custLinFactNeighborX="-2388" custLinFactNeighborY="4961">
        <dgm:presLayoutVars>
          <dgm:bulletEnabled val="1"/>
        </dgm:presLayoutVars>
      </dgm:prSet>
      <dgm:spPr/>
      <dgm:t>
        <a:bodyPr/>
        <a:lstStyle/>
        <a:p>
          <a:endParaRPr lang="en-US"/>
        </a:p>
      </dgm:t>
    </dgm:pt>
    <dgm:pt modelId="{4AF60B06-0C16-43E6-AE25-7836D5EE03BA}" type="pres">
      <dgm:prSet presAssocID="{94E0335C-F855-414C-89C3-35E24DC6F329}" presName="sibTrans" presStyleCnt="0"/>
      <dgm:spPr/>
    </dgm:pt>
    <dgm:pt modelId="{91B48349-B9B2-4E5B-9667-8C4DBE26175D}" type="pres">
      <dgm:prSet presAssocID="{157C4479-EE54-43F9-98ED-58AC70D44091}" presName="node" presStyleLbl="node1" presStyleIdx="2" presStyleCnt="3" custScaleX="95521" custScaleY="47527" custLinFactNeighborX="-2388" custLinFactNeighborY="-3983">
        <dgm:presLayoutVars>
          <dgm:bulletEnabled val="1"/>
        </dgm:presLayoutVars>
      </dgm:prSet>
      <dgm:spPr/>
      <dgm:t>
        <a:bodyPr/>
        <a:lstStyle/>
        <a:p>
          <a:endParaRPr lang="en-US"/>
        </a:p>
      </dgm:t>
    </dgm:pt>
  </dgm:ptLst>
  <dgm:cxnLst>
    <dgm:cxn modelId="{1162E5B8-3D66-445C-853C-A46A1487602F}" type="presOf" srcId="{8C7FE5B7-B5BC-4981-96AD-51C2076E86BD}" destId="{BFF90A53-7763-4FE2-8FF2-B20BD51CE8FB}" srcOrd="0" destOrd="0" presId="urn:microsoft.com/office/officeart/2005/8/layout/default"/>
    <dgm:cxn modelId="{CE6C820A-7397-4EC7-A00E-06AD0BB411EC}" type="presOf" srcId="{43907BFF-C5D4-46A8-BD4B-EF9269F68DA5}" destId="{C7ADFA7F-74D4-40E6-AE6E-5ACBD285C6FD}" srcOrd="0" destOrd="0" presId="urn:microsoft.com/office/officeart/2005/8/layout/default"/>
    <dgm:cxn modelId="{BB7285AC-2D0A-4770-A425-F7C5DD267342}" type="presOf" srcId="{D698D72F-160F-415C-B67A-2547DCAB63B9}" destId="{ED213D2C-FE79-405E-8F4D-E5C17D5547F2}" srcOrd="0" destOrd="0" presId="urn:microsoft.com/office/officeart/2005/8/layout/default"/>
    <dgm:cxn modelId="{508D1DFE-41BA-4C66-832D-7FB8314E6406}" srcId="{43907BFF-C5D4-46A8-BD4B-EF9269F68DA5}" destId="{8C7FE5B7-B5BC-4981-96AD-51C2076E86BD}" srcOrd="1" destOrd="0" parTransId="{DB294E7C-E72F-497B-8A55-C5074FE4E320}" sibTransId="{94E0335C-F855-414C-89C3-35E24DC6F329}"/>
    <dgm:cxn modelId="{E289E26C-ADB5-4263-82A4-44A661233C94}" type="presOf" srcId="{157C4479-EE54-43F9-98ED-58AC70D44091}" destId="{91B48349-B9B2-4E5B-9667-8C4DBE26175D}" srcOrd="0" destOrd="0" presId="urn:microsoft.com/office/officeart/2005/8/layout/default"/>
    <dgm:cxn modelId="{E858D7E6-5627-4443-B02D-0643C18132DC}" srcId="{43907BFF-C5D4-46A8-BD4B-EF9269F68DA5}" destId="{157C4479-EE54-43F9-98ED-58AC70D44091}" srcOrd="2" destOrd="0" parTransId="{B7241600-013B-43C3-A5A8-F24C4ACD8BC4}" sibTransId="{A44ED30B-F9C8-414E-B9D3-BECB7FB06E5C}"/>
    <dgm:cxn modelId="{7A4F5C65-FF9F-4979-9A65-7B07EA83DCCC}" srcId="{43907BFF-C5D4-46A8-BD4B-EF9269F68DA5}" destId="{D698D72F-160F-415C-B67A-2547DCAB63B9}" srcOrd="0" destOrd="0" parTransId="{C84BFB5D-05BA-48F6-B0E6-9EEB0516B5BC}" sibTransId="{D33BC5D2-8F29-47E4-BF74-B2CFA2917ABA}"/>
    <dgm:cxn modelId="{6867C3F7-3255-4CB6-A53E-0248A8179998}" type="presParOf" srcId="{C7ADFA7F-74D4-40E6-AE6E-5ACBD285C6FD}" destId="{ED213D2C-FE79-405E-8F4D-E5C17D5547F2}" srcOrd="0" destOrd="0" presId="urn:microsoft.com/office/officeart/2005/8/layout/default"/>
    <dgm:cxn modelId="{B0092C82-BB8C-4FA0-96A9-A462A317978F}" type="presParOf" srcId="{C7ADFA7F-74D4-40E6-AE6E-5ACBD285C6FD}" destId="{E3A30423-60FC-452A-870D-AEFEC64AF9EF}" srcOrd="1" destOrd="0" presId="urn:microsoft.com/office/officeart/2005/8/layout/default"/>
    <dgm:cxn modelId="{5AE40EFE-2D43-4FC7-A62C-7F742CC989E9}" type="presParOf" srcId="{C7ADFA7F-74D4-40E6-AE6E-5ACBD285C6FD}" destId="{BFF90A53-7763-4FE2-8FF2-B20BD51CE8FB}" srcOrd="2" destOrd="0" presId="urn:microsoft.com/office/officeart/2005/8/layout/default"/>
    <dgm:cxn modelId="{EF039A7F-9795-42EB-8613-C75D9DBD6696}" type="presParOf" srcId="{C7ADFA7F-74D4-40E6-AE6E-5ACBD285C6FD}" destId="{4AF60B06-0C16-43E6-AE25-7836D5EE03BA}" srcOrd="3" destOrd="0" presId="urn:microsoft.com/office/officeart/2005/8/layout/default"/>
    <dgm:cxn modelId="{6047812B-7816-4BA7-B05C-FD03AF4CCCB4}" type="presParOf" srcId="{C7ADFA7F-74D4-40E6-AE6E-5ACBD285C6FD}" destId="{91B48349-B9B2-4E5B-9667-8C4DBE26175D}"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5B7D76-31AE-4D60-9F99-D903C9DD0C1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9B238EF-2852-4EFE-8B68-0B6181D7F220}">
      <dgm:prSet phldrT="[Text]"/>
      <dgm:spPr/>
      <dgm:t>
        <a:bodyPr/>
        <a:lstStyle/>
        <a:p>
          <a:r>
            <a:rPr lang="en-US" smtClean="0"/>
            <a:t>DirecTV</a:t>
          </a:r>
          <a:endParaRPr lang="en-US" dirty="0"/>
        </a:p>
      </dgm:t>
    </dgm:pt>
    <dgm:pt modelId="{99660C4E-931D-44B6-B0BA-A1400EA71194}" type="parTrans" cxnId="{EA038114-67F1-42E4-925F-853D8FC14E68}">
      <dgm:prSet/>
      <dgm:spPr/>
      <dgm:t>
        <a:bodyPr/>
        <a:lstStyle/>
        <a:p>
          <a:endParaRPr lang="en-US"/>
        </a:p>
      </dgm:t>
    </dgm:pt>
    <dgm:pt modelId="{4548A272-18EF-43DA-B482-8A3388A56760}" type="sibTrans" cxnId="{EA038114-67F1-42E4-925F-853D8FC14E68}">
      <dgm:prSet/>
      <dgm:spPr/>
      <dgm:t>
        <a:bodyPr/>
        <a:lstStyle/>
        <a:p>
          <a:endParaRPr lang="en-US"/>
        </a:p>
      </dgm:t>
    </dgm:pt>
    <dgm:pt modelId="{AF67875D-3160-4367-B782-ACD5A9DCB1D4}">
      <dgm:prSet phldrT="[Text]"/>
      <dgm:spPr/>
      <dgm:t>
        <a:bodyPr lIns="36000" tIns="0" rIns="36000" bIns="0"/>
        <a:lstStyle/>
        <a:p>
          <a:r>
            <a:rPr lang="en-US" dirty="0" smtClean="0"/>
            <a:t>$49 billion dollar acquisition</a:t>
          </a:r>
          <a:endParaRPr lang="en-US" dirty="0"/>
        </a:p>
      </dgm:t>
    </dgm:pt>
    <dgm:pt modelId="{4FD8EC98-0CEC-4DD7-AC6A-AD1E0ABFB34B}" type="parTrans" cxnId="{058F9244-9124-4E59-AEBE-561353452B44}">
      <dgm:prSet/>
      <dgm:spPr/>
      <dgm:t>
        <a:bodyPr/>
        <a:lstStyle/>
        <a:p>
          <a:endParaRPr lang="en-US"/>
        </a:p>
      </dgm:t>
    </dgm:pt>
    <dgm:pt modelId="{F06D812A-91AA-4D5F-AA5E-EE0B87B7CE50}" type="sibTrans" cxnId="{058F9244-9124-4E59-AEBE-561353452B44}">
      <dgm:prSet/>
      <dgm:spPr/>
      <dgm:t>
        <a:bodyPr/>
        <a:lstStyle/>
        <a:p>
          <a:endParaRPr lang="en-US"/>
        </a:p>
      </dgm:t>
    </dgm:pt>
    <dgm:pt modelId="{36533FDE-D902-4E84-BCE6-FDA9AA4E6E47}">
      <dgm:prSet phldrT="[Text]"/>
      <dgm:spPr/>
      <dgm:t>
        <a:bodyPr lIns="36000" tIns="0" rIns="36000" bIns="0"/>
        <a:lstStyle/>
        <a:p>
          <a:r>
            <a:rPr lang="en-US" dirty="0" smtClean="0"/>
            <a:t>Assumed $19B in long term debt.</a:t>
          </a:r>
          <a:endParaRPr lang="en-US" dirty="0"/>
        </a:p>
      </dgm:t>
    </dgm:pt>
    <dgm:pt modelId="{0E385DB5-C34D-42EE-8860-F9701ED8FE65}" type="parTrans" cxnId="{E5122FB1-FB6B-45B2-9D6A-7CD579D8BA49}">
      <dgm:prSet/>
      <dgm:spPr/>
      <dgm:t>
        <a:bodyPr/>
        <a:lstStyle/>
        <a:p>
          <a:endParaRPr lang="en-US"/>
        </a:p>
      </dgm:t>
    </dgm:pt>
    <dgm:pt modelId="{1E88FF25-0684-406B-B2CC-3144724CEE09}" type="sibTrans" cxnId="{E5122FB1-FB6B-45B2-9D6A-7CD579D8BA49}">
      <dgm:prSet/>
      <dgm:spPr/>
      <dgm:t>
        <a:bodyPr/>
        <a:lstStyle/>
        <a:p>
          <a:endParaRPr lang="en-US"/>
        </a:p>
      </dgm:t>
    </dgm:pt>
    <dgm:pt modelId="{1CDAE6A9-FF6E-4750-9D82-21532909EA4C}">
      <dgm:prSet phldrT="[Text]"/>
      <dgm:spPr/>
      <dgm:t>
        <a:bodyPr/>
        <a:lstStyle/>
        <a:p>
          <a:r>
            <a:rPr lang="en-US" dirty="0" smtClean="0"/>
            <a:t>Debt-to-Equity</a:t>
          </a:r>
          <a:endParaRPr lang="en-US" dirty="0"/>
        </a:p>
      </dgm:t>
    </dgm:pt>
    <dgm:pt modelId="{4962907E-F691-4C8A-99A6-2CAC6618F0F2}" type="parTrans" cxnId="{FEB99579-C88B-4BED-80AE-BF0EC4D9783A}">
      <dgm:prSet/>
      <dgm:spPr/>
      <dgm:t>
        <a:bodyPr/>
        <a:lstStyle/>
        <a:p>
          <a:endParaRPr lang="en-US"/>
        </a:p>
      </dgm:t>
    </dgm:pt>
    <dgm:pt modelId="{7FDA8311-EC12-48FD-A4A2-F4A310FEB81C}" type="sibTrans" cxnId="{FEB99579-C88B-4BED-80AE-BF0EC4D9783A}">
      <dgm:prSet/>
      <dgm:spPr/>
      <dgm:t>
        <a:bodyPr/>
        <a:lstStyle/>
        <a:p>
          <a:endParaRPr lang="en-US"/>
        </a:p>
      </dgm:t>
    </dgm:pt>
    <dgm:pt modelId="{5D19D8AD-4A3B-461A-9615-C3C2C60F7ECF}">
      <dgm:prSet phldrT="[Text]"/>
      <dgm:spPr/>
      <dgm:t>
        <a:bodyPr lIns="36000" tIns="0" rIns="36000" bIns="0"/>
        <a:lstStyle/>
        <a:p>
          <a:r>
            <a:rPr lang="en-US" dirty="0" smtClean="0"/>
            <a:t> Rising in the short term</a:t>
          </a:r>
          <a:endParaRPr lang="en-US" dirty="0"/>
        </a:p>
      </dgm:t>
    </dgm:pt>
    <dgm:pt modelId="{ECFF8F18-E1CD-470C-9EDB-34401A0EC2B2}" type="parTrans" cxnId="{903A672E-9C86-48A8-96F8-7A9DADD04EFA}">
      <dgm:prSet/>
      <dgm:spPr/>
      <dgm:t>
        <a:bodyPr/>
        <a:lstStyle/>
        <a:p>
          <a:endParaRPr lang="en-US"/>
        </a:p>
      </dgm:t>
    </dgm:pt>
    <dgm:pt modelId="{5BDF2F6D-1F5C-4EE0-9F6B-EC802B0D054E}" type="sibTrans" cxnId="{903A672E-9C86-48A8-96F8-7A9DADD04EFA}">
      <dgm:prSet/>
      <dgm:spPr/>
      <dgm:t>
        <a:bodyPr/>
        <a:lstStyle/>
        <a:p>
          <a:endParaRPr lang="en-US"/>
        </a:p>
      </dgm:t>
    </dgm:pt>
    <dgm:pt modelId="{DC7D3380-D233-40A5-BAA4-8A39A6464642}">
      <dgm:prSet phldrT="[Text]"/>
      <dgm:spPr/>
      <dgm:t>
        <a:bodyPr lIns="36000" tIns="0" rIns="36000" bIns="0"/>
        <a:lstStyle/>
        <a:p>
          <a:r>
            <a:rPr lang="en-US" dirty="0" smtClean="0"/>
            <a:t>Still below 100 at 87.6% but industry is trending higher.</a:t>
          </a:r>
          <a:endParaRPr lang="en-US" dirty="0"/>
        </a:p>
      </dgm:t>
    </dgm:pt>
    <dgm:pt modelId="{679D7C54-8059-4B70-87E7-4ED3753EBFD4}" type="parTrans" cxnId="{96483872-83C9-41BB-B100-1B9AA1D5849E}">
      <dgm:prSet/>
      <dgm:spPr/>
      <dgm:t>
        <a:bodyPr/>
        <a:lstStyle/>
        <a:p>
          <a:endParaRPr lang="en-US"/>
        </a:p>
      </dgm:t>
    </dgm:pt>
    <dgm:pt modelId="{268E4441-02B0-4996-80CA-1D1A6B627A2E}" type="sibTrans" cxnId="{96483872-83C9-41BB-B100-1B9AA1D5849E}">
      <dgm:prSet/>
      <dgm:spPr/>
      <dgm:t>
        <a:bodyPr/>
        <a:lstStyle/>
        <a:p>
          <a:endParaRPr lang="en-US"/>
        </a:p>
      </dgm:t>
    </dgm:pt>
    <dgm:pt modelId="{D63395AA-19DB-4B3B-B541-DC70BFD16279}">
      <dgm:prSet phldrT="[Text]"/>
      <dgm:spPr/>
      <dgm:t>
        <a:bodyPr/>
        <a:lstStyle/>
        <a:p>
          <a:r>
            <a:rPr lang="en-US" dirty="0" smtClean="0"/>
            <a:t>Interest Coverage</a:t>
          </a:r>
          <a:endParaRPr lang="en-US" dirty="0"/>
        </a:p>
      </dgm:t>
    </dgm:pt>
    <dgm:pt modelId="{7D23ACB4-B44A-4631-B71D-DFA326B8FDA8}" type="parTrans" cxnId="{D815D150-1B52-4961-AC2B-5FEBC20D4FA5}">
      <dgm:prSet/>
      <dgm:spPr/>
      <dgm:t>
        <a:bodyPr/>
        <a:lstStyle/>
        <a:p>
          <a:endParaRPr lang="en-US"/>
        </a:p>
      </dgm:t>
    </dgm:pt>
    <dgm:pt modelId="{F2DD942C-8416-48AD-933F-AE22BA0559C3}" type="sibTrans" cxnId="{D815D150-1B52-4961-AC2B-5FEBC20D4FA5}">
      <dgm:prSet/>
      <dgm:spPr/>
      <dgm:t>
        <a:bodyPr/>
        <a:lstStyle/>
        <a:p>
          <a:endParaRPr lang="en-US"/>
        </a:p>
      </dgm:t>
    </dgm:pt>
    <dgm:pt modelId="{9D0CD813-D0CA-498E-9AC6-0738B6130476}">
      <dgm:prSet phldrT="[Text]"/>
      <dgm:spPr/>
      <dgm:t>
        <a:bodyPr lIns="36000" tIns="0" rIns="36000" bIns="0"/>
        <a:lstStyle/>
        <a:p>
          <a:r>
            <a:rPr lang="en-US" dirty="0" smtClean="0"/>
            <a:t> Interest Expense of $3.6B</a:t>
          </a:r>
          <a:endParaRPr lang="en-US" dirty="0"/>
        </a:p>
      </dgm:t>
    </dgm:pt>
    <dgm:pt modelId="{15A51EB4-A1B1-4E0A-9FEF-CF3973F3DEA2}" type="parTrans" cxnId="{50EC170A-1CFA-4DD0-990F-2C68915FDB42}">
      <dgm:prSet/>
      <dgm:spPr/>
      <dgm:t>
        <a:bodyPr/>
        <a:lstStyle/>
        <a:p>
          <a:endParaRPr lang="en-US"/>
        </a:p>
      </dgm:t>
    </dgm:pt>
    <dgm:pt modelId="{D95B38DB-75D0-4AD2-B753-DC64114EFBFC}" type="sibTrans" cxnId="{50EC170A-1CFA-4DD0-990F-2C68915FDB42}">
      <dgm:prSet/>
      <dgm:spPr/>
      <dgm:t>
        <a:bodyPr/>
        <a:lstStyle/>
        <a:p>
          <a:endParaRPr lang="en-US"/>
        </a:p>
      </dgm:t>
    </dgm:pt>
    <dgm:pt modelId="{6AEF29D7-6E58-425F-B333-64F63219F81F}">
      <dgm:prSet phldrT="[Text]"/>
      <dgm:spPr/>
      <dgm:t>
        <a:bodyPr lIns="36000" tIns="0" rIns="36000" bIns="0"/>
        <a:lstStyle/>
        <a:p>
          <a:r>
            <a:rPr lang="en-US" dirty="0" smtClean="0"/>
            <a:t>Able to pay off interest 11.29x’s with EBITIDA (2014)</a:t>
          </a:r>
          <a:endParaRPr lang="en-US" dirty="0"/>
        </a:p>
      </dgm:t>
    </dgm:pt>
    <dgm:pt modelId="{5AA87FEA-6462-4D29-B0B8-00ED4B0E72A6}" type="parTrans" cxnId="{F365C08D-8332-4560-A5F6-C7405592DA27}">
      <dgm:prSet/>
      <dgm:spPr/>
      <dgm:t>
        <a:bodyPr/>
        <a:lstStyle/>
        <a:p>
          <a:endParaRPr lang="en-US"/>
        </a:p>
      </dgm:t>
    </dgm:pt>
    <dgm:pt modelId="{CAD6204C-4276-4EC0-8B74-CB3E870A4B38}" type="sibTrans" cxnId="{F365C08D-8332-4560-A5F6-C7405592DA27}">
      <dgm:prSet/>
      <dgm:spPr/>
      <dgm:t>
        <a:bodyPr/>
        <a:lstStyle/>
        <a:p>
          <a:endParaRPr lang="en-US"/>
        </a:p>
      </dgm:t>
    </dgm:pt>
    <dgm:pt modelId="{CE3083E3-0876-4E88-B662-CED95C1EC934}">
      <dgm:prSet/>
      <dgm:spPr/>
      <dgm:t>
        <a:bodyPr/>
        <a:lstStyle/>
        <a:p>
          <a:r>
            <a:rPr lang="en-US" dirty="0" smtClean="0"/>
            <a:t>Revolving Debt Facility</a:t>
          </a:r>
          <a:endParaRPr lang="en-US" dirty="0"/>
        </a:p>
      </dgm:t>
    </dgm:pt>
    <dgm:pt modelId="{EA15796F-7AD3-4582-8A1A-9435D33963BE}" type="parTrans" cxnId="{6B44A3E6-9C79-47CC-AC2A-82387C71541B}">
      <dgm:prSet/>
      <dgm:spPr/>
      <dgm:t>
        <a:bodyPr/>
        <a:lstStyle/>
        <a:p>
          <a:endParaRPr lang="en-US"/>
        </a:p>
      </dgm:t>
    </dgm:pt>
    <dgm:pt modelId="{6A32E831-9FC3-4E97-B77F-5277175A1FAB}" type="sibTrans" cxnId="{6B44A3E6-9C79-47CC-AC2A-82387C71541B}">
      <dgm:prSet/>
      <dgm:spPr/>
      <dgm:t>
        <a:bodyPr/>
        <a:lstStyle/>
        <a:p>
          <a:endParaRPr lang="en-US"/>
        </a:p>
      </dgm:t>
    </dgm:pt>
    <dgm:pt modelId="{F02C3F4C-55F1-4B25-A0C6-C7CD8FA4F564}">
      <dgm:prSet/>
      <dgm:spPr/>
      <dgm:t>
        <a:bodyPr lIns="36000" tIns="0" rIns="36000" bIns="0"/>
        <a:lstStyle/>
        <a:p>
          <a:r>
            <a:rPr lang="en-US" dirty="0" smtClean="0"/>
            <a:t> 5%</a:t>
          </a:r>
          <a:endParaRPr lang="en-US" dirty="0"/>
        </a:p>
      </dgm:t>
    </dgm:pt>
    <dgm:pt modelId="{311F2F7B-9037-463F-B4FD-A299B4E13E64}" type="parTrans" cxnId="{F903A2DA-B5E8-4295-8BE5-4D51EC04FB23}">
      <dgm:prSet/>
      <dgm:spPr/>
      <dgm:t>
        <a:bodyPr/>
        <a:lstStyle/>
        <a:p>
          <a:endParaRPr lang="en-US"/>
        </a:p>
      </dgm:t>
    </dgm:pt>
    <dgm:pt modelId="{48127AEB-C5A7-4C9E-AE72-C3C70A93B3E1}" type="sibTrans" cxnId="{F903A2DA-B5E8-4295-8BE5-4D51EC04FB23}">
      <dgm:prSet/>
      <dgm:spPr/>
      <dgm:t>
        <a:bodyPr/>
        <a:lstStyle/>
        <a:p>
          <a:endParaRPr lang="en-US"/>
        </a:p>
      </dgm:t>
    </dgm:pt>
    <dgm:pt modelId="{804F3C14-3E93-42F3-89AE-F850A8218D31}">
      <dgm:prSet/>
      <dgm:spPr/>
      <dgm:t>
        <a:bodyPr lIns="36000" tIns="0" rIns="36000" bIns="0"/>
        <a:lstStyle/>
        <a:p>
          <a:r>
            <a:rPr lang="en-US" dirty="0" smtClean="0"/>
            <a:t>Available but not used</a:t>
          </a:r>
          <a:endParaRPr lang="en-US" dirty="0"/>
        </a:p>
      </dgm:t>
    </dgm:pt>
    <dgm:pt modelId="{113E6065-A52B-4118-9E68-2F93616D8D86}" type="parTrans" cxnId="{CE18C0F7-8557-4503-815E-1150B0A08398}">
      <dgm:prSet/>
      <dgm:spPr/>
      <dgm:t>
        <a:bodyPr/>
        <a:lstStyle/>
        <a:p>
          <a:endParaRPr lang="en-US"/>
        </a:p>
      </dgm:t>
    </dgm:pt>
    <dgm:pt modelId="{A331C2C2-3013-4822-810D-08460DB12359}" type="sibTrans" cxnId="{CE18C0F7-8557-4503-815E-1150B0A08398}">
      <dgm:prSet/>
      <dgm:spPr/>
      <dgm:t>
        <a:bodyPr/>
        <a:lstStyle/>
        <a:p>
          <a:endParaRPr lang="en-US"/>
        </a:p>
      </dgm:t>
    </dgm:pt>
    <dgm:pt modelId="{0758EA9C-1CF6-4713-B8D5-023C1324E82A}">
      <dgm:prSet/>
      <dgm:spPr/>
      <dgm:t>
        <a:bodyPr lIns="36000" tIns="0" rIns="36000" bIns="0"/>
        <a:lstStyle/>
        <a:p>
          <a:r>
            <a:rPr lang="en-CA" dirty="0" smtClean="0"/>
            <a:t>$10B total available line of credit</a:t>
          </a:r>
          <a:endParaRPr lang="en-US" dirty="0"/>
        </a:p>
      </dgm:t>
    </dgm:pt>
    <dgm:pt modelId="{64C833FD-6AC8-45B5-900F-92D0E38FF904}" type="parTrans" cxnId="{27F909E3-9766-474A-B40D-88DC2C0DF80A}">
      <dgm:prSet/>
      <dgm:spPr/>
      <dgm:t>
        <a:bodyPr/>
        <a:lstStyle/>
        <a:p>
          <a:endParaRPr lang="en-US"/>
        </a:p>
      </dgm:t>
    </dgm:pt>
    <dgm:pt modelId="{CD56FF5F-DB61-443B-8D5E-63F8E43C1219}" type="sibTrans" cxnId="{27F909E3-9766-474A-B40D-88DC2C0DF80A}">
      <dgm:prSet/>
      <dgm:spPr/>
      <dgm:t>
        <a:bodyPr/>
        <a:lstStyle/>
        <a:p>
          <a:endParaRPr lang="en-US"/>
        </a:p>
      </dgm:t>
    </dgm:pt>
    <dgm:pt modelId="{DB84E179-72CC-4D6B-827E-2F6543EE7E80}">
      <dgm:prSet phldrT="[Text]"/>
      <dgm:spPr/>
      <dgm:t>
        <a:bodyPr lIns="36000" tIns="0" rIns="36000" bIns="0"/>
        <a:lstStyle/>
        <a:p>
          <a:r>
            <a:rPr lang="en-CA" dirty="0" smtClean="0"/>
            <a:t>6.2x interest coverage (EBIT)</a:t>
          </a:r>
          <a:endParaRPr lang="en-US" dirty="0"/>
        </a:p>
      </dgm:t>
    </dgm:pt>
    <dgm:pt modelId="{41629254-9A26-4809-950D-2215FE1C7238}" type="parTrans" cxnId="{1B631821-C6AC-49E5-A8FA-9AA508914848}">
      <dgm:prSet/>
      <dgm:spPr/>
      <dgm:t>
        <a:bodyPr/>
        <a:lstStyle/>
        <a:p>
          <a:endParaRPr lang="en-US"/>
        </a:p>
      </dgm:t>
    </dgm:pt>
    <dgm:pt modelId="{C419A2DC-EEF1-4BBA-9D71-9EC69BEAC6A6}" type="sibTrans" cxnId="{1B631821-C6AC-49E5-A8FA-9AA508914848}">
      <dgm:prSet/>
      <dgm:spPr/>
      <dgm:t>
        <a:bodyPr/>
        <a:lstStyle/>
        <a:p>
          <a:endParaRPr lang="en-US"/>
        </a:p>
      </dgm:t>
    </dgm:pt>
    <dgm:pt modelId="{54168DAE-BDF2-406D-B328-24DBC8627648}" type="pres">
      <dgm:prSet presAssocID="{675B7D76-31AE-4D60-9F99-D903C9DD0C13}" presName="Name0" presStyleCnt="0">
        <dgm:presLayoutVars>
          <dgm:dir/>
          <dgm:animLvl val="lvl"/>
          <dgm:resizeHandles val="exact"/>
        </dgm:presLayoutVars>
      </dgm:prSet>
      <dgm:spPr/>
      <dgm:t>
        <a:bodyPr/>
        <a:lstStyle/>
        <a:p>
          <a:endParaRPr lang="en-US"/>
        </a:p>
      </dgm:t>
    </dgm:pt>
    <dgm:pt modelId="{4BD07273-17CF-44B7-AAEF-BA5C6B700DB9}" type="pres">
      <dgm:prSet presAssocID="{C9B238EF-2852-4EFE-8B68-0B6181D7F220}" presName="linNode" presStyleCnt="0"/>
      <dgm:spPr/>
    </dgm:pt>
    <dgm:pt modelId="{CD869F4B-C048-41E6-A12E-FE9C2AC9F1A6}" type="pres">
      <dgm:prSet presAssocID="{C9B238EF-2852-4EFE-8B68-0B6181D7F220}" presName="parentText" presStyleLbl="node1" presStyleIdx="0" presStyleCnt="4">
        <dgm:presLayoutVars>
          <dgm:chMax val="1"/>
          <dgm:bulletEnabled val="1"/>
        </dgm:presLayoutVars>
      </dgm:prSet>
      <dgm:spPr/>
      <dgm:t>
        <a:bodyPr/>
        <a:lstStyle/>
        <a:p>
          <a:endParaRPr lang="en-US"/>
        </a:p>
      </dgm:t>
    </dgm:pt>
    <dgm:pt modelId="{632D70A6-4C42-42B4-B45D-A48AEA0E8F54}" type="pres">
      <dgm:prSet presAssocID="{C9B238EF-2852-4EFE-8B68-0B6181D7F220}" presName="descendantText" presStyleLbl="alignAccFollowNode1" presStyleIdx="0" presStyleCnt="4">
        <dgm:presLayoutVars>
          <dgm:bulletEnabled val="1"/>
        </dgm:presLayoutVars>
      </dgm:prSet>
      <dgm:spPr/>
      <dgm:t>
        <a:bodyPr/>
        <a:lstStyle/>
        <a:p>
          <a:endParaRPr lang="en-US"/>
        </a:p>
      </dgm:t>
    </dgm:pt>
    <dgm:pt modelId="{27E859A5-03C9-4C5A-97AD-76EF37407B77}" type="pres">
      <dgm:prSet presAssocID="{4548A272-18EF-43DA-B482-8A3388A56760}" presName="sp" presStyleCnt="0"/>
      <dgm:spPr/>
    </dgm:pt>
    <dgm:pt modelId="{02C4A9F0-D4E2-4225-8C89-C6E54FCF252B}" type="pres">
      <dgm:prSet presAssocID="{1CDAE6A9-FF6E-4750-9D82-21532909EA4C}" presName="linNode" presStyleCnt="0"/>
      <dgm:spPr/>
    </dgm:pt>
    <dgm:pt modelId="{3B0A882B-294A-429D-860E-0BAB613D5351}" type="pres">
      <dgm:prSet presAssocID="{1CDAE6A9-FF6E-4750-9D82-21532909EA4C}" presName="parentText" presStyleLbl="node1" presStyleIdx="1" presStyleCnt="4">
        <dgm:presLayoutVars>
          <dgm:chMax val="1"/>
          <dgm:bulletEnabled val="1"/>
        </dgm:presLayoutVars>
      </dgm:prSet>
      <dgm:spPr/>
      <dgm:t>
        <a:bodyPr/>
        <a:lstStyle/>
        <a:p>
          <a:endParaRPr lang="en-US"/>
        </a:p>
      </dgm:t>
    </dgm:pt>
    <dgm:pt modelId="{F3B804FB-10F6-42D9-8DF1-583B505336CC}" type="pres">
      <dgm:prSet presAssocID="{1CDAE6A9-FF6E-4750-9D82-21532909EA4C}" presName="descendantText" presStyleLbl="alignAccFollowNode1" presStyleIdx="1" presStyleCnt="4">
        <dgm:presLayoutVars>
          <dgm:bulletEnabled val="1"/>
        </dgm:presLayoutVars>
      </dgm:prSet>
      <dgm:spPr/>
      <dgm:t>
        <a:bodyPr/>
        <a:lstStyle/>
        <a:p>
          <a:endParaRPr lang="en-US"/>
        </a:p>
      </dgm:t>
    </dgm:pt>
    <dgm:pt modelId="{0B4F0912-9E24-404F-B609-EDE14E436226}" type="pres">
      <dgm:prSet presAssocID="{7FDA8311-EC12-48FD-A4A2-F4A310FEB81C}" presName="sp" presStyleCnt="0"/>
      <dgm:spPr/>
    </dgm:pt>
    <dgm:pt modelId="{CC285E3F-E31B-4F93-A8FE-81FDFCD72280}" type="pres">
      <dgm:prSet presAssocID="{D63395AA-19DB-4B3B-B541-DC70BFD16279}" presName="linNode" presStyleCnt="0"/>
      <dgm:spPr/>
    </dgm:pt>
    <dgm:pt modelId="{E26232AE-5129-49B7-929F-40CEC014E9CC}" type="pres">
      <dgm:prSet presAssocID="{D63395AA-19DB-4B3B-B541-DC70BFD16279}" presName="parentText" presStyleLbl="node1" presStyleIdx="2" presStyleCnt="4">
        <dgm:presLayoutVars>
          <dgm:chMax val="1"/>
          <dgm:bulletEnabled val="1"/>
        </dgm:presLayoutVars>
      </dgm:prSet>
      <dgm:spPr/>
      <dgm:t>
        <a:bodyPr/>
        <a:lstStyle/>
        <a:p>
          <a:endParaRPr lang="en-US"/>
        </a:p>
      </dgm:t>
    </dgm:pt>
    <dgm:pt modelId="{BC0C913F-EE6A-4A48-B8F0-9EF5DD0DDB8E}" type="pres">
      <dgm:prSet presAssocID="{D63395AA-19DB-4B3B-B541-DC70BFD16279}" presName="descendantText" presStyleLbl="alignAccFollowNode1" presStyleIdx="2" presStyleCnt="4">
        <dgm:presLayoutVars>
          <dgm:bulletEnabled val="1"/>
        </dgm:presLayoutVars>
      </dgm:prSet>
      <dgm:spPr/>
      <dgm:t>
        <a:bodyPr/>
        <a:lstStyle/>
        <a:p>
          <a:endParaRPr lang="en-US"/>
        </a:p>
      </dgm:t>
    </dgm:pt>
    <dgm:pt modelId="{F9AF855A-B7DD-44C9-86C0-89512F64DE44}" type="pres">
      <dgm:prSet presAssocID="{F2DD942C-8416-48AD-933F-AE22BA0559C3}" presName="sp" presStyleCnt="0"/>
      <dgm:spPr/>
    </dgm:pt>
    <dgm:pt modelId="{5BDB4E37-03EF-4E1B-A290-15AA5F3A8706}" type="pres">
      <dgm:prSet presAssocID="{CE3083E3-0876-4E88-B662-CED95C1EC934}" presName="linNode" presStyleCnt="0"/>
      <dgm:spPr/>
    </dgm:pt>
    <dgm:pt modelId="{F1DD41B9-5D16-421A-9D31-651CAD5D1B8A}" type="pres">
      <dgm:prSet presAssocID="{CE3083E3-0876-4E88-B662-CED95C1EC934}" presName="parentText" presStyleLbl="node1" presStyleIdx="3" presStyleCnt="4">
        <dgm:presLayoutVars>
          <dgm:chMax val="1"/>
          <dgm:bulletEnabled val="1"/>
        </dgm:presLayoutVars>
      </dgm:prSet>
      <dgm:spPr/>
      <dgm:t>
        <a:bodyPr/>
        <a:lstStyle/>
        <a:p>
          <a:endParaRPr lang="en-US"/>
        </a:p>
      </dgm:t>
    </dgm:pt>
    <dgm:pt modelId="{B006671F-5C27-4B1D-82A8-0BC62AE7F497}" type="pres">
      <dgm:prSet presAssocID="{CE3083E3-0876-4E88-B662-CED95C1EC934}" presName="descendantText" presStyleLbl="alignAccFollowNode1" presStyleIdx="3" presStyleCnt="4">
        <dgm:presLayoutVars>
          <dgm:bulletEnabled val="1"/>
        </dgm:presLayoutVars>
      </dgm:prSet>
      <dgm:spPr/>
      <dgm:t>
        <a:bodyPr/>
        <a:lstStyle/>
        <a:p>
          <a:endParaRPr lang="en-US"/>
        </a:p>
      </dgm:t>
    </dgm:pt>
  </dgm:ptLst>
  <dgm:cxnLst>
    <dgm:cxn modelId="{27F909E3-9766-474A-B40D-88DC2C0DF80A}" srcId="{CE3083E3-0876-4E88-B662-CED95C1EC934}" destId="{0758EA9C-1CF6-4713-B8D5-023C1324E82A}" srcOrd="2" destOrd="0" parTransId="{64C833FD-6AC8-45B5-900F-92D0E38FF904}" sibTransId="{CD56FF5F-DB61-443B-8D5E-63F8E43C1219}"/>
    <dgm:cxn modelId="{F365C08D-8332-4560-A5F6-C7405592DA27}" srcId="{D63395AA-19DB-4B3B-B541-DC70BFD16279}" destId="{6AEF29D7-6E58-425F-B333-64F63219F81F}" srcOrd="1" destOrd="0" parTransId="{5AA87FEA-6462-4D29-B0B8-00ED4B0E72A6}" sibTransId="{CAD6204C-4276-4EC0-8B74-CB3E870A4B38}"/>
    <dgm:cxn modelId="{D815D150-1B52-4961-AC2B-5FEBC20D4FA5}" srcId="{675B7D76-31AE-4D60-9F99-D903C9DD0C13}" destId="{D63395AA-19DB-4B3B-B541-DC70BFD16279}" srcOrd="2" destOrd="0" parTransId="{7D23ACB4-B44A-4631-B71D-DFA326B8FDA8}" sibTransId="{F2DD942C-8416-48AD-933F-AE22BA0559C3}"/>
    <dgm:cxn modelId="{08BB78D1-18BA-4D6E-8F52-2E5FFFD0073E}" type="presOf" srcId="{DB84E179-72CC-4D6B-827E-2F6543EE7E80}" destId="{BC0C913F-EE6A-4A48-B8F0-9EF5DD0DDB8E}" srcOrd="0" destOrd="2" presId="urn:microsoft.com/office/officeart/2005/8/layout/vList5"/>
    <dgm:cxn modelId="{CE18C0F7-8557-4503-815E-1150B0A08398}" srcId="{CE3083E3-0876-4E88-B662-CED95C1EC934}" destId="{804F3C14-3E93-42F3-89AE-F850A8218D31}" srcOrd="1" destOrd="0" parTransId="{113E6065-A52B-4118-9E68-2F93616D8D86}" sibTransId="{A331C2C2-3013-4822-810D-08460DB12359}"/>
    <dgm:cxn modelId="{96483872-83C9-41BB-B100-1B9AA1D5849E}" srcId="{1CDAE6A9-FF6E-4750-9D82-21532909EA4C}" destId="{DC7D3380-D233-40A5-BAA4-8A39A6464642}" srcOrd="1" destOrd="0" parTransId="{679D7C54-8059-4B70-87E7-4ED3753EBFD4}" sibTransId="{268E4441-02B0-4996-80CA-1D1A6B627A2E}"/>
    <dgm:cxn modelId="{903A672E-9C86-48A8-96F8-7A9DADD04EFA}" srcId="{1CDAE6A9-FF6E-4750-9D82-21532909EA4C}" destId="{5D19D8AD-4A3B-461A-9615-C3C2C60F7ECF}" srcOrd="0" destOrd="0" parTransId="{ECFF8F18-E1CD-470C-9EDB-34401A0EC2B2}" sibTransId="{5BDF2F6D-1F5C-4EE0-9F6B-EC802B0D054E}"/>
    <dgm:cxn modelId="{95EC3AA8-45CD-40D6-900F-6BB87C709EF5}" type="presOf" srcId="{36533FDE-D902-4E84-BCE6-FDA9AA4E6E47}" destId="{632D70A6-4C42-42B4-B45D-A48AEA0E8F54}" srcOrd="0" destOrd="1" presId="urn:microsoft.com/office/officeart/2005/8/layout/vList5"/>
    <dgm:cxn modelId="{8B32F09C-4B23-4DCF-8B61-84A631863BA0}" type="presOf" srcId="{CE3083E3-0876-4E88-B662-CED95C1EC934}" destId="{F1DD41B9-5D16-421A-9D31-651CAD5D1B8A}" srcOrd="0" destOrd="0" presId="urn:microsoft.com/office/officeart/2005/8/layout/vList5"/>
    <dgm:cxn modelId="{5CE174A4-7F31-40EF-A1FC-45DA0634C9F9}" type="presOf" srcId="{D63395AA-19DB-4B3B-B541-DC70BFD16279}" destId="{E26232AE-5129-49B7-929F-40CEC014E9CC}" srcOrd="0" destOrd="0" presId="urn:microsoft.com/office/officeart/2005/8/layout/vList5"/>
    <dgm:cxn modelId="{6B44A3E6-9C79-47CC-AC2A-82387C71541B}" srcId="{675B7D76-31AE-4D60-9F99-D903C9DD0C13}" destId="{CE3083E3-0876-4E88-B662-CED95C1EC934}" srcOrd="3" destOrd="0" parTransId="{EA15796F-7AD3-4582-8A1A-9435D33963BE}" sibTransId="{6A32E831-9FC3-4E97-B77F-5277175A1FAB}"/>
    <dgm:cxn modelId="{1B631821-C6AC-49E5-A8FA-9AA508914848}" srcId="{D63395AA-19DB-4B3B-B541-DC70BFD16279}" destId="{DB84E179-72CC-4D6B-827E-2F6543EE7E80}" srcOrd="2" destOrd="0" parTransId="{41629254-9A26-4809-950D-2215FE1C7238}" sibTransId="{C419A2DC-EEF1-4BBA-9D71-9EC69BEAC6A6}"/>
    <dgm:cxn modelId="{E76E6199-E49B-4958-931A-49417B624545}" type="presOf" srcId="{6AEF29D7-6E58-425F-B333-64F63219F81F}" destId="{BC0C913F-EE6A-4A48-B8F0-9EF5DD0DDB8E}" srcOrd="0" destOrd="1" presId="urn:microsoft.com/office/officeart/2005/8/layout/vList5"/>
    <dgm:cxn modelId="{FEB99579-C88B-4BED-80AE-BF0EC4D9783A}" srcId="{675B7D76-31AE-4D60-9F99-D903C9DD0C13}" destId="{1CDAE6A9-FF6E-4750-9D82-21532909EA4C}" srcOrd="1" destOrd="0" parTransId="{4962907E-F691-4C8A-99A6-2CAC6618F0F2}" sibTransId="{7FDA8311-EC12-48FD-A4A2-F4A310FEB81C}"/>
    <dgm:cxn modelId="{50EC170A-1CFA-4DD0-990F-2C68915FDB42}" srcId="{D63395AA-19DB-4B3B-B541-DC70BFD16279}" destId="{9D0CD813-D0CA-498E-9AC6-0738B6130476}" srcOrd="0" destOrd="0" parTransId="{15A51EB4-A1B1-4E0A-9FEF-CF3973F3DEA2}" sibTransId="{D95B38DB-75D0-4AD2-B753-DC64114EFBFC}"/>
    <dgm:cxn modelId="{DEAEAB0A-1ADD-42FE-BD78-2843E68D7AE0}" type="presOf" srcId="{AF67875D-3160-4367-B782-ACD5A9DCB1D4}" destId="{632D70A6-4C42-42B4-B45D-A48AEA0E8F54}" srcOrd="0" destOrd="0" presId="urn:microsoft.com/office/officeart/2005/8/layout/vList5"/>
    <dgm:cxn modelId="{058F9244-9124-4E59-AEBE-561353452B44}" srcId="{C9B238EF-2852-4EFE-8B68-0B6181D7F220}" destId="{AF67875D-3160-4367-B782-ACD5A9DCB1D4}" srcOrd="0" destOrd="0" parTransId="{4FD8EC98-0CEC-4DD7-AC6A-AD1E0ABFB34B}" sibTransId="{F06D812A-91AA-4D5F-AA5E-EE0B87B7CE50}"/>
    <dgm:cxn modelId="{F3B58EAF-8080-403C-97EB-EBE2C0781833}" type="presOf" srcId="{0758EA9C-1CF6-4713-B8D5-023C1324E82A}" destId="{B006671F-5C27-4B1D-82A8-0BC62AE7F497}" srcOrd="0" destOrd="2" presId="urn:microsoft.com/office/officeart/2005/8/layout/vList5"/>
    <dgm:cxn modelId="{EA038114-67F1-42E4-925F-853D8FC14E68}" srcId="{675B7D76-31AE-4D60-9F99-D903C9DD0C13}" destId="{C9B238EF-2852-4EFE-8B68-0B6181D7F220}" srcOrd="0" destOrd="0" parTransId="{99660C4E-931D-44B6-B0BA-A1400EA71194}" sibTransId="{4548A272-18EF-43DA-B482-8A3388A56760}"/>
    <dgm:cxn modelId="{506AC18E-9123-4D25-A29B-1B9CD058D127}" type="presOf" srcId="{5D19D8AD-4A3B-461A-9615-C3C2C60F7ECF}" destId="{F3B804FB-10F6-42D9-8DF1-583B505336CC}" srcOrd="0" destOrd="0" presId="urn:microsoft.com/office/officeart/2005/8/layout/vList5"/>
    <dgm:cxn modelId="{F903A2DA-B5E8-4295-8BE5-4D51EC04FB23}" srcId="{CE3083E3-0876-4E88-B662-CED95C1EC934}" destId="{F02C3F4C-55F1-4B25-A0C6-C7CD8FA4F564}" srcOrd="0" destOrd="0" parTransId="{311F2F7B-9037-463F-B4FD-A299B4E13E64}" sibTransId="{48127AEB-C5A7-4C9E-AE72-C3C70A93B3E1}"/>
    <dgm:cxn modelId="{C120F519-C3C4-4318-AE38-3353BEF46642}" type="presOf" srcId="{F02C3F4C-55F1-4B25-A0C6-C7CD8FA4F564}" destId="{B006671F-5C27-4B1D-82A8-0BC62AE7F497}" srcOrd="0" destOrd="0" presId="urn:microsoft.com/office/officeart/2005/8/layout/vList5"/>
    <dgm:cxn modelId="{E5122FB1-FB6B-45B2-9D6A-7CD579D8BA49}" srcId="{C9B238EF-2852-4EFE-8B68-0B6181D7F220}" destId="{36533FDE-D902-4E84-BCE6-FDA9AA4E6E47}" srcOrd="1" destOrd="0" parTransId="{0E385DB5-C34D-42EE-8860-F9701ED8FE65}" sibTransId="{1E88FF25-0684-406B-B2CC-3144724CEE09}"/>
    <dgm:cxn modelId="{C2C26A89-62C9-4CA0-A012-9E2A2417FB12}" type="presOf" srcId="{1CDAE6A9-FF6E-4750-9D82-21532909EA4C}" destId="{3B0A882B-294A-429D-860E-0BAB613D5351}" srcOrd="0" destOrd="0" presId="urn:microsoft.com/office/officeart/2005/8/layout/vList5"/>
    <dgm:cxn modelId="{A97D3D6C-8986-4869-922E-98EA838DE823}" type="presOf" srcId="{DC7D3380-D233-40A5-BAA4-8A39A6464642}" destId="{F3B804FB-10F6-42D9-8DF1-583B505336CC}" srcOrd="0" destOrd="1" presId="urn:microsoft.com/office/officeart/2005/8/layout/vList5"/>
    <dgm:cxn modelId="{2B4A528A-8B3A-4019-A3EF-436C0525AFCF}" type="presOf" srcId="{804F3C14-3E93-42F3-89AE-F850A8218D31}" destId="{B006671F-5C27-4B1D-82A8-0BC62AE7F497}" srcOrd="0" destOrd="1" presId="urn:microsoft.com/office/officeart/2005/8/layout/vList5"/>
    <dgm:cxn modelId="{0E27906F-4459-4F0C-ABF0-0C3D6A692C2B}" type="presOf" srcId="{C9B238EF-2852-4EFE-8B68-0B6181D7F220}" destId="{CD869F4B-C048-41E6-A12E-FE9C2AC9F1A6}" srcOrd="0" destOrd="0" presId="urn:microsoft.com/office/officeart/2005/8/layout/vList5"/>
    <dgm:cxn modelId="{3036AFF1-9A62-426D-A760-C5F88E620B24}" type="presOf" srcId="{9D0CD813-D0CA-498E-9AC6-0738B6130476}" destId="{BC0C913F-EE6A-4A48-B8F0-9EF5DD0DDB8E}" srcOrd="0" destOrd="0" presId="urn:microsoft.com/office/officeart/2005/8/layout/vList5"/>
    <dgm:cxn modelId="{506C9E5B-6C2E-4B16-993B-6C83BADA1C3F}" type="presOf" srcId="{675B7D76-31AE-4D60-9F99-D903C9DD0C13}" destId="{54168DAE-BDF2-406D-B328-24DBC8627648}" srcOrd="0" destOrd="0" presId="urn:microsoft.com/office/officeart/2005/8/layout/vList5"/>
    <dgm:cxn modelId="{65E6653C-E54B-4DAC-8CC0-3F72E206C1B2}" type="presParOf" srcId="{54168DAE-BDF2-406D-B328-24DBC8627648}" destId="{4BD07273-17CF-44B7-AAEF-BA5C6B700DB9}" srcOrd="0" destOrd="0" presId="urn:microsoft.com/office/officeart/2005/8/layout/vList5"/>
    <dgm:cxn modelId="{E652C5FE-1E6F-4215-ADCD-961ED1B5F7E4}" type="presParOf" srcId="{4BD07273-17CF-44B7-AAEF-BA5C6B700DB9}" destId="{CD869F4B-C048-41E6-A12E-FE9C2AC9F1A6}" srcOrd="0" destOrd="0" presId="urn:microsoft.com/office/officeart/2005/8/layout/vList5"/>
    <dgm:cxn modelId="{FA32AC52-A4D4-424C-9EB5-D09A602EFBF6}" type="presParOf" srcId="{4BD07273-17CF-44B7-AAEF-BA5C6B700DB9}" destId="{632D70A6-4C42-42B4-B45D-A48AEA0E8F54}" srcOrd="1" destOrd="0" presId="urn:microsoft.com/office/officeart/2005/8/layout/vList5"/>
    <dgm:cxn modelId="{11B81EDE-4097-45CA-BD56-E0A05DC0CF0F}" type="presParOf" srcId="{54168DAE-BDF2-406D-B328-24DBC8627648}" destId="{27E859A5-03C9-4C5A-97AD-76EF37407B77}" srcOrd="1" destOrd="0" presId="urn:microsoft.com/office/officeart/2005/8/layout/vList5"/>
    <dgm:cxn modelId="{BBFF37C9-28DB-4596-B657-DCD5FF6414F0}" type="presParOf" srcId="{54168DAE-BDF2-406D-B328-24DBC8627648}" destId="{02C4A9F0-D4E2-4225-8C89-C6E54FCF252B}" srcOrd="2" destOrd="0" presId="urn:microsoft.com/office/officeart/2005/8/layout/vList5"/>
    <dgm:cxn modelId="{9FD8F005-0CBF-436B-802A-B54E59CE2F4B}" type="presParOf" srcId="{02C4A9F0-D4E2-4225-8C89-C6E54FCF252B}" destId="{3B0A882B-294A-429D-860E-0BAB613D5351}" srcOrd="0" destOrd="0" presId="urn:microsoft.com/office/officeart/2005/8/layout/vList5"/>
    <dgm:cxn modelId="{C8915863-F4F4-45EB-836E-F70427DCE313}" type="presParOf" srcId="{02C4A9F0-D4E2-4225-8C89-C6E54FCF252B}" destId="{F3B804FB-10F6-42D9-8DF1-583B505336CC}" srcOrd="1" destOrd="0" presId="urn:microsoft.com/office/officeart/2005/8/layout/vList5"/>
    <dgm:cxn modelId="{EA59C030-26E2-4B68-9009-856B7AC240BA}" type="presParOf" srcId="{54168DAE-BDF2-406D-B328-24DBC8627648}" destId="{0B4F0912-9E24-404F-B609-EDE14E436226}" srcOrd="3" destOrd="0" presId="urn:microsoft.com/office/officeart/2005/8/layout/vList5"/>
    <dgm:cxn modelId="{3B3BB139-02DD-4A75-8D0E-23612D9C9CDA}" type="presParOf" srcId="{54168DAE-BDF2-406D-B328-24DBC8627648}" destId="{CC285E3F-E31B-4F93-A8FE-81FDFCD72280}" srcOrd="4" destOrd="0" presId="urn:microsoft.com/office/officeart/2005/8/layout/vList5"/>
    <dgm:cxn modelId="{A324AAF2-A681-42AD-9A6A-4E2BFD15CF07}" type="presParOf" srcId="{CC285E3F-E31B-4F93-A8FE-81FDFCD72280}" destId="{E26232AE-5129-49B7-929F-40CEC014E9CC}" srcOrd="0" destOrd="0" presId="urn:microsoft.com/office/officeart/2005/8/layout/vList5"/>
    <dgm:cxn modelId="{26F0010A-40D4-4468-9391-7A1D230BF659}" type="presParOf" srcId="{CC285E3F-E31B-4F93-A8FE-81FDFCD72280}" destId="{BC0C913F-EE6A-4A48-B8F0-9EF5DD0DDB8E}" srcOrd="1" destOrd="0" presId="urn:microsoft.com/office/officeart/2005/8/layout/vList5"/>
    <dgm:cxn modelId="{73CC9B25-D1FE-4E1D-9E03-6C125A9E322F}" type="presParOf" srcId="{54168DAE-BDF2-406D-B328-24DBC8627648}" destId="{F9AF855A-B7DD-44C9-86C0-89512F64DE44}" srcOrd="5" destOrd="0" presId="urn:microsoft.com/office/officeart/2005/8/layout/vList5"/>
    <dgm:cxn modelId="{2CDA911C-1B37-48A9-8679-3CA16F67D903}" type="presParOf" srcId="{54168DAE-BDF2-406D-B328-24DBC8627648}" destId="{5BDB4E37-03EF-4E1B-A290-15AA5F3A8706}" srcOrd="6" destOrd="0" presId="urn:microsoft.com/office/officeart/2005/8/layout/vList5"/>
    <dgm:cxn modelId="{A0408D12-EA5B-44FA-AFBB-48E75C5D472F}" type="presParOf" srcId="{5BDB4E37-03EF-4E1B-A290-15AA5F3A8706}" destId="{F1DD41B9-5D16-421A-9D31-651CAD5D1B8A}" srcOrd="0" destOrd="0" presId="urn:microsoft.com/office/officeart/2005/8/layout/vList5"/>
    <dgm:cxn modelId="{0674B8F9-95C2-4E98-B63F-5C056F32A5D3}" type="presParOf" srcId="{5BDB4E37-03EF-4E1B-A290-15AA5F3A8706}" destId="{B006671F-5C27-4B1D-82A8-0BC62AE7F497}"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718057-3645-48DA-AA4D-2F2CBF45F330}"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US"/>
        </a:p>
      </dgm:t>
    </dgm:pt>
    <dgm:pt modelId="{71047EF0-D83C-46F7-B677-6CD8194E2AF9}">
      <dgm:prSet phldrT="[Text]" custT="1"/>
      <dgm:spPr/>
      <dgm:t>
        <a:bodyPr/>
        <a:lstStyle/>
        <a:p>
          <a:r>
            <a:rPr lang="en-US" sz="1200" dirty="0" smtClean="0"/>
            <a:t>Verizon</a:t>
          </a:r>
        </a:p>
      </dgm:t>
    </dgm:pt>
    <dgm:pt modelId="{7E4F75C3-FAAB-4A0A-B100-490137752200}" type="parTrans" cxnId="{D8B311AB-7BF7-426C-8DA9-FB8331279390}">
      <dgm:prSet/>
      <dgm:spPr/>
      <dgm:t>
        <a:bodyPr/>
        <a:lstStyle/>
        <a:p>
          <a:endParaRPr lang="en-US"/>
        </a:p>
      </dgm:t>
    </dgm:pt>
    <dgm:pt modelId="{E4EE8218-9DEB-4344-B4C1-45712ADB75A3}" type="sibTrans" cxnId="{D8B311AB-7BF7-426C-8DA9-FB8331279390}">
      <dgm:prSet/>
      <dgm:spPr/>
      <dgm:t>
        <a:bodyPr/>
        <a:lstStyle/>
        <a:p>
          <a:endParaRPr lang="en-US"/>
        </a:p>
      </dgm:t>
    </dgm:pt>
    <dgm:pt modelId="{45B6CB37-8913-40DB-8969-906F98009413}">
      <dgm:prSet phldrT="[Text]" custT="1"/>
      <dgm:spPr/>
      <dgm:t>
        <a:bodyPr/>
        <a:lstStyle/>
        <a:p>
          <a:r>
            <a:rPr lang="en-US" sz="1200" dirty="0" smtClean="0"/>
            <a:t>T-Mobile</a:t>
          </a:r>
          <a:endParaRPr lang="en-US" sz="1200" dirty="0"/>
        </a:p>
      </dgm:t>
    </dgm:pt>
    <dgm:pt modelId="{D7E033C9-54E2-4999-BA6A-F81A0A76A21A}" type="parTrans" cxnId="{EE9CCDF4-5434-4734-BC4B-18342A6EBD93}">
      <dgm:prSet/>
      <dgm:spPr/>
      <dgm:t>
        <a:bodyPr/>
        <a:lstStyle/>
        <a:p>
          <a:endParaRPr lang="en-US"/>
        </a:p>
      </dgm:t>
    </dgm:pt>
    <dgm:pt modelId="{66E8B671-31F8-46C6-9258-36EAC17D29A8}" type="sibTrans" cxnId="{EE9CCDF4-5434-4734-BC4B-18342A6EBD93}">
      <dgm:prSet/>
      <dgm:spPr/>
      <dgm:t>
        <a:bodyPr/>
        <a:lstStyle/>
        <a:p>
          <a:endParaRPr lang="en-US"/>
        </a:p>
      </dgm:t>
    </dgm:pt>
    <dgm:pt modelId="{329776E5-5667-4F44-81A5-E1FF9FB87E1E}">
      <dgm:prSet phldrT="[Text]" custT="1"/>
      <dgm:spPr/>
      <dgm:t>
        <a:bodyPr/>
        <a:lstStyle/>
        <a:p>
          <a:r>
            <a:rPr lang="en-US" sz="1200" dirty="0" smtClean="0"/>
            <a:t>Dish</a:t>
          </a:r>
        </a:p>
      </dgm:t>
    </dgm:pt>
    <dgm:pt modelId="{7CCA6FC5-996B-40D4-9855-65DA2845B2EE}" type="sibTrans" cxnId="{861A9DDD-D217-4F28-938A-FFB62CA75B3B}">
      <dgm:prSet/>
      <dgm:spPr/>
      <dgm:t>
        <a:bodyPr/>
        <a:lstStyle/>
        <a:p>
          <a:endParaRPr lang="en-US"/>
        </a:p>
      </dgm:t>
    </dgm:pt>
    <dgm:pt modelId="{21FA290C-6598-455B-AECF-5C7DD12192D4}" type="parTrans" cxnId="{861A9DDD-D217-4F28-938A-FFB62CA75B3B}">
      <dgm:prSet/>
      <dgm:spPr/>
      <dgm:t>
        <a:bodyPr/>
        <a:lstStyle/>
        <a:p>
          <a:endParaRPr lang="en-US"/>
        </a:p>
      </dgm:t>
    </dgm:pt>
    <dgm:pt modelId="{A10753D5-CE45-4938-B02B-E00F19B050C4}" type="pres">
      <dgm:prSet presAssocID="{C4718057-3645-48DA-AA4D-2F2CBF45F330}" presName="diagram" presStyleCnt="0">
        <dgm:presLayoutVars>
          <dgm:dir/>
          <dgm:animLvl val="lvl"/>
          <dgm:resizeHandles val="exact"/>
        </dgm:presLayoutVars>
      </dgm:prSet>
      <dgm:spPr/>
      <dgm:t>
        <a:bodyPr/>
        <a:lstStyle/>
        <a:p>
          <a:endParaRPr lang="en-US"/>
        </a:p>
      </dgm:t>
    </dgm:pt>
    <dgm:pt modelId="{FDB6E1CF-3AE7-4117-9B66-EB689ABD629D}" type="pres">
      <dgm:prSet presAssocID="{71047EF0-D83C-46F7-B677-6CD8194E2AF9}" presName="compNode" presStyleCnt="0"/>
      <dgm:spPr/>
    </dgm:pt>
    <dgm:pt modelId="{798684D9-BC8E-4BAB-A263-36893449F30C}" type="pres">
      <dgm:prSet presAssocID="{71047EF0-D83C-46F7-B677-6CD8194E2AF9}" presName="childRect" presStyleLbl="bgAcc1" presStyleIdx="0" presStyleCnt="3" custScaleY="179794" custLinFactNeighborX="-232" custLinFactNeighborY="-57598">
        <dgm:presLayoutVars>
          <dgm:bulletEnabled val="1"/>
        </dgm:presLayoutVars>
      </dgm:prSet>
      <dgm:spPr/>
    </dgm:pt>
    <dgm:pt modelId="{631FF139-3D31-4A78-8897-34C4AB6D11C2}" type="pres">
      <dgm:prSet presAssocID="{71047EF0-D83C-46F7-B677-6CD8194E2AF9}" presName="parentText" presStyleLbl="node1" presStyleIdx="0" presStyleCnt="0">
        <dgm:presLayoutVars>
          <dgm:chMax val="0"/>
          <dgm:bulletEnabled val="1"/>
        </dgm:presLayoutVars>
      </dgm:prSet>
      <dgm:spPr/>
      <dgm:t>
        <a:bodyPr/>
        <a:lstStyle/>
        <a:p>
          <a:endParaRPr lang="en-US"/>
        </a:p>
      </dgm:t>
    </dgm:pt>
    <dgm:pt modelId="{39859C62-C4BA-476B-A98B-3A021BD71A4C}" type="pres">
      <dgm:prSet presAssocID="{71047EF0-D83C-46F7-B677-6CD8194E2AF9}" presName="parentRect" presStyleLbl="alignNode1" presStyleIdx="0" presStyleCnt="3" custScaleY="27029" custLinFactY="-74972" custLinFactNeighborX="-274" custLinFactNeighborY="-100000"/>
      <dgm:spPr/>
      <dgm:t>
        <a:bodyPr/>
        <a:lstStyle/>
        <a:p>
          <a:endParaRPr lang="en-US"/>
        </a:p>
      </dgm:t>
    </dgm:pt>
    <dgm:pt modelId="{BB27D51B-EB79-4BFE-A020-9CBE5DB6BA6E}" type="pres">
      <dgm:prSet presAssocID="{71047EF0-D83C-46F7-B677-6CD8194E2AF9}" presName="adorn" presStyleLbl="fgAccFollowNode1" presStyleIdx="0" presStyleCnt="3" custScaleX="54989" custScaleY="45236" custLinFactY="-65766" custLinFactNeighborX="-3232" custLinFactNeighborY="-100000"/>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CA"/>
        </a:p>
      </dgm:t>
    </dgm:pt>
    <dgm:pt modelId="{80190ED0-EC4D-4E4A-B773-907DD165BE64}" type="pres">
      <dgm:prSet presAssocID="{E4EE8218-9DEB-4344-B4C1-45712ADB75A3}" presName="sibTrans" presStyleLbl="sibTrans2D1" presStyleIdx="0" presStyleCnt="0"/>
      <dgm:spPr/>
      <dgm:t>
        <a:bodyPr/>
        <a:lstStyle/>
        <a:p>
          <a:endParaRPr lang="en-US"/>
        </a:p>
      </dgm:t>
    </dgm:pt>
    <dgm:pt modelId="{A752B035-9F4B-45E0-9EB3-C5EA95235D9B}" type="pres">
      <dgm:prSet presAssocID="{45B6CB37-8913-40DB-8969-906F98009413}" presName="compNode" presStyleCnt="0"/>
      <dgm:spPr/>
    </dgm:pt>
    <dgm:pt modelId="{92BE52A7-9922-4308-A6EA-1ED35486BD06}" type="pres">
      <dgm:prSet presAssocID="{45B6CB37-8913-40DB-8969-906F98009413}" presName="childRect" presStyleLbl="bgAcc1" presStyleIdx="1" presStyleCnt="3" custScaleY="179794" custLinFactNeighborX="-1101" custLinFactNeighborY="-60746">
        <dgm:presLayoutVars>
          <dgm:bulletEnabled val="1"/>
        </dgm:presLayoutVars>
      </dgm:prSet>
      <dgm:spPr/>
    </dgm:pt>
    <dgm:pt modelId="{A43426C0-42F1-433F-B987-38033A05B4DF}" type="pres">
      <dgm:prSet presAssocID="{45B6CB37-8913-40DB-8969-906F98009413}" presName="parentText" presStyleLbl="node1" presStyleIdx="0" presStyleCnt="0">
        <dgm:presLayoutVars>
          <dgm:chMax val="0"/>
          <dgm:bulletEnabled val="1"/>
        </dgm:presLayoutVars>
      </dgm:prSet>
      <dgm:spPr/>
      <dgm:t>
        <a:bodyPr/>
        <a:lstStyle/>
        <a:p>
          <a:endParaRPr lang="en-US"/>
        </a:p>
      </dgm:t>
    </dgm:pt>
    <dgm:pt modelId="{6F8B2712-C6CC-4D3E-BBF0-5BA8A2431C9E}" type="pres">
      <dgm:prSet presAssocID="{45B6CB37-8913-40DB-8969-906F98009413}" presName="parentRect" presStyleLbl="alignNode1" presStyleIdx="1" presStyleCnt="3" custScaleY="27780" custLinFactY="-75126" custLinFactNeighborX="-1101" custLinFactNeighborY="-100000"/>
      <dgm:spPr/>
      <dgm:t>
        <a:bodyPr/>
        <a:lstStyle/>
        <a:p>
          <a:endParaRPr lang="en-US"/>
        </a:p>
      </dgm:t>
    </dgm:pt>
    <dgm:pt modelId="{387A2D9C-13B5-42D3-A2C6-846BC8A8E49C}" type="pres">
      <dgm:prSet presAssocID="{45B6CB37-8913-40DB-8969-906F98009413}" presName="adorn" presStyleLbl="fgAccFollowNode1" presStyleIdx="1" presStyleCnt="3" custScaleX="56902" custScaleY="45811" custLinFactY="-62897" custLinFactNeighborX="-3147" custLinFactNeighborY="-100000"/>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en-CA"/>
        </a:p>
      </dgm:t>
    </dgm:pt>
    <dgm:pt modelId="{0091276F-0205-4C81-A081-BDEF3FAE35F3}" type="pres">
      <dgm:prSet presAssocID="{66E8B671-31F8-46C6-9258-36EAC17D29A8}" presName="sibTrans" presStyleLbl="sibTrans2D1" presStyleIdx="0" presStyleCnt="0"/>
      <dgm:spPr/>
      <dgm:t>
        <a:bodyPr/>
        <a:lstStyle/>
        <a:p>
          <a:endParaRPr lang="en-US"/>
        </a:p>
      </dgm:t>
    </dgm:pt>
    <dgm:pt modelId="{090644D2-8AD6-4380-A0D6-6972B766DB6E}" type="pres">
      <dgm:prSet presAssocID="{329776E5-5667-4F44-81A5-E1FF9FB87E1E}" presName="compNode" presStyleCnt="0"/>
      <dgm:spPr/>
    </dgm:pt>
    <dgm:pt modelId="{9B4A85CA-DEE0-4091-BCDE-0F20A7A3EE85}" type="pres">
      <dgm:prSet presAssocID="{329776E5-5667-4F44-81A5-E1FF9FB87E1E}" presName="childRect" presStyleLbl="bgAcc1" presStyleIdx="2" presStyleCnt="3" custScaleY="179794" custLinFactNeighborX="232" custLinFactNeighborY="-60746">
        <dgm:presLayoutVars>
          <dgm:bulletEnabled val="1"/>
        </dgm:presLayoutVars>
      </dgm:prSet>
      <dgm:spPr/>
    </dgm:pt>
    <dgm:pt modelId="{2E42EFF5-6832-4FE8-A106-4B5800C05521}" type="pres">
      <dgm:prSet presAssocID="{329776E5-5667-4F44-81A5-E1FF9FB87E1E}" presName="parentText" presStyleLbl="node1" presStyleIdx="0" presStyleCnt="0">
        <dgm:presLayoutVars>
          <dgm:chMax val="0"/>
          <dgm:bulletEnabled val="1"/>
        </dgm:presLayoutVars>
      </dgm:prSet>
      <dgm:spPr/>
      <dgm:t>
        <a:bodyPr/>
        <a:lstStyle/>
        <a:p>
          <a:endParaRPr lang="en-US"/>
        </a:p>
      </dgm:t>
    </dgm:pt>
    <dgm:pt modelId="{78307863-B649-4206-A63C-27144502E056}" type="pres">
      <dgm:prSet presAssocID="{329776E5-5667-4F44-81A5-E1FF9FB87E1E}" presName="parentRect" presStyleLbl="alignNode1" presStyleIdx="2" presStyleCnt="3" custScaleY="26783" custLinFactY="-71962" custLinFactNeighborX="232" custLinFactNeighborY="-100000"/>
      <dgm:spPr/>
      <dgm:t>
        <a:bodyPr/>
        <a:lstStyle/>
        <a:p>
          <a:endParaRPr lang="en-US"/>
        </a:p>
      </dgm:t>
    </dgm:pt>
    <dgm:pt modelId="{CF2FB6A9-E858-49D9-8B7E-4E13E90C2CE2}" type="pres">
      <dgm:prSet presAssocID="{329776E5-5667-4F44-81A5-E1FF9FB87E1E}" presName="adorn" presStyleLbl="fgAccFollowNode1" presStyleIdx="2" presStyleCnt="3" custScaleX="56935" custScaleY="45810" custLinFactY="-61314" custLinFactNeighborX="1018" custLinFactNeighborY="-10000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Lst>
  <dgm:cxnLst>
    <dgm:cxn modelId="{696007FE-BC0F-44D9-A1EC-4039E5081F41}" type="presOf" srcId="{66E8B671-31F8-46C6-9258-36EAC17D29A8}" destId="{0091276F-0205-4C81-A081-BDEF3FAE35F3}" srcOrd="0" destOrd="0" presId="urn:microsoft.com/office/officeart/2005/8/layout/bList2"/>
    <dgm:cxn modelId="{861A9DDD-D217-4F28-938A-FFB62CA75B3B}" srcId="{C4718057-3645-48DA-AA4D-2F2CBF45F330}" destId="{329776E5-5667-4F44-81A5-E1FF9FB87E1E}" srcOrd="2" destOrd="0" parTransId="{21FA290C-6598-455B-AECF-5C7DD12192D4}" sibTransId="{7CCA6FC5-996B-40D4-9855-65DA2845B2EE}"/>
    <dgm:cxn modelId="{7A325DF8-3C9B-4387-B7A7-472D18357D2C}" type="presOf" srcId="{329776E5-5667-4F44-81A5-E1FF9FB87E1E}" destId="{78307863-B649-4206-A63C-27144502E056}" srcOrd="1" destOrd="0" presId="urn:microsoft.com/office/officeart/2005/8/layout/bList2"/>
    <dgm:cxn modelId="{BC8BA841-F3AE-45BC-AB65-4FC846AD265E}" type="presOf" srcId="{45B6CB37-8913-40DB-8969-906F98009413}" destId="{6F8B2712-C6CC-4D3E-BBF0-5BA8A2431C9E}" srcOrd="1" destOrd="0" presId="urn:microsoft.com/office/officeart/2005/8/layout/bList2"/>
    <dgm:cxn modelId="{33F65DF8-D6B0-4082-A478-DB51C77EA647}" type="presOf" srcId="{E4EE8218-9DEB-4344-B4C1-45712ADB75A3}" destId="{80190ED0-EC4D-4E4A-B773-907DD165BE64}" srcOrd="0" destOrd="0" presId="urn:microsoft.com/office/officeart/2005/8/layout/bList2"/>
    <dgm:cxn modelId="{2CB381A2-F1A7-4719-8F18-28C044728694}" type="presOf" srcId="{C4718057-3645-48DA-AA4D-2F2CBF45F330}" destId="{A10753D5-CE45-4938-B02B-E00F19B050C4}" srcOrd="0" destOrd="0" presId="urn:microsoft.com/office/officeart/2005/8/layout/bList2"/>
    <dgm:cxn modelId="{38158C84-2F50-4BC5-9C77-7142F89E5374}" type="presOf" srcId="{329776E5-5667-4F44-81A5-E1FF9FB87E1E}" destId="{2E42EFF5-6832-4FE8-A106-4B5800C05521}" srcOrd="0" destOrd="0" presId="urn:microsoft.com/office/officeart/2005/8/layout/bList2"/>
    <dgm:cxn modelId="{EE9CCDF4-5434-4734-BC4B-18342A6EBD93}" srcId="{C4718057-3645-48DA-AA4D-2F2CBF45F330}" destId="{45B6CB37-8913-40DB-8969-906F98009413}" srcOrd="1" destOrd="0" parTransId="{D7E033C9-54E2-4999-BA6A-F81A0A76A21A}" sibTransId="{66E8B671-31F8-46C6-9258-36EAC17D29A8}"/>
    <dgm:cxn modelId="{F545C7D6-0C5B-4B8A-8C3F-0F10AE372DEC}" type="presOf" srcId="{71047EF0-D83C-46F7-B677-6CD8194E2AF9}" destId="{39859C62-C4BA-476B-A98B-3A021BD71A4C}" srcOrd="1" destOrd="0" presId="urn:microsoft.com/office/officeart/2005/8/layout/bList2"/>
    <dgm:cxn modelId="{98AD33CA-1E44-4D57-B0EA-249381C3479A}" type="presOf" srcId="{45B6CB37-8913-40DB-8969-906F98009413}" destId="{A43426C0-42F1-433F-B987-38033A05B4DF}" srcOrd="0" destOrd="0" presId="urn:microsoft.com/office/officeart/2005/8/layout/bList2"/>
    <dgm:cxn modelId="{D8B311AB-7BF7-426C-8DA9-FB8331279390}" srcId="{C4718057-3645-48DA-AA4D-2F2CBF45F330}" destId="{71047EF0-D83C-46F7-B677-6CD8194E2AF9}" srcOrd="0" destOrd="0" parTransId="{7E4F75C3-FAAB-4A0A-B100-490137752200}" sibTransId="{E4EE8218-9DEB-4344-B4C1-45712ADB75A3}"/>
    <dgm:cxn modelId="{FBA1E7F2-95EF-49D2-A0D1-F159E9BC4095}" type="presOf" srcId="{71047EF0-D83C-46F7-B677-6CD8194E2AF9}" destId="{631FF139-3D31-4A78-8897-34C4AB6D11C2}" srcOrd="0" destOrd="0" presId="urn:microsoft.com/office/officeart/2005/8/layout/bList2"/>
    <dgm:cxn modelId="{66C4329F-03F9-4739-8358-5B23D1970E42}" type="presParOf" srcId="{A10753D5-CE45-4938-B02B-E00F19B050C4}" destId="{FDB6E1CF-3AE7-4117-9B66-EB689ABD629D}" srcOrd="0" destOrd="0" presId="urn:microsoft.com/office/officeart/2005/8/layout/bList2"/>
    <dgm:cxn modelId="{04B552F7-F615-4CAB-8CCF-F0B75DCF7DA2}" type="presParOf" srcId="{FDB6E1CF-3AE7-4117-9B66-EB689ABD629D}" destId="{798684D9-BC8E-4BAB-A263-36893449F30C}" srcOrd="0" destOrd="0" presId="urn:microsoft.com/office/officeart/2005/8/layout/bList2"/>
    <dgm:cxn modelId="{CEA146D5-ED58-4C57-AAB3-314A7A6CB665}" type="presParOf" srcId="{FDB6E1CF-3AE7-4117-9B66-EB689ABD629D}" destId="{631FF139-3D31-4A78-8897-34C4AB6D11C2}" srcOrd="1" destOrd="0" presId="urn:microsoft.com/office/officeart/2005/8/layout/bList2"/>
    <dgm:cxn modelId="{EF8E211C-0BBB-40CD-A268-529B3B8E6580}" type="presParOf" srcId="{FDB6E1CF-3AE7-4117-9B66-EB689ABD629D}" destId="{39859C62-C4BA-476B-A98B-3A021BD71A4C}" srcOrd="2" destOrd="0" presId="urn:microsoft.com/office/officeart/2005/8/layout/bList2"/>
    <dgm:cxn modelId="{6CAA5764-3137-4E05-81FF-B6EB0637E3BF}" type="presParOf" srcId="{FDB6E1CF-3AE7-4117-9B66-EB689ABD629D}" destId="{BB27D51B-EB79-4BFE-A020-9CBE5DB6BA6E}" srcOrd="3" destOrd="0" presId="urn:microsoft.com/office/officeart/2005/8/layout/bList2"/>
    <dgm:cxn modelId="{EEBEF425-4C4E-4E4C-B69E-261AFA764DA2}" type="presParOf" srcId="{A10753D5-CE45-4938-B02B-E00F19B050C4}" destId="{80190ED0-EC4D-4E4A-B773-907DD165BE64}" srcOrd="1" destOrd="0" presId="urn:microsoft.com/office/officeart/2005/8/layout/bList2"/>
    <dgm:cxn modelId="{9EC27BD9-12B9-4FED-895D-1F0E134AC40B}" type="presParOf" srcId="{A10753D5-CE45-4938-B02B-E00F19B050C4}" destId="{A752B035-9F4B-45E0-9EB3-C5EA95235D9B}" srcOrd="2" destOrd="0" presId="urn:microsoft.com/office/officeart/2005/8/layout/bList2"/>
    <dgm:cxn modelId="{4D0E62AF-4952-4A5B-88EA-99B5D0190151}" type="presParOf" srcId="{A752B035-9F4B-45E0-9EB3-C5EA95235D9B}" destId="{92BE52A7-9922-4308-A6EA-1ED35486BD06}" srcOrd="0" destOrd="0" presId="urn:microsoft.com/office/officeart/2005/8/layout/bList2"/>
    <dgm:cxn modelId="{D66D7774-60F4-4066-96DA-F285E54972B0}" type="presParOf" srcId="{A752B035-9F4B-45E0-9EB3-C5EA95235D9B}" destId="{A43426C0-42F1-433F-B987-38033A05B4DF}" srcOrd="1" destOrd="0" presId="urn:microsoft.com/office/officeart/2005/8/layout/bList2"/>
    <dgm:cxn modelId="{00FBC36B-E673-4DCE-9D5E-BDED640E5D62}" type="presParOf" srcId="{A752B035-9F4B-45E0-9EB3-C5EA95235D9B}" destId="{6F8B2712-C6CC-4D3E-BBF0-5BA8A2431C9E}" srcOrd="2" destOrd="0" presId="urn:microsoft.com/office/officeart/2005/8/layout/bList2"/>
    <dgm:cxn modelId="{9CEAD6F4-88BA-4ED2-8D7F-AC4DC5A51C40}" type="presParOf" srcId="{A752B035-9F4B-45E0-9EB3-C5EA95235D9B}" destId="{387A2D9C-13B5-42D3-A2C6-846BC8A8E49C}" srcOrd="3" destOrd="0" presId="urn:microsoft.com/office/officeart/2005/8/layout/bList2"/>
    <dgm:cxn modelId="{B7C5FF37-00CD-4FDB-8846-1ED88598E47B}" type="presParOf" srcId="{A10753D5-CE45-4938-B02B-E00F19B050C4}" destId="{0091276F-0205-4C81-A081-BDEF3FAE35F3}" srcOrd="3" destOrd="0" presId="urn:microsoft.com/office/officeart/2005/8/layout/bList2"/>
    <dgm:cxn modelId="{B7DF203D-16D6-4280-B7C3-1455E71AB2C3}" type="presParOf" srcId="{A10753D5-CE45-4938-B02B-E00F19B050C4}" destId="{090644D2-8AD6-4380-A0D6-6972B766DB6E}" srcOrd="4" destOrd="0" presId="urn:microsoft.com/office/officeart/2005/8/layout/bList2"/>
    <dgm:cxn modelId="{B110C786-3A99-4074-8A51-3E8B12B6A473}" type="presParOf" srcId="{090644D2-8AD6-4380-A0D6-6972B766DB6E}" destId="{9B4A85CA-DEE0-4091-BCDE-0F20A7A3EE85}" srcOrd="0" destOrd="0" presId="urn:microsoft.com/office/officeart/2005/8/layout/bList2"/>
    <dgm:cxn modelId="{E7C1805A-5DB3-41DE-B23D-7DB7FE2A035E}" type="presParOf" srcId="{090644D2-8AD6-4380-A0D6-6972B766DB6E}" destId="{2E42EFF5-6832-4FE8-A106-4B5800C05521}" srcOrd="1" destOrd="0" presId="urn:microsoft.com/office/officeart/2005/8/layout/bList2"/>
    <dgm:cxn modelId="{47A3DCE4-AA8F-483E-833B-AA8E6E15450B}" type="presParOf" srcId="{090644D2-8AD6-4380-A0D6-6972B766DB6E}" destId="{78307863-B649-4206-A63C-27144502E056}" srcOrd="2" destOrd="0" presId="urn:microsoft.com/office/officeart/2005/8/layout/bList2"/>
    <dgm:cxn modelId="{75094847-C19E-47FF-8DBD-F784A95057EF}" type="presParOf" srcId="{090644D2-8AD6-4380-A0D6-6972B766DB6E}" destId="{CF2FB6A9-E858-49D9-8B7E-4E13E90C2CE2}"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00F101-1994-474F-83E5-B184EE25A275}"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2A3DA078-1565-4D8A-982A-B4A7DD54EE39}">
      <dgm:prSet phldrT="[Text]"/>
      <dgm:spPr/>
      <dgm:t>
        <a:bodyPr/>
        <a:lstStyle/>
        <a:p>
          <a:r>
            <a:rPr lang="en-CA" dirty="0" smtClean="0"/>
            <a:t>Virgin Media</a:t>
          </a:r>
          <a:endParaRPr lang="en-US" dirty="0"/>
        </a:p>
      </dgm:t>
    </dgm:pt>
    <dgm:pt modelId="{7F2CA5AD-80BD-41C7-8464-5B1423795838}" type="parTrans" cxnId="{F1BF1CFB-3088-4E41-84FE-77CCE2409F91}">
      <dgm:prSet/>
      <dgm:spPr/>
      <dgm:t>
        <a:bodyPr/>
        <a:lstStyle/>
        <a:p>
          <a:endParaRPr lang="en-US"/>
        </a:p>
      </dgm:t>
    </dgm:pt>
    <dgm:pt modelId="{48E531DD-59B4-494E-A000-FAB10974B4E9}" type="sibTrans" cxnId="{F1BF1CFB-3088-4E41-84FE-77CCE2409F91}">
      <dgm:prSet/>
      <dgm:spPr/>
      <dgm:t>
        <a:bodyPr/>
        <a:lstStyle/>
        <a:p>
          <a:endParaRPr lang="en-US"/>
        </a:p>
      </dgm:t>
    </dgm:pt>
    <dgm:pt modelId="{0F66B406-3D0C-4AA7-AD9F-8C7DB22B7938}">
      <dgm:prSet phldrT="[Text]"/>
      <dgm:spPr/>
      <dgm:t>
        <a:bodyPr/>
        <a:lstStyle/>
        <a:p>
          <a:r>
            <a:rPr lang="en-CA" dirty="0" smtClean="0"/>
            <a:t>Direct TV</a:t>
          </a:r>
          <a:endParaRPr lang="en-US" dirty="0"/>
        </a:p>
      </dgm:t>
    </dgm:pt>
    <dgm:pt modelId="{05CBB6BC-76A7-4C37-97EA-AAF6C37F4E78}" type="parTrans" cxnId="{11955D7C-3884-4D2B-9F5C-C12E8CB714CA}">
      <dgm:prSet/>
      <dgm:spPr/>
      <dgm:t>
        <a:bodyPr/>
        <a:lstStyle/>
        <a:p>
          <a:endParaRPr lang="en-US"/>
        </a:p>
      </dgm:t>
    </dgm:pt>
    <dgm:pt modelId="{A3310D58-F629-411D-9D98-9C4AD85E4113}" type="sibTrans" cxnId="{11955D7C-3884-4D2B-9F5C-C12E8CB714CA}">
      <dgm:prSet/>
      <dgm:spPr/>
      <dgm:t>
        <a:bodyPr/>
        <a:lstStyle/>
        <a:p>
          <a:endParaRPr lang="en-US"/>
        </a:p>
      </dgm:t>
    </dgm:pt>
    <dgm:pt modelId="{DBF88F46-9A32-4184-99A3-8797F1DEB89A}">
      <dgm:prSet phldrT="[Text]"/>
      <dgm:spPr/>
      <dgm:t>
        <a:bodyPr/>
        <a:lstStyle/>
        <a:p>
          <a:r>
            <a:rPr lang="en-CA" dirty="0" smtClean="0"/>
            <a:t>Qwest Communications</a:t>
          </a:r>
          <a:endParaRPr lang="en-US" dirty="0"/>
        </a:p>
      </dgm:t>
    </dgm:pt>
    <dgm:pt modelId="{370491F3-F2D0-4AA8-AE88-5E75D04C3E85}" type="parTrans" cxnId="{B016797C-D8DA-4096-B9CC-F5EBE84599D7}">
      <dgm:prSet/>
      <dgm:spPr/>
      <dgm:t>
        <a:bodyPr/>
        <a:lstStyle/>
        <a:p>
          <a:endParaRPr lang="en-US"/>
        </a:p>
      </dgm:t>
    </dgm:pt>
    <dgm:pt modelId="{DA15F5F1-A228-49FF-A797-11D1C89F4659}" type="sibTrans" cxnId="{B016797C-D8DA-4096-B9CC-F5EBE84599D7}">
      <dgm:prSet/>
      <dgm:spPr/>
      <dgm:t>
        <a:bodyPr/>
        <a:lstStyle/>
        <a:p>
          <a:endParaRPr lang="en-US"/>
        </a:p>
      </dgm:t>
    </dgm:pt>
    <dgm:pt modelId="{C128CC4F-4926-49A6-BCB1-50442339D24A}">
      <dgm:prSet phldrT="[Text]"/>
      <dgm:spPr/>
      <dgm:t>
        <a:bodyPr/>
        <a:lstStyle/>
        <a:p>
          <a:r>
            <a:rPr lang="en-CA" dirty="0" smtClean="0"/>
            <a:t>Hughes Communications</a:t>
          </a:r>
          <a:endParaRPr lang="en-US" dirty="0"/>
        </a:p>
      </dgm:t>
    </dgm:pt>
    <dgm:pt modelId="{41293A65-4BAA-4DB7-B822-00D8557241B4}" type="parTrans" cxnId="{EFB555DD-B9EE-4310-A406-E236932BEF10}">
      <dgm:prSet/>
      <dgm:spPr/>
      <dgm:t>
        <a:bodyPr/>
        <a:lstStyle/>
        <a:p>
          <a:endParaRPr lang="en-US"/>
        </a:p>
      </dgm:t>
    </dgm:pt>
    <dgm:pt modelId="{944D658E-79FF-402F-AD28-2A83ADE3EA46}" type="sibTrans" cxnId="{EFB555DD-B9EE-4310-A406-E236932BEF10}">
      <dgm:prSet/>
      <dgm:spPr/>
      <dgm:t>
        <a:bodyPr/>
        <a:lstStyle/>
        <a:p>
          <a:endParaRPr lang="en-US"/>
        </a:p>
      </dgm:t>
    </dgm:pt>
    <dgm:pt modelId="{66454C49-EC33-4BFC-AC9A-AF8AA6A874EE}">
      <dgm:prSet phldrT="[Text]"/>
      <dgm:spPr/>
      <dgm:t>
        <a:bodyPr/>
        <a:lstStyle/>
        <a:p>
          <a:r>
            <a:rPr lang="en-CA" dirty="0" smtClean="0"/>
            <a:t>Columbus Communications</a:t>
          </a:r>
          <a:endParaRPr lang="en-US" dirty="0"/>
        </a:p>
      </dgm:t>
    </dgm:pt>
    <dgm:pt modelId="{9BB0EFAB-3C7F-4049-848C-57CCF61EA589}" type="parTrans" cxnId="{1BE053E2-96A8-4FD8-BCD1-941162149049}">
      <dgm:prSet/>
      <dgm:spPr/>
      <dgm:t>
        <a:bodyPr/>
        <a:lstStyle/>
        <a:p>
          <a:endParaRPr lang="en-US"/>
        </a:p>
      </dgm:t>
    </dgm:pt>
    <dgm:pt modelId="{DE430919-CB60-464B-BA2C-82995B3C2586}" type="sibTrans" cxnId="{1BE053E2-96A8-4FD8-BCD1-941162149049}">
      <dgm:prSet/>
      <dgm:spPr/>
      <dgm:t>
        <a:bodyPr/>
        <a:lstStyle/>
        <a:p>
          <a:endParaRPr lang="en-US"/>
        </a:p>
      </dgm:t>
    </dgm:pt>
    <dgm:pt modelId="{BCAB370F-A982-409B-8CB4-E9E80A628095}">
      <dgm:prSet phldrT="[Text]"/>
      <dgm:spPr/>
      <dgm:t>
        <a:bodyPr/>
        <a:lstStyle/>
        <a:p>
          <a:r>
            <a:rPr lang="en-CA" dirty="0" smtClean="0"/>
            <a:t>Tele </a:t>
          </a:r>
          <a:r>
            <a:rPr lang="en-CA" dirty="0" err="1" smtClean="0"/>
            <a:t>Norte</a:t>
          </a:r>
          <a:r>
            <a:rPr lang="en-CA" dirty="0" smtClean="0"/>
            <a:t> </a:t>
          </a:r>
          <a:r>
            <a:rPr lang="en-CA" dirty="0" err="1" smtClean="0"/>
            <a:t>Lesta</a:t>
          </a:r>
          <a:r>
            <a:rPr lang="en-CA" dirty="0" smtClean="0"/>
            <a:t> </a:t>
          </a:r>
          <a:r>
            <a:rPr lang="en-CA" dirty="0" err="1" smtClean="0"/>
            <a:t>Participacoes</a:t>
          </a:r>
          <a:r>
            <a:rPr lang="en-CA" dirty="0" smtClean="0"/>
            <a:t> </a:t>
          </a:r>
          <a:endParaRPr lang="en-US" dirty="0"/>
        </a:p>
      </dgm:t>
    </dgm:pt>
    <dgm:pt modelId="{1659EBDD-A5E6-4D91-9EDE-720A612EC9C4}" type="parTrans" cxnId="{58DFF76C-4AC2-4022-881D-1650D3C6B7C2}">
      <dgm:prSet/>
      <dgm:spPr/>
      <dgm:t>
        <a:bodyPr/>
        <a:lstStyle/>
        <a:p>
          <a:endParaRPr lang="en-US"/>
        </a:p>
      </dgm:t>
    </dgm:pt>
    <dgm:pt modelId="{95AF4E59-9053-41D0-BA2D-520D2F930591}" type="sibTrans" cxnId="{58DFF76C-4AC2-4022-881D-1650D3C6B7C2}">
      <dgm:prSet/>
      <dgm:spPr/>
      <dgm:t>
        <a:bodyPr/>
        <a:lstStyle/>
        <a:p>
          <a:endParaRPr lang="en-US"/>
        </a:p>
      </dgm:t>
    </dgm:pt>
    <dgm:pt modelId="{4A3164F8-BEBB-4F0F-9BA1-3E9B4AEDB559}">
      <dgm:prSet phldrT="[Text]"/>
      <dgm:spPr/>
      <dgm:t>
        <a:bodyPr/>
        <a:lstStyle/>
        <a:p>
          <a:r>
            <a:rPr lang="en-CA" dirty="0" smtClean="0"/>
            <a:t>NBC Universal Media</a:t>
          </a:r>
          <a:endParaRPr lang="en-US" dirty="0"/>
        </a:p>
      </dgm:t>
    </dgm:pt>
    <dgm:pt modelId="{8EE8621E-7F14-442C-A367-7C4109600131}" type="sibTrans" cxnId="{CEAD897A-CC25-4E24-9C04-012A9FE369C5}">
      <dgm:prSet/>
      <dgm:spPr/>
      <dgm:t>
        <a:bodyPr/>
        <a:lstStyle/>
        <a:p>
          <a:endParaRPr lang="en-US"/>
        </a:p>
      </dgm:t>
    </dgm:pt>
    <dgm:pt modelId="{75740966-1117-4BE6-87D5-ECD7B683AEB2}" type="parTrans" cxnId="{CEAD897A-CC25-4E24-9C04-012A9FE369C5}">
      <dgm:prSet/>
      <dgm:spPr/>
      <dgm:t>
        <a:bodyPr/>
        <a:lstStyle/>
        <a:p>
          <a:endParaRPr lang="en-US"/>
        </a:p>
      </dgm:t>
    </dgm:pt>
    <dgm:pt modelId="{74441130-B1C0-4AB2-91B6-D83BC33151F6}">
      <dgm:prSet custT="1"/>
      <dgm:spPr/>
      <dgm:t>
        <a:bodyPr/>
        <a:lstStyle/>
        <a:p>
          <a:r>
            <a:rPr lang="en-US" sz="1200" dirty="0" smtClean="0"/>
            <a:t>Acquisition</a:t>
          </a:r>
          <a:endParaRPr lang="en-US" sz="1200" dirty="0"/>
        </a:p>
      </dgm:t>
    </dgm:pt>
    <dgm:pt modelId="{D11BDBA0-094E-4BCA-A723-9E52FBB83452}" type="parTrans" cxnId="{0970ED29-50A8-4672-9E80-4EAF4BBD5C87}">
      <dgm:prSet/>
      <dgm:spPr/>
      <dgm:t>
        <a:bodyPr/>
        <a:lstStyle/>
        <a:p>
          <a:endParaRPr lang="en-US"/>
        </a:p>
      </dgm:t>
    </dgm:pt>
    <dgm:pt modelId="{00CC3DF0-75BA-4935-8C33-BA6220AE795A}" type="sibTrans" cxnId="{0970ED29-50A8-4672-9E80-4EAF4BBD5C87}">
      <dgm:prSet/>
      <dgm:spPr/>
      <dgm:t>
        <a:bodyPr/>
        <a:lstStyle/>
        <a:p>
          <a:endParaRPr lang="en-US"/>
        </a:p>
      </dgm:t>
    </dgm:pt>
    <dgm:pt modelId="{A34F4E5C-66B6-4449-8C5A-D850B74DCD4D}">
      <dgm:prSet custT="1"/>
      <dgm:spPr/>
      <dgm:t>
        <a:bodyPr/>
        <a:lstStyle/>
        <a:p>
          <a:r>
            <a:rPr lang="en-US" sz="1200" dirty="0" smtClean="0"/>
            <a:t>Moderate Valuation</a:t>
          </a:r>
          <a:endParaRPr lang="en-US" sz="1200" dirty="0"/>
        </a:p>
      </dgm:t>
    </dgm:pt>
    <dgm:pt modelId="{8EBB6FF6-1806-40AF-9940-3C5FCBC2A010}" type="parTrans" cxnId="{D2BF01B7-D470-44FC-91E9-99AC6D735A9B}">
      <dgm:prSet/>
      <dgm:spPr/>
      <dgm:t>
        <a:bodyPr/>
        <a:lstStyle/>
        <a:p>
          <a:endParaRPr lang="en-US"/>
        </a:p>
      </dgm:t>
    </dgm:pt>
    <dgm:pt modelId="{0702F2BD-2976-40E6-9553-F61B9C7CD6FC}" type="sibTrans" cxnId="{D2BF01B7-D470-44FC-91E9-99AC6D735A9B}">
      <dgm:prSet/>
      <dgm:spPr/>
      <dgm:t>
        <a:bodyPr/>
        <a:lstStyle/>
        <a:p>
          <a:endParaRPr lang="en-US"/>
        </a:p>
      </dgm:t>
    </dgm:pt>
    <dgm:pt modelId="{690C92CF-12B0-4199-A77D-FC3B2D67A1C7}">
      <dgm:prSet custT="1"/>
      <dgm:spPr/>
      <dgm:t>
        <a:bodyPr lIns="45720"/>
        <a:lstStyle/>
        <a:p>
          <a:r>
            <a:rPr lang="en-US" sz="1200" dirty="0" smtClean="0"/>
            <a:t>Acquisition</a:t>
          </a:r>
          <a:endParaRPr lang="en-US" sz="1200" dirty="0"/>
        </a:p>
      </dgm:t>
    </dgm:pt>
    <dgm:pt modelId="{6AD467C7-A96D-4706-A2A2-4E76CE673343}" type="parTrans" cxnId="{87412F43-E221-4D18-8EDD-A1E8EF7A38EA}">
      <dgm:prSet/>
      <dgm:spPr/>
      <dgm:t>
        <a:bodyPr/>
        <a:lstStyle/>
        <a:p>
          <a:endParaRPr lang="en-US"/>
        </a:p>
      </dgm:t>
    </dgm:pt>
    <dgm:pt modelId="{245D6EB9-8BDA-4F91-83A1-2DF7D53E51FA}" type="sibTrans" cxnId="{87412F43-E221-4D18-8EDD-A1E8EF7A38EA}">
      <dgm:prSet/>
      <dgm:spPr/>
      <dgm:t>
        <a:bodyPr/>
        <a:lstStyle/>
        <a:p>
          <a:endParaRPr lang="en-US"/>
        </a:p>
      </dgm:t>
    </dgm:pt>
    <dgm:pt modelId="{40D76654-45AD-4E7F-A627-727089E3EE27}">
      <dgm:prSet custT="1"/>
      <dgm:spPr/>
      <dgm:t>
        <a:bodyPr lIns="0"/>
        <a:lstStyle/>
        <a:p>
          <a:r>
            <a:rPr lang="en-US" sz="1200" dirty="0" smtClean="0"/>
            <a:t>Acquisition</a:t>
          </a:r>
          <a:endParaRPr lang="en-US" sz="1200" dirty="0"/>
        </a:p>
      </dgm:t>
    </dgm:pt>
    <dgm:pt modelId="{CE63CC5B-9EFB-41CE-B125-4AB1273323DB}" type="parTrans" cxnId="{48471A79-9F75-4338-9BF8-88A7749990C7}">
      <dgm:prSet/>
      <dgm:spPr/>
      <dgm:t>
        <a:bodyPr/>
        <a:lstStyle/>
        <a:p>
          <a:endParaRPr lang="en-US"/>
        </a:p>
      </dgm:t>
    </dgm:pt>
    <dgm:pt modelId="{51C37E7A-56D7-42EC-847A-2C4D4520EB4A}" type="sibTrans" cxnId="{48471A79-9F75-4338-9BF8-88A7749990C7}">
      <dgm:prSet/>
      <dgm:spPr/>
      <dgm:t>
        <a:bodyPr/>
        <a:lstStyle/>
        <a:p>
          <a:endParaRPr lang="en-US"/>
        </a:p>
      </dgm:t>
    </dgm:pt>
    <dgm:pt modelId="{90CB23F0-9B59-40D6-9244-B5444CC9075C}">
      <dgm:prSet custT="1"/>
      <dgm:spPr/>
      <dgm:t>
        <a:bodyPr lIns="0"/>
        <a:lstStyle/>
        <a:p>
          <a:r>
            <a:rPr lang="en-US" sz="1200" dirty="0" smtClean="0"/>
            <a:t>Low Valuation</a:t>
          </a:r>
          <a:endParaRPr lang="en-US" sz="1200" dirty="0"/>
        </a:p>
      </dgm:t>
    </dgm:pt>
    <dgm:pt modelId="{36AACB55-4C71-46F4-9C2E-5CD45E680C77}" type="parTrans" cxnId="{E40CBCE1-3F2F-4380-9EF6-DFE127DC697F}">
      <dgm:prSet/>
      <dgm:spPr/>
      <dgm:t>
        <a:bodyPr/>
        <a:lstStyle/>
        <a:p>
          <a:endParaRPr lang="en-US"/>
        </a:p>
      </dgm:t>
    </dgm:pt>
    <dgm:pt modelId="{BC770715-B3C5-4222-9413-6143CE64A32C}" type="sibTrans" cxnId="{E40CBCE1-3F2F-4380-9EF6-DFE127DC697F}">
      <dgm:prSet/>
      <dgm:spPr/>
      <dgm:t>
        <a:bodyPr/>
        <a:lstStyle/>
        <a:p>
          <a:endParaRPr lang="en-US"/>
        </a:p>
      </dgm:t>
    </dgm:pt>
    <dgm:pt modelId="{6D45EA69-C967-4DE4-8596-27391CC5AC48}">
      <dgm:prSet custT="1"/>
      <dgm:spPr/>
      <dgm:t>
        <a:bodyPr lIns="45720"/>
        <a:lstStyle/>
        <a:p>
          <a:r>
            <a:rPr lang="en-US" sz="1200" dirty="0" smtClean="0"/>
            <a:t>Moderate Valuation</a:t>
          </a:r>
          <a:endParaRPr lang="en-US" sz="1200" dirty="0"/>
        </a:p>
      </dgm:t>
    </dgm:pt>
    <dgm:pt modelId="{A6FB565F-6782-4168-B153-00131E49C0CA}" type="parTrans" cxnId="{F7F43D9D-8BE6-42BA-9BAE-B67EEF6E069C}">
      <dgm:prSet/>
      <dgm:spPr/>
      <dgm:t>
        <a:bodyPr/>
        <a:lstStyle/>
        <a:p>
          <a:endParaRPr lang="en-US"/>
        </a:p>
      </dgm:t>
    </dgm:pt>
    <dgm:pt modelId="{32913B84-C152-4937-ACF1-6215F7EF2457}" type="sibTrans" cxnId="{F7F43D9D-8BE6-42BA-9BAE-B67EEF6E069C}">
      <dgm:prSet/>
      <dgm:spPr/>
      <dgm:t>
        <a:bodyPr/>
        <a:lstStyle/>
        <a:p>
          <a:endParaRPr lang="en-US"/>
        </a:p>
      </dgm:t>
    </dgm:pt>
    <dgm:pt modelId="{38E8633F-1E5C-499F-877D-51D8C37BEC2C}">
      <dgm:prSet custT="1"/>
      <dgm:spPr/>
      <dgm:t>
        <a:bodyPr lIns="45720"/>
        <a:lstStyle/>
        <a:p>
          <a:r>
            <a:rPr lang="en-US" sz="1200" dirty="0" smtClean="0"/>
            <a:t>Acquisition</a:t>
          </a:r>
          <a:endParaRPr lang="en-US" sz="1200" dirty="0"/>
        </a:p>
      </dgm:t>
    </dgm:pt>
    <dgm:pt modelId="{32C1E787-3447-44FD-9325-57E3FBDDC4E8}" type="parTrans" cxnId="{10730538-35AA-4CEE-8372-0E77DF1B0368}">
      <dgm:prSet/>
      <dgm:spPr/>
      <dgm:t>
        <a:bodyPr/>
        <a:lstStyle/>
        <a:p>
          <a:endParaRPr lang="en-US"/>
        </a:p>
      </dgm:t>
    </dgm:pt>
    <dgm:pt modelId="{3A3B09B0-F4F9-45AD-8AF3-2A9CA85063BA}" type="sibTrans" cxnId="{10730538-35AA-4CEE-8372-0E77DF1B0368}">
      <dgm:prSet/>
      <dgm:spPr/>
      <dgm:t>
        <a:bodyPr/>
        <a:lstStyle/>
        <a:p>
          <a:endParaRPr lang="en-US"/>
        </a:p>
      </dgm:t>
    </dgm:pt>
    <dgm:pt modelId="{27815015-D869-43FE-92BA-B04A439AD457}">
      <dgm:prSet custT="1"/>
      <dgm:spPr/>
      <dgm:t>
        <a:bodyPr lIns="45720"/>
        <a:lstStyle/>
        <a:p>
          <a:r>
            <a:rPr lang="en-US" sz="1200" dirty="0" smtClean="0"/>
            <a:t>Moderate Valuation</a:t>
          </a:r>
          <a:endParaRPr lang="en-US" sz="1200" dirty="0"/>
        </a:p>
      </dgm:t>
    </dgm:pt>
    <dgm:pt modelId="{50C2C56D-900F-4F54-8B76-6950DD0AD2F4}" type="parTrans" cxnId="{35F1173B-E22A-4E29-9A10-CC4D1E5D5FCD}">
      <dgm:prSet/>
      <dgm:spPr/>
      <dgm:t>
        <a:bodyPr/>
        <a:lstStyle/>
        <a:p>
          <a:endParaRPr lang="en-US"/>
        </a:p>
      </dgm:t>
    </dgm:pt>
    <dgm:pt modelId="{6DF20F51-814D-400D-9587-80F81009BC0B}" type="sibTrans" cxnId="{35F1173B-E22A-4E29-9A10-CC4D1E5D5FCD}">
      <dgm:prSet/>
      <dgm:spPr/>
      <dgm:t>
        <a:bodyPr/>
        <a:lstStyle/>
        <a:p>
          <a:endParaRPr lang="en-US"/>
        </a:p>
      </dgm:t>
    </dgm:pt>
    <dgm:pt modelId="{F9E37DCE-7610-4672-B07A-28622FF01D4F}">
      <dgm:prSet custT="1"/>
      <dgm:spPr/>
      <dgm:t>
        <a:bodyPr lIns="45720"/>
        <a:lstStyle/>
        <a:p>
          <a:r>
            <a:rPr lang="en-US" sz="1200" dirty="0" smtClean="0"/>
            <a:t>Acquisition</a:t>
          </a:r>
          <a:endParaRPr lang="en-US" sz="1200" dirty="0"/>
        </a:p>
      </dgm:t>
    </dgm:pt>
    <dgm:pt modelId="{64750DFB-E73D-43B3-92DE-E1198BDFA612}" type="parTrans" cxnId="{A4A9A252-7CE6-4269-AA26-4A7E804A21BD}">
      <dgm:prSet/>
      <dgm:spPr/>
      <dgm:t>
        <a:bodyPr/>
        <a:lstStyle/>
        <a:p>
          <a:endParaRPr lang="en-US"/>
        </a:p>
      </dgm:t>
    </dgm:pt>
    <dgm:pt modelId="{BF4DD524-34BF-42BD-A500-243624622AE0}" type="sibTrans" cxnId="{A4A9A252-7CE6-4269-AA26-4A7E804A21BD}">
      <dgm:prSet/>
      <dgm:spPr/>
      <dgm:t>
        <a:bodyPr/>
        <a:lstStyle/>
        <a:p>
          <a:endParaRPr lang="en-US"/>
        </a:p>
      </dgm:t>
    </dgm:pt>
    <dgm:pt modelId="{8E6140BB-4349-440E-BFD4-3F5E94DB83AB}">
      <dgm:prSet custT="1"/>
      <dgm:spPr/>
      <dgm:t>
        <a:bodyPr lIns="45720"/>
        <a:lstStyle/>
        <a:p>
          <a:r>
            <a:rPr lang="en-US" sz="1200" dirty="0" smtClean="0"/>
            <a:t>Moderate Valuation</a:t>
          </a:r>
          <a:endParaRPr lang="en-US" sz="1200" dirty="0"/>
        </a:p>
      </dgm:t>
    </dgm:pt>
    <dgm:pt modelId="{FCBB8848-4FD8-499F-A71F-005CA703CFE0}" type="parTrans" cxnId="{ED030119-D10B-4356-8C5C-58BED36FC9A9}">
      <dgm:prSet/>
      <dgm:spPr/>
      <dgm:t>
        <a:bodyPr/>
        <a:lstStyle/>
        <a:p>
          <a:endParaRPr lang="en-US"/>
        </a:p>
      </dgm:t>
    </dgm:pt>
    <dgm:pt modelId="{314BDAD2-4EEF-44DF-B680-27A2F0EB622D}" type="sibTrans" cxnId="{ED030119-D10B-4356-8C5C-58BED36FC9A9}">
      <dgm:prSet/>
      <dgm:spPr/>
      <dgm:t>
        <a:bodyPr/>
        <a:lstStyle/>
        <a:p>
          <a:endParaRPr lang="en-US"/>
        </a:p>
      </dgm:t>
    </dgm:pt>
    <dgm:pt modelId="{ED9F3C21-E546-4793-9EF5-2436CADE1EAD}">
      <dgm:prSet custT="1"/>
      <dgm:spPr/>
      <dgm:t>
        <a:bodyPr lIns="45720"/>
        <a:lstStyle/>
        <a:p>
          <a:r>
            <a:rPr lang="en-US" sz="1200" dirty="0" smtClean="0"/>
            <a:t>Acquisition</a:t>
          </a:r>
          <a:endParaRPr lang="en-US" sz="1200" dirty="0"/>
        </a:p>
      </dgm:t>
    </dgm:pt>
    <dgm:pt modelId="{5C7473A0-5F17-4C2C-AF12-C5EEF0B91945}" type="parTrans" cxnId="{9779AF52-E29F-4D5D-9CFC-DAA2B4C451E1}">
      <dgm:prSet/>
      <dgm:spPr/>
      <dgm:t>
        <a:bodyPr/>
        <a:lstStyle/>
        <a:p>
          <a:endParaRPr lang="en-US"/>
        </a:p>
      </dgm:t>
    </dgm:pt>
    <dgm:pt modelId="{4019B381-E57B-4E42-8DAE-2DFCF955BF4B}" type="sibTrans" cxnId="{9779AF52-E29F-4D5D-9CFC-DAA2B4C451E1}">
      <dgm:prSet/>
      <dgm:spPr/>
      <dgm:t>
        <a:bodyPr/>
        <a:lstStyle/>
        <a:p>
          <a:endParaRPr lang="en-US"/>
        </a:p>
      </dgm:t>
    </dgm:pt>
    <dgm:pt modelId="{2153D7DD-331E-48D6-AD39-9C8D0E79C7F0}">
      <dgm:prSet custT="1"/>
      <dgm:spPr/>
      <dgm:t>
        <a:bodyPr lIns="45720"/>
        <a:lstStyle/>
        <a:p>
          <a:r>
            <a:rPr lang="en-US" sz="1200" dirty="0" smtClean="0"/>
            <a:t>Low Valuation</a:t>
          </a:r>
          <a:endParaRPr lang="en-US" sz="1200" dirty="0"/>
        </a:p>
      </dgm:t>
    </dgm:pt>
    <dgm:pt modelId="{202AE95A-E126-44BA-8496-238DC0360257}" type="parTrans" cxnId="{73775F1A-B55C-49A2-82BD-41D19E8DCB3C}">
      <dgm:prSet/>
      <dgm:spPr/>
      <dgm:t>
        <a:bodyPr/>
        <a:lstStyle/>
        <a:p>
          <a:endParaRPr lang="en-US"/>
        </a:p>
      </dgm:t>
    </dgm:pt>
    <dgm:pt modelId="{2EA6EA4A-8B95-4746-9051-13D94F1E72C2}" type="sibTrans" cxnId="{73775F1A-B55C-49A2-82BD-41D19E8DCB3C}">
      <dgm:prSet/>
      <dgm:spPr/>
      <dgm:t>
        <a:bodyPr/>
        <a:lstStyle/>
        <a:p>
          <a:endParaRPr lang="en-US"/>
        </a:p>
      </dgm:t>
    </dgm:pt>
    <dgm:pt modelId="{6B6B6B67-193E-4AF9-9E72-B32A1F4B378A}">
      <dgm:prSet custT="1"/>
      <dgm:spPr/>
      <dgm:t>
        <a:bodyPr lIns="45720"/>
        <a:lstStyle/>
        <a:p>
          <a:r>
            <a:rPr lang="en-US" sz="1200" dirty="0" smtClean="0"/>
            <a:t>Acquisition</a:t>
          </a:r>
          <a:endParaRPr lang="en-US" sz="1200" dirty="0"/>
        </a:p>
      </dgm:t>
    </dgm:pt>
    <dgm:pt modelId="{ED1EE7E7-06F9-4361-864F-17363256CFB4}" type="parTrans" cxnId="{7D1724DF-A28E-4F15-A5F8-BDF9D672C31F}">
      <dgm:prSet/>
      <dgm:spPr/>
      <dgm:t>
        <a:bodyPr/>
        <a:lstStyle/>
        <a:p>
          <a:endParaRPr lang="en-US"/>
        </a:p>
      </dgm:t>
    </dgm:pt>
    <dgm:pt modelId="{8EB0484E-A866-40CA-B679-06BD0EFFE9BA}" type="sibTrans" cxnId="{7D1724DF-A28E-4F15-A5F8-BDF9D672C31F}">
      <dgm:prSet/>
      <dgm:spPr/>
      <dgm:t>
        <a:bodyPr/>
        <a:lstStyle/>
        <a:p>
          <a:endParaRPr lang="en-US"/>
        </a:p>
      </dgm:t>
    </dgm:pt>
    <dgm:pt modelId="{C45F6443-394D-4266-B4EA-194E55042739}">
      <dgm:prSet custT="1"/>
      <dgm:spPr/>
      <dgm:t>
        <a:bodyPr lIns="45720"/>
        <a:lstStyle/>
        <a:p>
          <a:r>
            <a:rPr lang="en-US" sz="1200" dirty="0" smtClean="0"/>
            <a:t>Moderate Valuation</a:t>
          </a:r>
          <a:endParaRPr lang="en-US" sz="1200" dirty="0"/>
        </a:p>
      </dgm:t>
    </dgm:pt>
    <dgm:pt modelId="{B12627AF-67AC-481B-A170-56829F1F5B40}" type="parTrans" cxnId="{3DF9B325-9810-4D03-86B0-9CB5CC6235F7}">
      <dgm:prSet/>
      <dgm:spPr/>
      <dgm:t>
        <a:bodyPr/>
        <a:lstStyle/>
        <a:p>
          <a:endParaRPr lang="en-US"/>
        </a:p>
      </dgm:t>
    </dgm:pt>
    <dgm:pt modelId="{60498FB7-3640-48BD-B6B4-F9FA43B77EC6}" type="sibTrans" cxnId="{3DF9B325-9810-4D03-86B0-9CB5CC6235F7}">
      <dgm:prSet/>
      <dgm:spPr/>
      <dgm:t>
        <a:bodyPr/>
        <a:lstStyle/>
        <a:p>
          <a:endParaRPr lang="en-US"/>
        </a:p>
      </dgm:t>
    </dgm:pt>
    <dgm:pt modelId="{286141EE-0CF6-462A-9C21-48B87AE567CE}" type="pres">
      <dgm:prSet presAssocID="{BD00F101-1994-474F-83E5-B184EE25A275}" presName="Name0" presStyleCnt="0">
        <dgm:presLayoutVars>
          <dgm:dir/>
          <dgm:animLvl val="lvl"/>
          <dgm:resizeHandles/>
        </dgm:presLayoutVars>
      </dgm:prSet>
      <dgm:spPr/>
      <dgm:t>
        <a:bodyPr/>
        <a:lstStyle/>
        <a:p>
          <a:endParaRPr lang="en-US"/>
        </a:p>
      </dgm:t>
    </dgm:pt>
    <dgm:pt modelId="{33D1D505-C4B5-4A87-8F6D-1CB1EB60675B}" type="pres">
      <dgm:prSet presAssocID="{2A3DA078-1565-4D8A-982A-B4A7DD54EE39}" presName="linNode" presStyleCnt="0"/>
      <dgm:spPr/>
    </dgm:pt>
    <dgm:pt modelId="{BEE48F07-9C3B-4E4E-8A6F-6B4BEF382FFA}" type="pres">
      <dgm:prSet presAssocID="{2A3DA078-1565-4D8A-982A-B4A7DD54EE39}" presName="parentShp" presStyleLbl="node1" presStyleIdx="0" presStyleCnt="7" custLinFactNeighborX="-25222" custLinFactNeighborY="-4293">
        <dgm:presLayoutVars>
          <dgm:bulletEnabled val="1"/>
        </dgm:presLayoutVars>
      </dgm:prSet>
      <dgm:spPr/>
      <dgm:t>
        <a:bodyPr/>
        <a:lstStyle/>
        <a:p>
          <a:endParaRPr lang="en-US"/>
        </a:p>
      </dgm:t>
    </dgm:pt>
    <dgm:pt modelId="{C832485F-D566-4F1F-B740-DB470766EE7C}" type="pres">
      <dgm:prSet presAssocID="{2A3DA078-1565-4D8A-982A-B4A7DD54EE39}" presName="childShp" presStyleLbl="bgAccFollowNode1" presStyleIdx="0" presStyleCnt="7" custScaleX="33333" custLinFactNeighborX="-38362" custLinFactNeighborY="-4786">
        <dgm:presLayoutVars>
          <dgm:bulletEnabled val="1"/>
        </dgm:presLayoutVars>
      </dgm:prSet>
      <dgm:spPr/>
      <dgm:t>
        <a:bodyPr/>
        <a:lstStyle/>
        <a:p>
          <a:endParaRPr lang="en-US"/>
        </a:p>
      </dgm:t>
    </dgm:pt>
    <dgm:pt modelId="{88A5F800-DC0B-409C-93E4-B9B35C097D7E}" type="pres">
      <dgm:prSet presAssocID="{48E531DD-59B4-494E-A000-FAB10974B4E9}" presName="spacing" presStyleCnt="0"/>
      <dgm:spPr/>
    </dgm:pt>
    <dgm:pt modelId="{85351603-CBD0-445D-8A6C-F620CCEF8449}" type="pres">
      <dgm:prSet presAssocID="{DBF88F46-9A32-4184-99A3-8797F1DEB89A}" presName="linNode" presStyleCnt="0"/>
      <dgm:spPr/>
    </dgm:pt>
    <dgm:pt modelId="{8FD449B4-BADF-46BB-A591-AB15F42DFEDB}" type="pres">
      <dgm:prSet presAssocID="{DBF88F46-9A32-4184-99A3-8797F1DEB89A}" presName="parentShp" presStyleLbl="node1" presStyleIdx="1" presStyleCnt="7" custLinFactNeighborX="-25222" custLinFactNeighborY="-4293">
        <dgm:presLayoutVars>
          <dgm:bulletEnabled val="1"/>
        </dgm:presLayoutVars>
      </dgm:prSet>
      <dgm:spPr/>
      <dgm:t>
        <a:bodyPr/>
        <a:lstStyle/>
        <a:p>
          <a:endParaRPr lang="en-US"/>
        </a:p>
      </dgm:t>
    </dgm:pt>
    <dgm:pt modelId="{9B6D68AA-8508-4D60-8542-09F412522D6B}" type="pres">
      <dgm:prSet presAssocID="{DBF88F46-9A32-4184-99A3-8797F1DEB89A}" presName="childShp" presStyleLbl="bgAccFollowNode1" presStyleIdx="1" presStyleCnt="7" custScaleX="33333" custLinFactNeighborX="-38362" custLinFactNeighborY="-4786">
        <dgm:presLayoutVars>
          <dgm:bulletEnabled val="1"/>
        </dgm:presLayoutVars>
      </dgm:prSet>
      <dgm:spPr/>
      <dgm:t>
        <a:bodyPr/>
        <a:lstStyle/>
        <a:p>
          <a:endParaRPr lang="en-US"/>
        </a:p>
      </dgm:t>
    </dgm:pt>
    <dgm:pt modelId="{C9D36B71-3122-40B5-B42E-FFC192DC1B1D}" type="pres">
      <dgm:prSet presAssocID="{DA15F5F1-A228-49FF-A797-11D1C89F4659}" presName="spacing" presStyleCnt="0"/>
      <dgm:spPr/>
    </dgm:pt>
    <dgm:pt modelId="{B834548F-2B4E-4797-A798-2735638D94DB}" type="pres">
      <dgm:prSet presAssocID="{0F66B406-3D0C-4AA7-AD9F-8C7DB22B7938}" presName="linNode" presStyleCnt="0"/>
      <dgm:spPr/>
    </dgm:pt>
    <dgm:pt modelId="{76AD220A-F7E2-4860-BE2B-95CDB77F28C9}" type="pres">
      <dgm:prSet presAssocID="{0F66B406-3D0C-4AA7-AD9F-8C7DB22B7938}" presName="parentShp" presStyleLbl="node1" presStyleIdx="2" presStyleCnt="7" custLinFactNeighborX="-25222" custLinFactNeighborY="-4293">
        <dgm:presLayoutVars>
          <dgm:bulletEnabled val="1"/>
        </dgm:presLayoutVars>
      </dgm:prSet>
      <dgm:spPr/>
      <dgm:t>
        <a:bodyPr/>
        <a:lstStyle/>
        <a:p>
          <a:endParaRPr lang="en-US"/>
        </a:p>
      </dgm:t>
    </dgm:pt>
    <dgm:pt modelId="{714C82E9-3230-45D4-A38C-A26FDFCA7976}" type="pres">
      <dgm:prSet presAssocID="{0F66B406-3D0C-4AA7-AD9F-8C7DB22B7938}" presName="childShp" presStyleLbl="bgAccFollowNode1" presStyleIdx="2" presStyleCnt="7" custScaleX="33333" custLinFactNeighborX="-38362" custLinFactNeighborY="-4786">
        <dgm:presLayoutVars>
          <dgm:bulletEnabled val="1"/>
        </dgm:presLayoutVars>
      </dgm:prSet>
      <dgm:spPr/>
      <dgm:t>
        <a:bodyPr/>
        <a:lstStyle/>
        <a:p>
          <a:endParaRPr lang="en-US"/>
        </a:p>
      </dgm:t>
    </dgm:pt>
    <dgm:pt modelId="{BDE74D51-9F9B-4095-8DDA-0391328C6150}" type="pres">
      <dgm:prSet presAssocID="{A3310D58-F629-411D-9D98-9C4AD85E4113}" presName="spacing" presStyleCnt="0"/>
      <dgm:spPr/>
    </dgm:pt>
    <dgm:pt modelId="{694E8440-288A-4313-9E52-8DD74025BEB1}" type="pres">
      <dgm:prSet presAssocID="{C128CC4F-4926-49A6-BCB1-50442339D24A}" presName="linNode" presStyleCnt="0"/>
      <dgm:spPr/>
    </dgm:pt>
    <dgm:pt modelId="{0C9D3CC2-A534-405B-9607-8FAE134797E3}" type="pres">
      <dgm:prSet presAssocID="{C128CC4F-4926-49A6-BCB1-50442339D24A}" presName="parentShp" presStyleLbl="node1" presStyleIdx="3" presStyleCnt="7" custLinFactNeighborX="-25222" custLinFactNeighborY="-4293">
        <dgm:presLayoutVars>
          <dgm:bulletEnabled val="1"/>
        </dgm:presLayoutVars>
      </dgm:prSet>
      <dgm:spPr/>
      <dgm:t>
        <a:bodyPr/>
        <a:lstStyle/>
        <a:p>
          <a:endParaRPr lang="en-US"/>
        </a:p>
      </dgm:t>
    </dgm:pt>
    <dgm:pt modelId="{D5F4DAF3-E655-4A36-920D-10829111F497}" type="pres">
      <dgm:prSet presAssocID="{C128CC4F-4926-49A6-BCB1-50442339D24A}" presName="childShp" presStyleLbl="bgAccFollowNode1" presStyleIdx="3" presStyleCnt="7" custScaleX="33333" custLinFactNeighborX="-38362" custLinFactNeighborY="-4786">
        <dgm:presLayoutVars>
          <dgm:bulletEnabled val="1"/>
        </dgm:presLayoutVars>
      </dgm:prSet>
      <dgm:spPr/>
      <dgm:t>
        <a:bodyPr/>
        <a:lstStyle/>
        <a:p>
          <a:endParaRPr lang="en-US"/>
        </a:p>
      </dgm:t>
    </dgm:pt>
    <dgm:pt modelId="{D97DA5B2-0765-4B6C-A4ED-74B294D93509}" type="pres">
      <dgm:prSet presAssocID="{944D658E-79FF-402F-AD28-2A83ADE3EA46}" presName="spacing" presStyleCnt="0"/>
      <dgm:spPr/>
    </dgm:pt>
    <dgm:pt modelId="{1916100F-08A6-4F08-81BE-8F655656D68C}" type="pres">
      <dgm:prSet presAssocID="{66454C49-EC33-4BFC-AC9A-AF8AA6A874EE}" presName="linNode" presStyleCnt="0"/>
      <dgm:spPr/>
    </dgm:pt>
    <dgm:pt modelId="{31E3429F-4AB4-4071-9892-E5BE37303EF3}" type="pres">
      <dgm:prSet presAssocID="{66454C49-EC33-4BFC-AC9A-AF8AA6A874EE}" presName="parentShp" presStyleLbl="node1" presStyleIdx="4" presStyleCnt="7" custLinFactNeighborX="-25222" custLinFactNeighborY="-4293">
        <dgm:presLayoutVars>
          <dgm:bulletEnabled val="1"/>
        </dgm:presLayoutVars>
      </dgm:prSet>
      <dgm:spPr/>
      <dgm:t>
        <a:bodyPr/>
        <a:lstStyle/>
        <a:p>
          <a:endParaRPr lang="en-US"/>
        </a:p>
      </dgm:t>
    </dgm:pt>
    <dgm:pt modelId="{5ABB3AAA-AB6F-4F31-83AC-3E0DDF530ADA}" type="pres">
      <dgm:prSet presAssocID="{66454C49-EC33-4BFC-AC9A-AF8AA6A874EE}" presName="childShp" presStyleLbl="bgAccFollowNode1" presStyleIdx="4" presStyleCnt="7" custScaleX="33333" custLinFactNeighborX="-38362" custLinFactNeighborY="-4786">
        <dgm:presLayoutVars>
          <dgm:bulletEnabled val="1"/>
        </dgm:presLayoutVars>
      </dgm:prSet>
      <dgm:spPr/>
      <dgm:t>
        <a:bodyPr/>
        <a:lstStyle/>
        <a:p>
          <a:endParaRPr lang="en-US"/>
        </a:p>
      </dgm:t>
    </dgm:pt>
    <dgm:pt modelId="{C11ABA23-C2D3-4444-9468-0E6769F06219}" type="pres">
      <dgm:prSet presAssocID="{DE430919-CB60-464B-BA2C-82995B3C2586}" presName="spacing" presStyleCnt="0"/>
      <dgm:spPr/>
    </dgm:pt>
    <dgm:pt modelId="{63BA9486-2E66-4A7A-8BA9-8F07D9703491}" type="pres">
      <dgm:prSet presAssocID="{BCAB370F-A982-409B-8CB4-E9E80A628095}" presName="linNode" presStyleCnt="0"/>
      <dgm:spPr/>
    </dgm:pt>
    <dgm:pt modelId="{F3BFC5D1-7D82-4E77-983F-816F9C7F6988}" type="pres">
      <dgm:prSet presAssocID="{BCAB370F-A982-409B-8CB4-E9E80A628095}" presName="parentShp" presStyleLbl="node1" presStyleIdx="5" presStyleCnt="7" custLinFactNeighborX="-25222" custLinFactNeighborY="-4293">
        <dgm:presLayoutVars>
          <dgm:bulletEnabled val="1"/>
        </dgm:presLayoutVars>
      </dgm:prSet>
      <dgm:spPr/>
      <dgm:t>
        <a:bodyPr/>
        <a:lstStyle/>
        <a:p>
          <a:endParaRPr lang="en-US"/>
        </a:p>
      </dgm:t>
    </dgm:pt>
    <dgm:pt modelId="{2EB44D51-7E0D-4D60-860D-5D2D418153F7}" type="pres">
      <dgm:prSet presAssocID="{BCAB370F-A982-409B-8CB4-E9E80A628095}" presName="childShp" presStyleLbl="bgAccFollowNode1" presStyleIdx="5" presStyleCnt="7" custScaleX="33333" custLinFactNeighborX="-37465" custLinFactNeighborY="4025">
        <dgm:presLayoutVars>
          <dgm:bulletEnabled val="1"/>
        </dgm:presLayoutVars>
      </dgm:prSet>
      <dgm:spPr/>
      <dgm:t>
        <a:bodyPr/>
        <a:lstStyle/>
        <a:p>
          <a:endParaRPr lang="en-US"/>
        </a:p>
      </dgm:t>
    </dgm:pt>
    <dgm:pt modelId="{68676D55-B33E-450B-A9CE-D44D4E26F64C}" type="pres">
      <dgm:prSet presAssocID="{95AF4E59-9053-41D0-BA2D-520D2F930591}" presName="spacing" presStyleCnt="0"/>
      <dgm:spPr/>
    </dgm:pt>
    <dgm:pt modelId="{28F6F334-91E7-40BB-B1D1-AFAD41BB81B2}" type="pres">
      <dgm:prSet presAssocID="{4A3164F8-BEBB-4F0F-9BA1-3E9B4AEDB559}" presName="linNode" presStyleCnt="0"/>
      <dgm:spPr/>
    </dgm:pt>
    <dgm:pt modelId="{27647C98-1363-47E1-846E-4F6AE48AC29A}" type="pres">
      <dgm:prSet presAssocID="{4A3164F8-BEBB-4F0F-9BA1-3E9B4AEDB559}" presName="parentShp" presStyleLbl="node1" presStyleIdx="6" presStyleCnt="7" custLinFactNeighborX="-25222" custLinFactNeighborY="-4293">
        <dgm:presLayoutVars>
          <dgm:bulletEnabled val="1"/>
        </dgm:presLayoutVars>
      </dgm:prSet>
      <dgm:spPr/>
      <dgm:t>
        <a:bodyPr/>
        <a:lstStyle/>
        <a:p>
          <a:endParaRPr lang="en-US"/>
        </a:p>
      </dgm:t>
    </dgm:pt>
    <dgm:pt modelId="{AE9E366A-418D-4F09-8281-56265CC7FA3E}" type="pres">
      <dgm:prSet presAssocID="{4A3164F8-BEBB-4F0F-9BA1-3E9B4AEDB559}" presName="childShp" presStyleLbl="bgAccFollowNode1" presStyleIdx="6" presStyleCnt="7" custScaleX="33333" custLinFactNeighborX="-37069" custLinFactNeighborY="-5361">
        <dgm:presLayoutVars>
          <dgm:bulletEnabled val="1"/>
        </dgm:presLayoutVars>
      </dgm:prSet>
      <dgm:spPr/>
      <dgm:t>
        <a:bodyPr/>
        <a:lstStyle/>
        <a:p>
          <a:endParaRPr lang="en-US"/>
        </a:p>
      </dgm:t>
    </dgm:pt>
  </dgm:ptLst>
  <dgm:cxnLst>
    <dgm:cxn modelId="{C4ACDAF0-94AA-43B9-A853-9AD8C3CEF112}" type="presOf" srcId="{DBF88F46-9A32-4184-99A3-8797F1DEB89A}" destId="{8FD449B4-BADF-46BB-A591-AB15F42DFEDB}" srcOrd="0" destOrd="0" presId="urn:microsoft.com/office/officeart/2005/8/layout/vList6"/>
    <dgm:cxn modelId="{80618ADF-B7F7-4441-96A8-60E87CD83AFD}" type="presOf" srcId="{0F66B406-3D0C-4AA7-AD9F-8C7DB22B7938}" destId="{76AD220A-F7E2-4860-BE2B-95CDB77F28C9}" srcOrd="0" destOrd="0" presId="urn:microsoft.com/office/officeart/2005/8/layout/vList6"/>
    <dgm:cxn modelId="{11955D7C-3884-4D2B-9F5C-C12E8CB714CA}" srcId="{BD00F101-1994-474F-83E5-B184EE25A275}" destId="{0F66B406-3D0C-4AA7-AD9F-8C7DB22B7938}" srcOrd="2" destOrd="0" parTransId="{05CBB6BC-76A7-4C37-97EA-AAF6C37F4E78}" sibTransId="{A3310D58-F629-411D-9D98-9C4AD85E4113}"/>
    <dgm:cxn modelId="{7F8EA86A-B36E-4E93-BEDF-2D869909074F}" type="presOf" srcId="{F9E37DCE-7610-4672-B07A-28622FF01D4F}" destId="{714C82E9-3230-45D4-A38C-A26FDFCA7976}" srcOrd="0" destOrd="0" presId="urn:microsoft.com/office/officeart/2005/8/layout/vList6"/>
    <dgm:cxn modelId="{87412F43-E221-4D18-8EDD-A1E8EF7A38EA}" srcId="{66454C49-EC33-4BFC-AC9A-AF8AA6A874EE}" destId="{690C92CF-12B0-4199-A77D-FC3B2D67A1C7}" srcOrd="0" destOrd="0" parTransId="{6AD467C7-A96D-4706-A2A2-4E76CE673343}" sibTransId="{245D6EB9-8BDA-4F91-83A1-2DF7D53E51FA}"/>
    <dgm:cxn modelId="{18960ED0-C5B8-4261-B710-7D9F4CF9F172}" type="presOf" srcId="{6D45EA69-C967-4DE4-8596-27391CC5AC48}" destId="{5ABB3AAA-AB6F-4F31-83AC-3E0DDF530ADA}" srcOrd="0" destOrd="1" presId="urn:microsoft.com/office/officeart/2005/8/layout/vList6"/>
    <dgm:cxn modelId="{1A9EF2BD-F0AF-4761-9249-1311E069ED08}" type="presOf" srcId="{6B6B6B67-193E-4AF9-9E72-B32A1F4B378A}" destId="{C832485F-D566-4F1F-B740-DB470766EE7C}" srcOrd="0" destOrd="0" presId="urn:microsoft.com/office/officeart/2005/8/layout/vList6"/>
    <dgm:cxn modelId="{F1BF1CFB-3088-4E41-84FE-77CCE2409F91}" srcId="{BD00F101-1994-474F-83E5-B184EE25A275}" destId="{2A3DA078-1565-4D8A-982A-B4A7DD54EE39}" srcOrd="0" destOrd="0" parTransId="{7F2CA5AD-80BD-41C7-8464-5B1423795838}" sibTransId="{48E531DD-59B4-494E-A000-FAB10974B4E9}"/>
    <dgm:cxn modelId="{D7ADEE28-EDAC-4D7C-A171-E7B9EF0F0245}" type="presOf" srcId="{4A3164F8-BEBB-4F0F-9BA1-3E9B4AEDB559}" destId="{27647C98-1363-47E1-846E-4F6AE48AC29A}" srcOrd="0" destOrd="0" presId="urn:microsoft.com/office/officeart/2005/8/layout/vList6"/>
    <dgm:cxn modelId="{D2BF01B7-D470-44FC-91E9-99AC6D735A9B}" srcId="{4A3164F8-BEBB-4F0F-9BA1-3E9B4AEDB559}" destId="{A34F4E5C-66B6-4449-8C5A-D850B74DCD4D}" srcOrd="1" destOrd="0" parTransId="{8EBB6FF6-1806-40AF-9940-3C5FCBC2A010}" sibTransId="{0702F2BD-2976-40E6-9553-F61B9C7CD6FC}"/>
    <dgm:cxn modelId="{582788C0-3D4C-4CA7-AE52-6A18E358D471}" type="presOf" srcId="{C45F6443-394D-4266-B4EA-194E55042739}" destId="{C832485F-D566-4F1F-B740-DB470766EE7C}" srcOrd="0" destOrd="1" presId="urn:microsoft.com/office/officeart/2005/8/layout/vList6"/>
    <dgm:cxn modelId="{BC4F4EDA-C7E6-4375-923D-FD0964317D71}" type="presOf" srcId="{38E8633F-1E5C-499F-877D-51D8C37BEC2C}" destId="{D5F4DAF3-E655-4A36-920D-10829111F497}" srcOrd="0" destOrd="0" presId="urn:microsoft.com/office/officeart/2005/8/layout/vList6"/>
    <dgm:cxn modelId="{9779AF52-E29F-4D5D-9CFC-DAA2B4C451E1}" srcId="{DBF88F46-9A32-4184-99A3-8797F1DEB89A}" destId="{ED9F3C21-E546-4793-9EF5-2436CADE1EAD}" srcOrd="0" destOrd="0" parTransId="{5C7473A0-5F17-4C2C-AF12-C5EEF0B91945}" sibTransId="{4019B381-E57B-4E42-8DAE-2DFCF955BF4B}"/>
    <dgm:cxn modelId="{48471A79-9F75-4338-9BF8-88A7749990C7}" srcId="{BCAB370F-A982-409B-8CB4-E9E80A628095}" destId="{40D76654-45AD-4E7F-A627-727089E3EE27}" srcOrd="0" destOrd="0" parTransId="{CE63CC5B-9EFB-41CE-B125-4AB1273323DB}" sibTransId="{51C37E7A-56D7-42EC-847A-2C4D4520EB4A}"/>
    <dgm:cxn modelId="{E25A62F8-16F2-4D9C-8743-7757302DD07D}" type="presOf" srcId="{2153D7DD-331E-48D6-AD39-9C8D0E79C7F0}" destId="{9B6D68AA-8508-4D60-8542-09F412522D6B}" srcOrd="0" destOrd="1" presId="urn:microsoft.com/office/officeart/2005/8/layout/vList6"/>
    <dgm:cxn modelId="{E40CBCE1-3F2F-4380-9EF6-DFE127DC697F}" srcId="{BCAB370F-A982-409B-8CB4-E9E80A628095}" destId="{90CB23F0-9B59-40D6-9244-B5444CC9075C}" srcOrd="1" destOrd="0" parTransId="{36AACB55-4C71-46F4-9C2E-5CD45E680C77}" sibTransId="{BC770715-B3C5-4222-9413-6143CE64A32C}"/>
    <dgm:cxn modelId="{35F1173B-E22A-4E29-9A10-CC4D1E5D5FCD}" srcId="{C128CC4F-4926-49A6-BCB1-50442339D24A}" destId="{27815015-D869-43FE-92BA-B04A439AD457}" srcOrd="1" destOrd="0" parTransId="{50C2C56D-900F-4F54-8B76-6950DD0AD2F4}" sibTransId="{6DF20F51-814D-400D-9587-80F81009BC0B}"/>
    <dgm:cxn modelId="{58DFF76C-4AC2-4022-881D-1650D3C6B7C2}" srcId="{BD00F101-1994-474F-83E5-B184EE25A275}" destId="{BCAB370F-A982-409B-8CB4-E9E80A628095}" srcOrd="5" destOrd="0" parTransId="{1659EBDD-A5E6-4D91-9EDE-720A612EC9C4}" sibTransId="{95AF4E59-9053-41D0-BA2D-520D2F930591}"/>
    <dgm:cxn modelId="{E32887BB-C270-45BD-80F0-6DE9F5BEE948}" type="presOf" srcId="{90CB23F0-9B59-40D6-9244-B5444CC9075C}" destId="{2EB44D51-7E0D-4D60-860D-5D2D418153F7}" srcOrd="0" destOrd="1" presId="urn:microsoft.com/office/officeart/2005/8/layout/vList6"/>
    <dgm:cxn modelId="{0970ED29-50A8-4672-9E80-4EAF4BBD5C87}" srcId="{4A3164F8-BEBB-4F0F-9BA1-3E9B4AEDB559}" destId="{74441130-B1C0-4AB2-91B6-D83BC33151F6}" srcOrd="0" destOrd="0" parTransId="{D11BDBA0-094E-4BCA-A723-9E52FBB83452}" sibTransId="{00CC3DF0-75BA-4935-8C33-BA6220AE795A}"/>
    <dgm:cxn modelId="{ED030119-D10B-4356-8C5C-58BED36FC9A9}" srcId="{0F66B406-3D0C-4AA7-AD9F-8C7DB22B7938}" destId="{8E6140BB-4349-440E-BFD4-3F5E94DB83AB}" srcOrd="1" destOrd="0" parTransId="{FCBB8848-4FD8-499F-A71F-005CA703CFE0}" sibTransId="{314BDAD2-4EEF-44DF-B680-27A2F0EB622D}"/>
    <dgm:cxn modelId="{78A8A47F-FEA3-4256-99CE-751677693E49}" type="presOf" srcId="{66454C49-EC33-4BFC-AC9A-AF8AA6A874EE}" destId="{31E3429F-4AB4-4071-9892-E5BE37303EF3}" srcOrd="0" destOrd="0" presId="urn:microsoft.com/office/officeart/2005/8/layout/vList6"/>
    <dgm:cxn modelId="{C17AEFDF-E78D-44CD-9837-BA9DEA010E2D}" type="presOf" srcId="{A34F4E5C-66B6-4449-8C5A-D850B74DCD4D}" destId="{AE9E366A-418D-4F09-8281-56265CC7FA3E}" srcOrd="0" destOrd="1" presId="urn:microsoft.com/office/officeart/2005/8/layout/vList6"/>
    <dgm:cxn modelId="{F7F43D9D-8BE6-42BA-9BAE-B67EEF6E069C}" srcId="{66454C49-EC33-4BFC-AC9A-AF8AA6A874EE}" destId="{6D45EA69-C967-4DE4-8596-27391CC5AC48}" srcOrd="1" destOrd="0" parTransId="{A6FB565F-6782-4168-B153-00131E49C0CA}" sibTransId="{32913B84-C152-4937-ACF1-6215F7EF2457}"/>
    <dgm:cxn modelId="{1BF99D5C-CE86-4EEA-AF71-2D039AF54154}" type="presOf" srcId="{27815015-D869-43FE-92BA-B04A439AD457}" destId="{D5F4DAF3-E655-4A36-920D-10829111F497}" srcOrd="0" destOrd="1" presId="urn:microsoft.com/office/officeart/2005/8/layout/vList6"/>
    <dgm:cxn modelId="{3F9DD2D3-895C-4960-9E0A-1B6BB293CFFB}" type="presOf" srcId="{690C92CF-12B0-4199-A77D-FC3B2D67A1C7}" destId="{5ABB3AAA-AB6F-4F31-83AC-3E0DDF530ADA}" srcOrd="0" destOrd="0" presId="urn:microsoft.com/office/officeart/2005/8/layout/vList6"/>
    <dgm:cxn modelId="{73775F1A-B55C-49A2-82BD-41D19E8DCB3C}" srcId="{DBF88F46-9A32-4184-99A3-8797F1DEB89A}" destId="{2153D7DD-331E-48D6-AD39-9C8D0E79C7F0}" srcOrd="1" destOrd="0" parTransId="{202AE95A-E126-44BA-8496-238DC0360257}" sibTransId="{2EA6EA4A-8B95-4746-9051-13D94F1E72C2}"/>
    <dgm:cxn modelId="{1BE053E2-96A8-4FD8-BCD1-941162149049}" srcId="{BD00F101-1994-474F-83E5-B184EE25A275}" destId="{66454C49-EC33-4BFC-AC9A-AF8AA6A874EE}" srcOrd="4" destOrd="0" parTransId="{9BB0EFAB-3C7F-4049-848C-57CCF61EA589}" sibTransId="{DE430919-CB60-464B-BA2C-82995B3C2586}"/>
    <dgm:cxn modelId="{EFB555DD-B9EE-4310-A406-E236932BEF10}" srcId="{BD00F101-1994-474F-83E5-B184EE25A275}" destId="{C128CC4F-4926-49A6-BCB1-50442339D24A}" srcOrd="3" destOrd="0" parTransId="{41293A65-4BAA-4DB7-B822-00D8557241B4}" sibTransId="{944D658E-79FF-402F-AD28-2A83ADE3EA46}"/>
    <dgm:cxn modelId="{37463304-D00F-4D98-A9AE-34011FADD1E0}" type="presOf" srcId="{BD00F101-1994-474F-83E5-B184EE25A275}" destId="{286141EE-0CF6-462A-9C21-48B87AE567CE}" srcOrd="0" destOrd="0" presId="urn:microsoft.com/office/officeart/2005/8/layout/vList6"/>
    <dgm:cxn modelId="{CEAD897A-CC25-4E24-9C04-012A9FE369C5}" srcId="{BD00F101-1994-474F-83E5-B184EE25A275}" destId="{4A3164F8-BEBB-4F0F-9BA1-3E9B4AEDB559}" srcOrd="6" destOrd="0" parTransId="{75740966-1117-4BE6-87D5-ECD7B683AEB2}" sibTransId="{8EE8621E-7F14-442C-A367-7C4109600131}"/>
    <dgm:cxn modelId="{3DF9B325-9810-4D03-86B0-9CB5CC6235F7}" srcId="{2A3DA078-1565-4D8A-982A-B4A7DD54EE39}" destId="{C45F6443-394D-4266-B4EA-194E55042739}" srcOrd="1" destOrd="0" parTransId="{B12627AF-67AC-481B-A170-56829F1F5B40}" sibTransId="{60498FB7-3640-48BD-B6B4-F9FA43B77EC6}"/>
    <dgm:cxn modelId="{B016797C-D8DA-4096-B9CC-F5EBE84599D7}" srcId="{BD00F101-1994-474F-83E5-B184EE25A275}" destId="{DBF88F46-9A32-4184-99A3-8797F1DEB89A}" srcOrd="1" destOrd="0" parTransId="{370491F3-F2D0-4AA8-AE88-5E75D04C3E85}" sibTransId="{DA15F5F1-A228-49FF-A797-11D1C89F4659}"/>
    <dgm:cxn modelId="{30FE6AD1-EA11-40A0-A6FB-F4C1723319C4}" type="presOf" srcId="{74441130-B1C0-4AB2-91B6-D83BC33151F6}" destId="{AE9E366A-418D-4F09-8281-56265CC7FA3E}" srcOrd="0" destOrd="0" presId="urn:microsoft.com/office/officeart/2005/8/layout/vList6"/>
    <dgm:cxn modelId="{035A9D13-FE4A-48E3-8797-5A6DA7FD2192}" type="presOf" srcId="{8E6140BB-4349-440E-BFD4-3F5E94DB83AB}" destId="{714C82E9-3230-45D4-A38C-A26FDFCA7976}" srcOrd="0" destOrd="1" presId="urn:microsoft.com/office/officeart/2005/8/layout/vList6"/>
    <dgm:cxn modelId="{EC793F80-646A-48DB-B2BB-C32E3F4A5DE8}" type="presOf" srcId="{ED9F3C21-E546-4793-9EF5-2436CADE1EAD}" destId="{9B6D68AA-8508-4D60-8542-09F412522D6B}" srcOrd="0" destOrd="0" presId="urn:microsoft.com/office/officeart/2005/8/layout/vList6"/>
    <dgm:cxn modelId="{7D1724DF-A28E-4F15-A5F8-BDF9D672C31F}" srcId="{2A3DA078-1565-4D8A-982A-B4A7DD54EE39}" destId="{6B6B6B67-193E-4AF9-9E72-B32A1F4B378A}" srcOrd="0" destOrd="0" parTransId="{ED1EE7E7-06F9-4361-864F-17363256CFB4}" sibTransId="{8EB0484E-A866-40CA-B679-06BD0EFFE9BA}"/>
    <dgm:cxn modelId="{281D472A-F253-4765-927A-57ABB9DFEF40}" type="presOf" srcId="{BCAB370F-A982-409B-8CB4-E9E80A628095}" destId="{F3BFC5D1-7D82-4E77-983F-816F9C7F6988}" srcOrd="0" destOrd="0" presId="urn:microsoft.com/office/officeart/2005/8/layout/vList6"/>
    <dgm:cxn modelId="{09E88E4A-E1FE-4C5C-AE32-42CDDD9318C3}" type="presOf" srcId="{40D76654-45AD-4E7F-A627-727089E3EE27}" destId="{2EB44D51-7E0D-4D60-860D-5D2D418153F7}" srcOrd="0" destOrd="0" presId="urn:microsoft.com/office/officeart/2005/8/layout/vList6"/>
    <dgm:cxn modelId="{A4A9A252-7CE6-4269-AA26-4A7E804A21BD}" srcId="{0F66B406-3D0C-4AA7-AD9F-8C7DB22B7938}" destId="{F9E37DCE-7610-4672-B07A-28622FF01D4F}" srcOrd="0" destOrd="0" parTransId="{64750DFB-E73D-43B3-92DE-E1198BDFA612}" sibTransId="{BF4DD524-34BF-42BD-A500-243624622AE0}"/>
    <dgm:cxn modelId="{10730538-35AA-4CEE-8372-0E77DF1B0368}" srcId="{C128CC4F-4926-49A6-BCB1-50442339D24A}" destId="{38E8633F-1E5C-499F-877D-51D8C37BEC2C}" srcOrd="0" destOrd="0" parTransId="{32C1E787-3447-44FD-9325-57E3FBDDC4E8}" sibTransId="{3A3B09B0-F4F9-45AD-8AF3-2A9CA85063BA}"/>
    <dgm:cxn modelId="{B4B76C42-A315-41A1-976F-2E38AA6B4B6F}" type="presOf" srcId="{2A3DA078-1565-4D8A-982A-B4A7DD54EE39}" destId="{BEE48F07-9C3B-4E4E-8A6F-6B4BEF382FFA}" srcOrd="0" destOrd="0" presId="urn:microsoft.com/office/officeart/2005/8/layout/vList6"/>
    <dgm:cxn modelId="{7412A3A5-2FEC-4389-B66A-A878DE6643C4}" type="presOf" srcId="{C128CC4F-4926-49A6-BCB1-50442339D24A}" destId="{0C9D3CC2-A534-405B-9607-8FAE134797E3}" srcOrd="0" destOrd="0" presId="urn:microsoft.com/office/officeart/2005/8/layout/vList6"/>
    <dgm:cxn modelId="{BE1D2FDE-7EEB-413D-8F93-3DDE258754D7}" type="presParOf" srcId="{286141EE-0CF6-462A-9C21-48B87AE567CE}" destId="{33D1D505-C4B5-4A87-8F6D-1CB1EB60675B}" srcOrd="0" destOrd="0" presId="urn:microsoft.com/office/officeart/2005/8/layout/vList6"/>
    <dgm:cxn modelId="{975EACE5-9C9C-4297-9BE1-7B5D182DB5FE}" type="presParOf" srcId="{33D1D505-C4B5-4A87-8F6D-1CB1EB60675B}" destId="{BEE48F07-9C3B-4E4E-8A6F-6B4BEF382FFA}" srcOrd="0" destOrd="0" presId="urn:microsoft.com/office/officeart/2005/8/layout/vList6"/>
    <dgm:cxn modelId="{619A1970-0AF6-4081-B319-6AB714802B31}" type="presParOf" srcId="{33D1D505-C4B5-4A87-8F6D-1CB1EB60675B}" destId="{C832485F-D566-4F1F-B740-DB470766EE7C}" srcOrd="1" destOrd="0" presId="urn:microsoft.com/office/officeart/2005/8/layout/vList6"/>
    <dgm:cxn modelId="{86C61539-73F6-4BE6-AD6C-BDA7A9C86F7A}" type="presParOf" srcId="{286141EE-0CF6-462A-9C21-48B87AE567CE}" destId="{88A5F800-DC0B-409C-93E4-B9B35C097D7E}" srcOrd="1" destOrd="0" presId="urn:microsoft.com/office/officeart/2005/8/layout/vList6"/>
    <dgm:cxn modelId="{F654C10C-C26E-449D-9824-44F9896D7782}" type="presParOf" srcId="{286141EE-0CF6-462A-9C21-48B87AE567CE}" destId="{85351603-CBD0-445D-8A6C-F620CCEF8449}" srcOrd="2" destOrd="0" presId="urn:microsoft.com/office/officeart/2005/8/layout/vList6"/>
    <dgm:cxn modelId="{30CCDE9A-BEF6-4FB8-924C-A55AEFCE4F42}" type="presParOf" srcId="{85351603-CBD0-445D-8A6C-F620CCEF8449}" destId="{8FD449B4-BADF-46BB-A591-AB15F42DFEDB}" srcOrd="0" destOrd="0" presId="urn:microsoft.com/office/officeart/2005/8/layout/vList6"/>
    <dgm:cxn modelId="{56C26EB4-A1F6-457D-BB0A-2B8150D681D0}" type="presParOf" srcId="{85351603-CBD0-445D-8A6C-F620CCEF8449}" destId="{9B6D68AA-8508-4D60-8542-09F412522D6B}" srcOrd="1" destOrd="0" presId="urn:microsoft.com/office/officeart/2005/8/layout/vList6"/>
    <dgm:cxn modelId="{AF8ACEBA-002C-4ACA-B4BB-28669C7BD98E}" type="presParOf" srcId="{286141EE-0CF6-462A-9C21-48B87AE567CE}" destId="{C9D36B71-3122-40B5-B42E-FFC192DC1B1D}" srcOrd="3" destOrd="0" presId="urn:microsoft.com/office/officeart/2005/8/layout/vList6"/>
    <dgm:cxn modelId="{884E8817-DC29-4D30-A031-686359219C86}" type="presParOf" srcId="{286141EE-0CF6-462A-9C21-48B87AE567CE}" destId="{B834548F-2B4E-4797-A798-2735638D94DB}" srcOrd="4" destOrd="0" presId="urn:microsoft.com/office/officeart/2005/8/layout/vList6"/>
    <dgm:cxn modelId="{D0A69A96-653B-4F2E-B0D1-58AFA1DD7A96}" type="presParOf" srcId="{B834548F-2B4E-4797-A798-2735638D94DB}" destId="{76AD220A-F7E2-4860-BE2B-95CDB77F28C9}" srcOrd="0" destOrd="0" presId="urn:microsoft.com/office/officeart/2005/8/layout/vList6"/>
    <dgm:cxn modelId="{9F8C481A-53D8-4ACC-8123-6BA28487D3D3}" type="presParOf" srcId="{B834548F-2B4E-4797-A798-2735638D94DB}" destId="{714C82E9-3230-45D4-A38C-A26FDFCA7976}" srcOrd="1" destOrd="0" presId="urn:microsoft.com/office/officeart/2005/8/layout/vList6"/>
    <dgm:cxn modelId="{A59F2F94-9CBD-49F2-A5A7-9691C20FC3BF}" type="presParOf" srcId="{286141EE-0CF6-462A-9C21-48B87AE567CE}" destId="{BDE74D51-9F9B-4095-8DDA-0391328C6150}" srcOrd="5" destOrd="0" presId="urn:microsoft.com/office/officeart/2005/8/layout/vList6"/>
    <dgm:cxn modelId="{220DB775-00AE-4768-BCCC-4FCC6EB9C95B}" type="presParOf" srcId="{286141EE-0CF6-462A-9C21-48B87AE567CE}" destId="{694E8440-288A-4313-9E52-8DD74025BEB1}" srcOrd="6" destOrd="0" presId="urn:microsoft.com/office/officeart/2005/8/layout/vList6"/>
    <dgm:cxn modelId="{EE24E741-600A-43A3-AE29-B769887FDFB0}" type="presParOf" srcId="{694E8440-288A-4313-9E52-8DD74025BEB1}" destId="{0C9D3CC2-A534-405B-9607-8FAE134797E3}" srcOrd="0" destOrd="0" presId="urn:microsoft.com/office/officeart/2005/8/layout/vList6"/>
    <dgm:cxn modelId="{D0D52733-9BD8-46D3-A9DF-6F27BF2916BB}" type="presParOf" srcId="{694E8440-288A-4313-9E52-8DD74025BEB1}" destId="{D5F4DAF3-E655-4A36-920D-10829111F497}" srcOrd="1" destOrd="0" presId="urn:microsoft.com/office/officeart/2005/8/layout/vList6"/>
    <dgm:cxn modelId="{22661BC1-0BD2-4FF4-85AA-458082C2F183}" type="presParOf" srcId="{286141EE-0CF6-462A-9C21-48B87AE567CE}" destId="{D97DA5B2-0765-4B6C-A4ED-74B294D93509}" srcOrd="7" destOrd="0" presId="urn:microsoft.com/office/officeart/2005/8/layout/vList6"/>
    <dgm:cxn modelId="{BA92404D-4E34-43AC-9FA9-10EFF9D71FAD}" type="presParOf" srcId="{286141EE-0CF6-462A-9C21-48B87AE567CE}" destId="{1916100F-08A6-4F08-81BE-8F655656D68C}" srcOrd="8" destOrd="0" presId="urn:microsoft.com/office/officeart/2005/8/layout/vList6"/>
    <dgm:cxn modelId="{F521210B-F115-494C-AA40-E974B8FC047A}" type="presParOf" srcId="{1916100F-08A6-4F08-81BE-8F655656D68C}" destId="{31E3429F-4AB4-4071-9892-E5BE37303EF3}" srcOrd="0" destOrd="0" presId="urn:microsoft.com/office/officeart/2005/8/layout/vList6"/>
    <dgm:cxn modelId="{F81B5831-2567-444F-9B63-4F7914746F44}" type="presParOf" srcId="{1916100F-08A6-4F08-81BE-8F655656D68C}" destId="{5ABB3AAA-AB6F-4F31-83AC-3E0DDF530ADA}" srcOrd="1" destOrd="0" presId="urn:microsoft.com/office/officeart/2005/8/layout/vList6"/>
    <dgm:cxn modelId="{10F2A347-26A8-474B-9B53-D90B48A84F2B}" type="presParOf" srcId="{286141EE-0CF6-462A-9C21-48B87AE567CE}" destId="{C11ABA23-C2D3-4444-9468-0E6769F06219}" srcOrd="9" destOrd="0" presId="urn:microsoft.com/office/officeart/2005/8/layout/vList6"/>
    <dgm:cxn modelId="{AF8445AC-2FB2-4D50-96E5-A085120BBC9E}" type="presParOf" srcId="{286141EE-0CF6-462A-9C21-48B87AE567CE}" destId="{63BA9486-2E66-4A7A-8BA9-8F07D9703491}" srcOrd="10" destOrd="0" presId="urn:microsoft.com/office/officeart/2005/8/layout/vList6"/>
    <dgm:cxn modelId="{1C253135-31AF-432F-85B6-F742FAACE8A8}" type="presParOf" srcId="{63BA9486-2E66-4A7A-8BA9-8F07D9703491}" destId="{F3BFC5D1-7D82-4E77-983F-816F9C7F6988}" srcOrd="0" destOrd="0" presId="urn:microsoft.com/office/officeart/2005/8/layout/vList6"/>
    <dgm:cxn modelId="{6D128D65-57E7-4D4A-94D2-3ABC84C35A9F}" type="presParOf" srcId="{63BA9486-2E66-4A7A-8BA9-8F07D9703491}" destId="{2EB44D51-7E0D-4D60-860D-5D2D418153F7}" srcOrd="1" destOrd="0" presId="urn:microsoft.com/office/officeart/2005/8/layout/vList6"/>
    <dgm:cxn modelId="{263B2F57-D141-4AE3-915A-79690F9F5842}" type="presParOf" srcId="{286141EE-0CF6-462A-9C21-48B87AE567CE}" destId="{68676D55-B33E-450B-A9CE-D44D4E26F64C}" srcOrd="11" destOrd="0" presId="urn:microsoft.com/office/officeart/2005/8/layout/vList6"/>
    <dgm:cxn modelId="{8E9327BA-FBE8-407F-9A54-FBCFE5867A1F}" type="presParOf" srcId="{286141EE-0CF6-462A-9C21-48B87AE567CE}" destId="{28F6F334-91E7-40BB-B1D1-AFAD41BB81B2}" srcOrd="12" destOrd="0" presId="urn:microsoft.com/office/officeart/2005/8/layout/vList6"/>
    <dgm:cxn modelId="{951AC981-D490-4DCD-8F69-6947FC4DD4B7}" type="presParOf" srcId="{28F6F334-91E7-40BB-B1D1-AFAD41BB81B2}" destId="{27647C98-1363-47E1-846E-4F6AE48AC29A}" srcOrd="0" destOrd="0" presId="urn:microsoft.com/office/officeart/2005/8/layout/vList6"/>
    <dgm:cxn modelId="{AD51C19E-CA2E-45E1-A11E-E9820ED1A399}" type="presParOf" srcId="{28F6F334-91E7-40BB-B1D1-AFAD41BB81B2}" destId="{AE9E366A-418D-4F09-8281-56265CC7FA3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B6F77C-7B08-463E-B674-596CFFFD592F}" type="doc">
      <dgm:prSet loTypeId="urn:microsoft.com/office/officeart/2005/8/layout/lProcess2" loCatId="list" qsTypeId="urn:microsoft.com/office/officeart/2005/8/quickstyle/3d3" qsCatId="3D" csTypeId="urn:microsoft.com/office/officeart/2005/8/colors/accent1_2" csCatId="accent1" phldr="1"/>
      <dgm:spPr/>
      <dgm:t>
        <a:bodyPr/>
        <a:lstStyle/>
        <a:p>
          <a:endParaRPr lang="en-US"/>
        </a:p>
      </dgm:t>
    </dgm:pt>
    <dgm:pt modelId="{0CB5BD07-B02E-49B3-9009-4706E45F9B8A}">
      <dgm:prSet phldrT="[Text]"/>
      <dgm:spPr/>
      <dgm:t>
        <a:bodyPr/>
        <a:lstStyle/>
        <a:p>
          <a:r>
            <a:rPr lang="en-CA" dirty="0" smtClean="0"/>
            <a:t>Year</a:t>
          </a:r>
        </a:p>
      </dgm:t>
    </dgm:pt>
    <dgm:pt modelId="{3D6E852F-A5D2-4716-9C84-DF042F1E1D83}" type="parTrans" cxnId="{F880F571-0BC9-41C1-BCCF-CA6C2985400D}">
      <dgm:prSet/>
      <dgm:spPr/>
      <dgm:t>
        <a:bodyPr/>
        <a:lstStyle/>
        <a:p>
          <a:endParaRPr lang="en-US"/>
        </a:p>
      </dgm:t>
    </dgm:pt>
    <dgm:pt modelId="{7EC9DEEB-3312-4909-AEB8-5E22AFF2A866}" type="sibTrans" cxnId="{F880F571-0BC9-41C1-BCCF-CA6C2985400D}">
      <dgm:prSet/>
      <dgm:spPr/>
      <dgm:t>
        <a:bodyPr/>
        <a:lstStyle/>
        <a:p>
          <a:endParaRPr lang="en-US"/>
        </a:p>
      </dgm:t>
    </dgm:pt>
    <dgm:pt modelId="{5531C75F-8BCC-450D-8B3B-A95C0EB42B8A}">
      <dgm:prSet phldrT="[Text]"/>
      <dgm:spPr/>
      <dgm:t>
        <a:bodyPr/>
        <a:lstStyle/>
        <a:p>
          <a:r>
            <a:rPr lang="en-CA" dirty="0" smtClean="0"/>
            <a:t>Interest Rate</a:t>
          </a:r>
          <a:endParaRPr lang="en-US" dirty="0"/>
        </a:p>
      </dgm:t>
    </dgm:pt>
    <dgm:pt modelId="{A12B4620-E5B2-42B8-AA38-8F5829EE6629}" type="parTrans" cxnId="{05FB8197-4B51-4863-9DB8-AC7CA6D377EB}">
      <dgm:prSet/>
      <dgm:spPr/>
      <dgm:t>
        <a:bodyPr/>
        <a:lstStyle/>
        <a:p>
          <a:endParaRPr lang="en-US"/>
        </a:p>
      </dgm:t>
    </dgm:pt>
    <dgm:pt modelId="{CBFB656E-5992-4F86-81BF-52CC493CE3A7}" type="sibTrans" cxnId="{05FB8197-4B51-4863-9DB8-AC7CA6D377EB}">
      <dgm:prSet/>
      <dgm:spPr/>
      <dgm:t>
        <a:bodyPr/>
        <a:lstStyle/>
        <a:p>
          <a:endParaRPr lang="en-US"/>
        </a:p>
      </dgm:t>
    </dgm:pt>
    <dgm:pt modelId="{5F0B3124-D0C1-4431-8F11-5F6F82AF5413}">
      <dgm:prSet phldrT="[Text]"/>
      <dgm:spPr/>
      <dgm:t>
        <a:bodyPr/>
        <a:lstStyle/>
        <a:p>
          <a:r>
            <a:rPr lang="en-CA" dirty="0" smtClean="0"/>
            <a:t>2.2%</a:t>
          </a:r>
          <a:endParaRPr lang="en-US" dirty="0"/>
        </a:p>
      </dgm:t>
    </dgm:pt>
    <dgm:pt modelId="{B593706E-AA2A-4193-A574-A967A956A85E}" type="parTrans" cxnId="{23A1FC1F-195B-4BEE-8EAC-9E9A6762B444}">
      <dgm:prSet/>
      <dgm:spPr/>
      <dgm:t>
        <a:bodyPr/>
        <a:lstStyle/>
        <a:p>
          <a:endParaRPr lang="en-US"/>
        </a:p>
      </dgm:t>
    </dgm:pt>
    <dgm:pt modelId="{3F145EF8-0B66-4DF6-846F-1049F2D75685}" type="sibTrans" cxnId="{23A1FC1F-195B-4BEE-8EAC-9E9A6762B444}">
      <dgm:prSet/>
      <dgm:spPr/>
      <dgm:t>
        <a:bodyPr/>
        <a:lstStyle/>
        <a:p>
          <a:endParaRPr lang="en-US"/>
        </a:p>
      </dgm:t>
    </dgm:pt>
    <dgm:pt modelId="{5EED67E9-6272-48A5-AC15-C75725FC576F}">
      <dgm:prSet phldrT="[Text]"/>
      <dgm:spPr/>
      <dgm:t>
        <a:bodyPr/>
        <a:lstStyle/>
        <a:p>
          <a:r>
            <a:rPr lang="en-CA" dirty="0" smtClean="0"/>
            <a:t>3.0%</a:t>
          </a:r>
          <a:endParaRPr lang="en-US" dirty="0"/>
        </a:p>
      </dgm:t>
    </dgm:pt>
    <dgm:pt modelId="{A0750A9B-D4D3-4FD0-ABC5-663468A95CA4}" type="parTrans" cxnId="{B688C1E6-92BF-43FD-90A0-72EE1491E4D2}">
      <dgm:prSet/>
      <dgm:spPr/>
      <dgm:t>
        <a:bodyPr/>
        <a:lstStyle/>
        <a:p>
          <a:endParaRPr lang="en-US"/>
        </a:p>
      </dgm:t>
    </dgm:pt>
    <dgm:pt modelId="{A175988E-5C93-49DA-B56A-1FEB77654A58}" type="sibTrans" cxnId="{B688C1E6-92BF-43FD-90A0-72EE1491E4D2}">
      <dgm:prSet/>
      <dgm:spPr/>
      <dgm:t>
        <a:bodyPr/>
        <a:lstStyle/>
        <a:p>
          <a:endParaRPr lang="en-US"/>
        </a:p>
      </dgm:t>
    </dgm:pt>
    <dgm:pt modelId="{6DB2C123-51E9-41CA-96EF-C950316296BE}">
      <dgm:prSet phldrT="[Text]"/>
      <dgm:spPr/>
      <dgm:t>
        <a:bodyPr/>
        <a:lstStyle/>
        <a:p>
          <a:r>
            <a:rPr lang="en-CA" dirty="0" smtClean="0"/>
            <a:t>2.5%</a:t>
          </a:r>
          <a:endParaRPr lang="en-US" dirty="0"/>
        </a:p>
      </dgm:t>
    </dgm:pt>
    <dgm:pt modelId="{B7FE9242-708D-4897-AD01-6EB765A8E1FE}" type="parTrans" cxnId="{8427C211-B6C0-4F7A-BC67-82903EE7BD95}">
      <dgm:prSet/>
      <dgm:spPr/>
      <dgm:t>
        <a:bodyPr/>
        <a:lstStyle/>
        <a:p>
          <a:endParaRPr lang="en-US"/>
        </a:p>
      </dgm:t>
    </dgm:pt>
    <dgm:pt modelId="{A05E85EB-6867-4E53-8E2D-A54D89C6AB33}" type="sibTrans" cxnId="{8427C211-B6C0-4F7A-BC67-82903EE7BD95}">
      <dgm:prSet/>
      <dgm:spPr/>
      <dgm:t>
        <a:bodyPr/>
        <a:lstStyle/>
        <a:p>
          <a:endParaRPr lang="en-US"/>
        </a:p>
      </dgm:t>
    </dgm:pt>
    <dgm:pt modelId="{9BC57AE9-37A1-4057-B03F-CAE2D851378F}">
      <dgm:prSet phldrT="[Text]"/>
      <dgm:spPr/>
      <dgm:t>
        <a:bodyPr/>
        <a:lstStyle/>
        <a:p>
          <a:r>
            <a:rPr lang="en-CA" dirty="0" smtClean="0"/>
            <a:t>3.1%</a:t>
          </a:r>
          <a:endParaRPr lang="en-US" dirty="0"/>
        </a:p>
      </dgm:t>
    </dgm:pt>
    <dgm:pt modelId="{7527E433-A414-4EF2-B2C5-92B4040F86C0}" type="parTrans" cxnId="{EAEF3E44-CC02-4922-B241-775E3A7A76C0}">
      <dgm:prSet/>
      <dgm:spPr/>
      <dgm:t>
        <a:bodyPr/>
        <a:lstStyle/>
        <a:p>
          <a:endParaRPr lang="en-US"/>
        </a:p>
      </dgm:t>
    </dgm:pt>
    <dgm:pt modelId="{02E06943-69A9-4DEB-9752-ADF881089326}" type="sibTrans" cxnId="{EAEF3E44-CC02-4922-B241-775E3A7A76C0}">
      <dgm:prSet/>
      <dgm:spPr/>
      <dgm:t>
        <a:bodyPr/>
        <a:lstStyle/>
        <a:p>
          <a:endParaRPr lang="en-US"/>
        </a:p>
      </dgm:t>
    </dgm:pt>
    <dgm:pt modelId="{49921D7F-973F-444B-8E3C-8D4538C26E7D}">
      <dgm:prSet phldrT="[Text]"/>
      <dgm:spPr/>
      <dgm:t>
        <a:bodyPr/>
        <a:lstStyle/>
        <a:p>
          <a:r>
            <a:rPr lang="en-CA" dirty="0" smtClean="0"/>
            <a:t>3.6%</a:t>
          </a:r>
          <a:endParaRPr lang="en-US" dirty="0"/>
        </a:p>
      </dgm:t>
    </dgm:pt>
    <dgm:pt modelId="{44AD6BB3-E69E-4B63-B999-26AC2C8C9467}" type="parTrans" cxnId="{BE920865-959A-41D2-8508-C421017A7FCD}">
      <dgm:prSet/>
      <dgm:spPr/>
      <dgm:t>
        <a:bodyPr/>
        <a:lstStyle/>
        <a:p>
          <a:endParaRPr lang="en-US"/>
        </a:p>
      </dgm:t>
    </dgm:pt>
    <dgm:pt modelId="{96552D80-AE28-41C0-A7CC-0D3551638A68}" type="sibTrans" cxnId="{BE920865-959A-41D2-8508-C421017A7FCD}">
      <dgm:prSet/>
      <dgm:spPr/>
      <dgm:t>
        <a:bodyPr/>
        <a:lstStyle/>
        <a:p>
          <a:endParaRPr lang="en-US"/>
        </a:p>
      </dgm:t>
    </dgm:pt>
    <dgm:pt modelId="{80D538DF-3BC4-4392-A7C7-0BDC192E5A95}">
      <dgm:prSet phldrT="[Text]"/>
      <dgm:spPr/>
      <dgm:t>
        <a:bodyPr/>
        <a:lstStyle/>
        <a:p>
          <a:r>
            <a:rPr lang="en-CA" dirty="0" smtClean="0"/>
            <a:t>Principal Payment ($b)</a:t>
          </a:r>
          <a:endParaRPr lang="en-US" dirty="0"/>
        </a:p>
      </dgm:t>
    </dgm:pt>
    <dgm:pt modelId="{A9087460-AF86-4CC8-9650-72E1F319ED68}" type="parTrans" cxnId="{64179B7D-D504-4094-B070-8ADC8D7D8796}">
      <dgm:prSet/>
      <dgm:spPr/>
      <dgm:t>
        <a:bodyPr/>
        <a:lstStyle/>
        <a:p>
          <a:endParaRPr lang="en-US"/>
        </a:p>
      </dgm:t>
    </dgm:pt>
    <dgm:pt modelId="{7D113F5E-A156-4FC6-BCF6-D5BAAE77436F}" type="sibTrans" cxnId="{64179B7D-D504-4094-B070-8ADC8D7D8796}">
      <dgm:prSet/>
      <dgm:spPr/>
      <dgm:t>
        <a:bodyPr/>
        <a:lstStyle/>
        <a:p>
          <a:endParaRPr lang="en-US"/>
        </a:p>
      </dgm:t>
    </dgm:pt>
    <dgm:pt modelId="{3706D84C-9253-415D-833D-56A68F6448F4}">
      <dgm:prSet phldrT="[Text]"/>
      <dgm:spPr/>
      <dgm:t>
        <a:bodyPr/>
        <a:lstStyle/>
        <a:p>
          <a:r>
            <a:rPr lang="en-CA" dirty="0" smtClean="0"/>
            <a:t>2800</a:t>
          </a:r>
          <a:endParaRPr lang="en-US" dirty="0"/>
        </a:p>
      </dgm:t>
    </dgm:pt>
    <dgm:pt modelId="{5184DBE8-4914-466A-ABD4-E4142E2D1D9C}" type="parTrans" cxnId="{94B9005B-204F-4DB7-88C0-7B9035B613FE}">
      <dgm:prSet/>
      <dgm:spPr/>
      <dgm:t>
        <a:bodyPr/>
        <a:lstStyle/>
        <a:p>
          <a:endParaRPr lang="en-US"/>
        </a:p>
      </dgm:t>
    </dgm:pt>
    <dgm:pt modelId="{87D08AE8-1DA3-4FC9-901B-38303DB9C4A6}" type="sibTrans" cxnId="{94B9005B-204F-4DB7-88C0-7B9035B613FE}">
      <dgm:prSet/>
      <dgm:spPr/>
      <dgm:t>
        <a:bodyPr/>
        <a:lstStyle/>
        <a:p>
          <a:endParaRPr lang="en-US"/>
        </a:p>
      </dgm:t>
    </dgm:pt>
    <dgm:pt modelId="{48923FEB-E03C-4A43-A9EC-6680F40F0CA1}">
      <dgm:prSet phldrT="[Text]"/>
      <dgm:spPr/>
      <dgm:t>
        <a:bodyPr/>
        <a:lstStyle/>
        <a:p>
          <a:r>
            <a:rPr lang="en-CA" dirty="0" smtClean="0"/>
            <a:t>2800</a:t>
          </a:r>
          <a:endParaRPr lang="en-US" dirty="0"/>
        </a:p>
      </dgm:t>
    </dgm:pt>
    <dgm:pt modelId="{48859320-B762-45DA-B81A-D600521E8563}" type="parTrans" cxnId="{B54D69EB-CE2B-4000-9DAC-308F4F8CFBFE}">
      <dgm:prSet/>
      <dgm:spPr/>
      <dgm:t>
        <a:bodyPr/>
        <a:lstStyle/>
        <a:p>
          <a:endParaRPr lang="en-US"/>
        </a:p>
      </dgm:t>
    </dgm:pt>
    <dgm:pt modelId="{CCBA916C-454E-4135-8001-6112E1872875}" type="sibTrans" cxnId="{B54D69EB-CE2B-4000-9DAC-308F4F8CFBFE}">
      <dgm:prSet/>
      <dgm:spPr/>
      <dgm:t>
        <a:bodyPr/>
        <a:lstStyle/>
        <a:p>
          <a:endParaRPr lang="en-US"/>
        </a:p>
      </dgm:t>
    </dgm:pt>
    <dgm:pt modelId="{8D5AFDE6-FA47-4275-9417-F4DD8A2F1030}">
      <dgm:prSet phldrT="[Text]"/>
      <dgm:spPr/>
      <dgm:t>
        <a:bodyPr/>
        <a:lstStyle/>
        <a:p>
          <a:r>
            <a:rPr lang="en-CA" dirty="0" smtClean="0"/>
            <a:t>2800</a:t>
          </a:r>
          <a:endParaRPr lang="en-US" dirty="0"/>
        </a:p>
      </dgm:t>
    </dgm:pt>
    <dgm:pt modelId="{A07CA822-C2A8-4E60-9F06-4E52B7F8C46B}" type="parTrans" cxnId="{41F32E81-9CEF-4811-B29E-8A036F1DABC6}">
      <dgm:prSet/>
      <dgm:spPr/>
      <dgm:t>
        <a:bodyPr/>
        <a:lstStyle/>
        <a:p>
          <a:endParaRPr lang="en-US"/>
        </a:p>
      </dgm:t>
    </dgm:pt>
    <dgm:pt modelId="{9A0462FA-7D41-4311-AE72-EB34A8F343BA}" type="sibTrans" cxnId="{41F32E81-9CEF-4811-B29E-8A036F1DABC6}">
      <dgm:prSet/>
      <dgm:spPr/>
      <dgm:t>
        <a:bodyPr/>
        <a:lstStyle/>
        <a:p>
          <a:endParaRPr lang="en-US"/>
        </a:p>
      </dgm:t>
    </dgm:pt>
    <dgm:pt modelId="{8A7A6F0E-3762-4F0C-BFBC-9ADD5174195C}">
      <dgm:prSet phldrT="[Text]"/>
      <dgm:spPr/>
      <dgm:t>
        <a:bodyPr/>
        <a:lstStyle/>
        <a:p>
          <a:r>
            <a:rPr lang="en-CA" dirty="0" smtClean="0"/>
            <a:t>1500</a:t>
          </a:r>
          <a:endParaRPr lang="en-US" dirty="0"/>
        </a:p>
      </dgm:t>
    </dgm:pt>
    <dgm:pt modelId="{D376EB12-CDF2-471A-B5E4-1B4F5BF5FDCB}" type="parTrans" cxnId="{47260B9D-C618-442C-8258-751FFD9F7062}">
      <dgm:prSet/>
      <dgm:spPr/>
      <dgm:t>
        <a:bodyPr/>
        <a:lstStyle/>
        <a:p>
          <a:endParaRPr lang="en-US"/>
        </a:p>
      </dgm:t>
    </dgm:pt>
    <dgm:pt modelId="{28FEC9C2-6B7B-4E5A-96FF-F265EA105D09}" type="sibTrans" cxnId="{47260B9D-C618-442C-8258-751FFD9F7062}">
      <dgm:prSet/>
      <dgm:spPr/>
      <dgm:t>
        <a:bodyPr/>
        <a:lstStyle/>
        <a:p>
          <a:endParaRPr lang="en-US"/>
        </a:p>
      </dgm:t>
    </dgm:pt>
    <dgm:pt modelId="{BA7DEC79-2647-4452-BF4F-11B904EEFE8C}">
      <dgm:prSet phldrT="[Text]"/>
      <dgm:spPr/>
      <dgm:t>
        <a:bodyPr/>
        <a:lstStyle/>
        <a:p>
          <a:r>
            <a:rPr lang="en-CA" dirty="0" smtClean="0"/>
            <a:t>1500</a:t>
          </a:r>
          <a:endParaRPr lang="en-US" dirty="0"/>
        </a:p>
      </dgm:t>
    </dgm:pt>
    <dgm:pt modelId="{74CDF112-966D-46E5-B376-537C54D76378}" type="parTrans" cxnId="{51047006-53D4-4141-8D92-47A71C876BCA}">
      <dgm:prSet/>
      <dgm:spPr/>
      <dgm:t>
        <a:bodyPr/>
        <a:lstStyle/>
        <a:p>
          <a:endParaRPr lang="en-US"/>
        </a:p>
      </dgm:t>
    </dgm:pt>
    <dgm:pt modelId="{95B474E8-8E48-4664-9072-29B54950777E}" type="sibTrans" cxnId="{51047006-53D4-4141-8D92-47A71C876BCA}">
      <dgm:prSet/>
      <dgm:spPr/>
      <dgm:t>
        <a:bodyPr/>
        <a:lstStyle/>
        <a:p>
          <a:endParaRPr lang="en-US"/>
        </a:p>
      </dgm:t>
    </dgm:pt>
    <dgm:pt modelId="{3BED5369-AF6E-47A5-92BB-FFA255FD515A}">
      <dgm:prSet phldrT="[Text]"/>
      <dgm:spPr/>
      <dgm:t>
        <a:bodyPr/>
        <a:lstStyle/>
        <a:p>
          <a:r>
            <a:rPr lang="en-CA" dirty="0" smtClean="0"/>
            <a:t>2016</a:t>
          </a:r>
        </a:p>
      </dgm:t>
    </dgm:pt>
    <dgm:pt modelId="{DA51563D-85F7-4CC8-875F-DD768CDCDD06}" type="parTrans" cxnId="{D500FD22-9183-40E3-BF5F-34BAC79C89C1}">
      <dgm:prSet/>
      <dgm:spPr/>
      <dgm:t>
        <a:bodyPr/>
        <a:lstStyle/>
        <a:p>
          <a:endParaRPr lang="en-US"/>
        </a:p>
      </dgm:t>
    </dgm:pt>
    <dgm:pt modelId="{E2AEEFED-20AE-4ACC-8873-0F5676E80572}" type="sibTrans" cxnId="{D500FD22-9183-40E3-BF5F-34BAC79C89C1}">
      <dgm:prSet/>
      <dgm:spPr/>
      <dgm:t>
        <a:bodyPr/>
        <a:lstStyle/>
        <a:p>
          <a:endParaRPr lang="en-US"/>
        </a:p>
      </dgm:t>
    </dgm:pt>
    <dgm:pt modelId="{53C834A8-2F6C-4E0E-9119-48AD3094B322}">
      <dgm:prSet phldrT="[Text]"/>
      <dgm:spPr/>
      <dgm:t>
        <a:bodyPr/>
        <a:lstStyle/>
        <a:p>
          <a:r>
            <a:rPr lang="en-CA" dirty="0" smtClean="0"/>
            <a:t>2017</a:t>
          </a:r>
        </a:p>
      </dgm:t>
    </dgm:pt>
    <dgm:pt modelId="{51379829-805C-4984-8342-BB640B8EEFC9}" type="parTrans" cxnId="{C592FBCF-4EDE-4DB6-BE9A-46E4EED5477A}">
      <dgm:prSet/>
      <dgm:spPr/>
      <dgm:t>
        <a:bodyPr/>
        <a:lstStyle/>
        <a:p>
          <a:endParaRPr lang="en-US"/>
        </a:p>
      </dgm:t>
    </dgm:pt>
    <dgm:pt modelId="{5C45F5A3-9564-4919-9F1C-C3C5B9B87447}" type="sibTrans" cxnId="{C592FBCF-4EDE-4DB6-BE9A-46E4EED5477A}">
      <dgm:prSet/>
      <dgm:spPr/>
      <dgm:t>
        <a:bodyPr/>
        <a:lstStyle/>
        <a:p>
          <a:endParaRPr lang="en-US"/>
        </a:p>
      </dgm:t>
    </dgm:pt>
    <dgm:pt modelId="{3B3639AA-F37C-47AD-AF55-710F64997EC8}">
      <dgm:prSet phldrT="[Text]"/>
      <dgm:spPr/>
      <dgm:t>
        <a:bodyPr/>
        <a:lstStyle/>
        <a:p>
          <a:r>
            <a:rPr lang="en-CA" dirty="0" smtClean="0"/>
            <a:t>2018</a:t>
          </a:r>
        </a:p>
      </dgm:t>
    </dgm:pt>
    <dgm:pt modelId="{A8F2A0C8-74E9-4B7D-8E81-25E1D2368351}" type="parTrans" cxnId="{3C58A450-CCCB-4DBB-8936-8EA590D2B098}">
      <dgm:prSet/>
      <dgm:spPr/>
      <dgm:t>
        <a:bodyPr/>
        <a:lstStyle/>
        <a:p>
          <a:endParaRPr lang="en-US"/>
        </a:p>
      </dgm:t>
    </dgm:pt>
    <dgm:pt modelId="{7D094896-4D01-4E4E-A348-52802073D5CF}" type="sibTrans" cxnId="{3C58A450-CCCB-4DBB-8936-8EA590D2B098}">
      <dgm:prSet/>
      <dgm:spPr/>
      <dgm:t>
        <a:bodyPr/>
        <a:lstStyle/>
        <a:p>
          <a:endParaRPr lang="en-US"/>
        </a:p>
      </dgm:t>
    </dgm:pt>
    <dgm:pt modelId="{DA7CF37E-A265-4122-B525-1BFFE2CD4DA4}">
      <dgm:prSet phldrT="[Text]"/>
      <dgm:spPr/>
      <dgm:t>
        <a:bodyPr/>
        <a:lstStyle/>
        <a:p>
          <a:r>
            <a:rPr lang="en-CA" dirty="0" smtClean="0"/>
            <a:t>2019</a:t>
          </a:r>
        </a:p>
      </dgm:t>
    </dgm:pt>
    <dgm:pt modelId="{2E0BD5DB-ED4C-4647-BDC1-60D1844FD7B5}" type="parTrans" cxnId="{81E1C1CA-525A-47F7-911B-5ED8DA6EF9E1}">
      <dgm:prSet/>
      <dgm:spPr/>
      <dgm:t>
        <a:bodyPr/>
        <a:lstStyle/>
        <a:p>
          <a:endParaRPr lang="en-US"/>
        </a:p>
      </dgm:t>
    </dgm:pt>
    <dgm:pt modelId="{3F0FE617-6864-42E4-A91C-8F167C44AF67}" type="sibTrans" cxnId="{81E1C1CA-525A-47F7-911B-5ED8DA6EF9E1}">
      <dgm:prSet/>
      <dgm:spPr/>
      <dgm:t>
        <a:bodyPr/>
        <a:lstStyle/>
        <a:p>
          <a:endParaRPr lang="en-US"/>
        </a:p>
      </dgm:t>
    </dgm:pt>
    <dgm:pt modelId="{D453731D-989A-41B3-B645-D41B52F9E0ED}">
      <dgm:prSet phldrT="[Text]"/>
      <dgm:spPr/>
      <dgm:t>
        <a:bodyPr/>
        <a:lstStyle/>
        <a:p>
          <a:r>
            <a:rPr lang="en-CA" dirty="0" smtClean="0"/>
            <a:t>2020</a:t>
          </a:r>
        </a:p>
      </dgm:t>
    </dgm:pt>
    <dgm:pt modelId="{B1705505-957F-4894-B46A-4359790F7DCB}" type="parTrans" cxnId="{5ECD3463-9E8C-46A0-80E6-73198BB9B506}">
      <dgm:prSet/>
      <dgm:spPr/>
      <dgm:t>
        <a:bodyPr/>
        <a:lstStyle/>
        <a:p>
          <a:endParaRPr lang="en-US"/>
        </a:p>
      </dgm:t>
    </dgm:pt>
    <dgm:pt modelId="{A67BDF65-39F3-4386-A347-4107833C7489}" type="sibTrans" cxnId="{5ECD3463-9E8C-46A0-80E6-73198BB9B506}">
      <dgm:prSet/>
      <dgm:spPr/>
      <dgm:t>
        <a:bodyPr/>
        <a:lstStyle/>
        <a:p>
          <a:endParaRPr lang="en-US"/>
        </a:p>
      </dgm:t>
    </dgm:pt>
    <dgm:pt modelId="{983D9E7F-4973-4749-80B4-BED43FD31D75}" type="pres">
      <dgm:prSet presAssocID="{0DB6F77C-7B08-463E-B674-596CFFFD592F}" presName="theList" presStyleCnt="0">
        <dgm:presLayoutVars>
          <dgm:dir/>
          <dgm:animLvl val="lvl"/>
          <dgm:resizeHandles val="exact"/>
        </dgm:presLayoutVars>
      </dgm:prSet>
      <dgm:spPr/>
      <dgm:t>
        <a:bodyPr/>
        <a:lstStyle/>
        <a:p>
          <a:endParaRPr lang="en-US"/>
        </a:p>
      </dgm:t>
    </dgm:pt>
    <dgm:pt modelId="{A93FE7E5-1A26-4E53-B30B-71F639C1C28A}" type="pres">
      <dgm:prSet presAssocID="{0CB5BD07-B02E-49B3-9009-4706E45F9B8A}" presName="compNode" presStyleCnt="0"/>
      <dgm:spPr/>
    </dgm:pt>
    <dgm:pt modelId="{0903C786-86E4-4FC7-B3C7-C4A4112F7F9D}" type="pres">
      <dgm:prSet presAssocID="{0CB5BD07-B02E-49B3-9009-4706E45F9B8A}" presName="aNode" presStyleLbl="bgShp" presStyleIdx="0" presStyleCnt="3" custScaleX="100077"/>
      <dgm:spPr/>
      <dgm:t>
        <a:bodyPr/>
        <a:lstStyle/>
        <a:p>
          <a:endParaRPr lang="en-US"/>
        </a:p>
      </dgm:t>
    </dgm:pt>
    <dgm:pt modelId="{278A77E3-C742-4B73-88C9-A175DF361735}" type="pres">
      <dgm:prSet presAssocID="{0CB5BD07-B02E-49B3-9009-4706E45F9B8A}" presName="textNode" presStyleLbl="bgShp" presStyleIdx="0" presStyleCnt="3"/>
      <dgm:spPr/>
      <dgm:t>
        <a:bodyPr/>
        <a:lstStyle/>
        <a:p>
          <a:endParaRPr lang="en-US"/>
        </a:p>
      </dgm:t>
    </dgm:pt>
    <dgm:pt modelId="{474AFE3F-7F81-442E-BD35-70CED70429DF}" type="pres">
      <dgm:prSet presAssocID="{0CB5BD07-B02E-49B3-9009-4706E45F9B8A}" presName="compChildNode" presStyleCnt="0"/>
      <dgm:spPr/>
    </dgm:pt>
    <dgm:pt modelId="{B11560D1-897B-46A7-AF52-D2ECFF6778C0}" type="pres">
      <dgm:prSet presAssocID="{0CB5BD07-B02E-49B3-9009-4706E45F9B8A}" presName="theInnerList" presStyleCnt="0"/>
      <dgm:spPr/>
    </dgm:pt>
    <dgm:pt modelId="{ECA8EFCD-C6D1-4E00-B089-63731281FCD6}" type="pres">
      <dgm:prSet presAssocID="{3BED5369-AF6E-47A5-92BB-FFA255FD515A}" presName="childNode" presStyleLbl="node1" presStyleIdx="0" presStyleCnt="15">
        <dgm:presLayoutVars>
          <dgm:bulletEnabled val="1"/>
        </dgm:presLayoutVars>
      </dgm:prSet>
      <dgm:spPr/>
      <dgm:t>
        <a:bodyPr/>
        <a:lstStyle/>
        <a:p>
          <a:endParaRPr lang="en-US"/>
        </a:p>
      </dgm:t>
    </dgm:pt>
    <dgm:pt modelId="{8D38D2BD-E18D-49A7-956E-C9C5A8C61048}" type="pres">
      <dgm:prSet presAssocID="{3BED5369-AF6E-47A5-92BB-FFA255FD515A}" presName="aSpace2" presStyleCnt="0"/>
      <dgm:spPr/>
    </dgm:pt>
    <dgm:pt modelId="{C3C55FAF-0EB5-4AC8-8C40-55F5EBFBD7A0}" type="pres">
      <dgm:prSet presAssocID="{53C834A8-2F6C-4E0E-9119-48AD3094B322}" presName="childNode" presStyleLbl="node1" presStyleIdx="1" presStyleCnt="15">
        <dgm:presLayoutVars>
          <dgm:bulletEnabled val="1"/>
        </dgm:presLayoutVars>
      </dgm:prSet>
      <dgm:spPr/>
      <dgm:t>
        <a:bodyPr/>
        <a:lstStyle/>
        <a:p>
          <a:endParaRPr lang="en-US"/>
        </a:p>
      </dgm:t>
    </dgm:pt>
    <dgm:pt modelId="{302B6D9D-877F-40FD-9C0E-B65464446012}" type="pres">
      <dgm:prSet presAssocID="{53C834A8-2F6C-4E0E-9119-48AD3094B322}" presName="aSpace2" presStyleCnt="0"/>
      <dgm:spPr/>
    </dgm:pt>
    <dgm:pt modelId="{25504725-A629-4898-911A-A5E5BC0BD95C}" type="pres">
      <dgm:prSet presAssocID="{3B3639AA-F37C-47AD-AF55-710F64997EC8}" presName="childNode" presStyleLbl="node1" presStyleIdx="2" presStyleCnt="15">
        <dgm:presLayoutVars>
          <dgm:bulletEnabled val="1"/>
        </dgm:presLayoutVars>
      </dgm:prSet>
      <dgm:spPr/>
      <dgm:t>
        <a:bodyPr/>
        <a:lstStyle/>
        <a:p>
          <a:endParaRPr lang="en-US"/>
        </a:p>
      </dgm:t>
    </dgm:pt>
    <dgm:pt modelId="{A197635A-1C8E-4F79-843D-D2ECDE4C81B4}" type="pres">
      <dgm:prSet presAssocID="{3B3639AA-F37C-47AD-AF55-710F64997EC8}" presName="aSpace2" presStyleCnt="0"/>
      <dgm:spPr/>
    </dgm:pt>
    <dgm:pt modelId="{A067BFFD-E753-4F32-B0C3-65819EF28A5E}" type="pres">
      <dgm:prSet presAssocID="{DA7CF37E-A265-4122-B525-1BFFE2CD4DA4}" presName="childNode" presStyleLbl="node1" presStyleIdx="3" presStyleCnt="15">
        <dgm:presLayoutVars>
          <dgm:bulletEnabled val="1"/>
        </dgm:presLayoutVars>
      </dgm:prSet>
      <dgm:spPr/>
      <dgm:t>
        <a:bodyPr/>
        <a:lstStyle/>
        <a:p>
          <a:endParaRPr lang="en-US"/>
        </a:p>
      </dgm:t>
    </dgm:pt>
    <dgm:pt modelId="{9242DA17-EF58-4CFE-805F-DB082B7B1F7B}" type="pres">
      <dgm:prSet presAssocID="{DA7CF37E-A265-4122-B525-1BFFE2CD4DA4}" presName="aSpace2" presStyleCnt="0"/>
      <dgm:spPr/>
    </dgm:pt>
    <dgm:pt modelId="{54B2982E-E4EC-4B67-8597-2267E362EA69}" type="pres">
      <dgm:prSet presAssocID="{D453731D-989A-41B3-B645-D41B52F9E0ED}" presName="childNode" presStyleLbl="node1" presStyleIdx="4" presStyleCnt="15">
        <dgm:presLayoutVars>
          <dgm:bulletEnabled val="1"/>
        </dgm:presLayoutVars>
      </dgm:prSet>
      <dgm:spPr/>
      <dgm:t>
        <a:bodyPr/>
        <a:lstStyle/>
        <a:p>
          <a:endParaRPr lang="en-US"/>
        </a:p>
      </dgm:t>
    </dgm:pt>
    <dgm:pt modelId="{48DE020A-6204-4A8A-B44D-F94F0FE94C57}" type="pres">
      <dgm:prSet presAssocID="{0CB5BD07-B02E-49B3-9009-4706E45F9B8A}" presName="aSpace" presStyleCnt="0"/>
      <dgm:spPr/>
    </dgm:pt>
    <dgm:pt modelId="{FCF8E16F-8E74-4539-831D-EB1DEB0A38E0}" type="pres">
      <dgm:prSet presAssocID="{5531C75F-8BCC-450D-8B3B-A95C0EB42B8A}" presName="compNode" presStyleCnt="0"/>
      <dgm:spPr/>
    </dgm:pt>
    <dgm:pt modelId="{0BF931C9-F870-4959-B40A-E70082198CFB}" type="pres">
      <dgm:prSet presAssocID="{5531C75F-8BCC-450D-8B3B-A95C0EB42B8A}" presName="aNode" presStyleLbl="bgShp" presStyleIdx="1" presStyleCnt="3"/>
      <dgm:spPr/>
      <dgm:t>
        <a:bodyPr/>
        <a:lstStyle/>
        <a:p>
          <a:endParaRPr lang="en-US"/>
        </a:p>
      </dgm:t>
    </dgm:pt>
    <dgm:pt modelId="{2F255A24-3CB4-43B3-A58A-2B431AEF9C8C}" type="pres">
      <dgm:prSet presAssocID="{5531C75F-8BCC-450D-8B3B-A95C0EB42B8A}" presName="textNode" presStyleLbl="bgShp" presStyleIdx="1" presStyleCnt="3"/>
      <dgm:spPr/>
      <dgm:t>
        <a:bodyPr/>
        <a:lstStyle/>
        <a:p>
          <a:endParaRPr lang="en-US"/>
        </a:p>
      </dgm:t>
    </dgm:pt>
    <dgm:pt modelId="{0C78BEA2-466B-44A0-9CEF-30FCB1DB8B26}" type="pres">
      <dgm:prSet presAssocID="{5531C75F-8BCC-450D-8B3B-A95C0EB42B8A}" presName="compChildNode" presStyleCnt="0"/>
      <dgm:spPr/>
    </dgm:pt>
    <dgm:pt modelId="{AB64A126-7083-4B2C-A531-98C73D5074AD}" type="pres">
      <dgm:prSet presAssocID="{5531C75F-8BCC-450D-8B3B-A95C0EB42B8A}" presName="theInnerList" presStyleCnt="0"/>
      <dgm:spPr/>
    </dgm:pt>
    <dgm:pt modelId="{23657114-9C97-4E75-B32C-E8C94883F87C}" type="pres">
      <dgm:prSet presAssocID="{5F0B3124-D0C1-4431-8F11-5F6F82AF5413}" presName="childNode" presStyleLbl="node1" presStyleIdx="5" presStyleCnt="15">
        <dgm:presLayoutVars>
          <dgm:bulletEnabled val="1"/>
        </dgm:presLayoutVars>
      </dgm:prSet>
      <dgm:spPr/>
      <dgm:t>
        <a:bodyPr/>
        <a:lstStyle/>
        <a:p>
          <a:endParaRPr lang="en-US"/>
        </a:p>
      </dgm:t>
    </dgm:pt>
    <dgm:pt modelId="{CE384FA3-3C60-4EA3-8B6F-C6EF75F85F51}" type="pres">
      <dgm:prSet presAssocID="{5F0B3124-D0C1-4431-8F11-5F6F82AF5413}" presName="aSpace2" presStyleCnt="0"/>
      <dgm:spPr/>
    </dgm:pt>
    <dgm:pt modelId="{1CC42A30-8524-44EC-B0F6-9685E4F6BB72}" type="pres">
      <dgm:prSet presAssocID="{6DB2C123-51E9-41CA-96EF-C950316296BE}" presName="childNode" presStyleLbl="node1" presStyleIdx="6" presStyleCnt="15">
        <dgm:presLayoutVars>
          <dgm:bulletEnabled val="1"/>
        </dgm:presLayoutVars>
      </dgm:prSet>
      <dgm:spPr/>
      <dgm:t>
        <a:bodyPr/>
        <a:lstStyle/>
        <a:p>
          <a:endParaRPr lang="en-US"/>
        </a:p>
      </dgm:t>
    </dgm:pt>
    <dgm:pt modelId="{C949A173-3B05-42E5-8944-FDEF14C56ADD}" type="pres">
      <dgm:prSet presAssocID="{6DB2C123-51E9-41CA-96EF-C950316296BE}" presName="aSpace2" presStyleCnt="0"/>
      <dgm:spPr/>
    </dgm:pt>
    <dgm:pt modelId="{3D815C20-1C0D-41CC-8450-E017188D6145}" type="pres">
      <dgm:prSet presAssocID="{5EED67E9-6272-48A5-AC15-C75725FC576F}" presName="childNode" presStyleLbl="node1" presStyleIdx="7" presStyleCnt="15">
        <dgm:presLayoutVars>
          <dgm:bulletEnabled val="1"/>
        </dgm:presLayoutVars>
      </dgm:prSet>
      <dgm:spPr/>
      <dgm:t>
        <a:bodyPr/>
        <a:lstStyle/>
        <a:p>
          <a:endParaRPr lang="en-US"/>
        </a:p>
      </dgm:t>
    </dgm:pt>
    <dgm:pt modelId="{EA740402-1CB5-4629-B1B8-BFFF46407B3F}" type="pres">
      <dgm:prSet presAssocID="{5EED67E9-6272-48A5-AC15-C75725FC576F}" presName="aSpace2" presStyleCnt="0"/>
      <dgm:spPr/>
    </dgm:pt>
    <dgm:pt modelId="{9A071B1C-AD7B-4061-BFF5-170F7176E05D}" type="pres">
      <dgm:prSet presAssocID="{9BC57AE9-37A1-4057-B03F-CAE2D851378F}" presName="childNode" presStyleLbl="node1" presStyleIdx="8" presStyleCnt="15">
        <dgm:presLayoutVars>
          <dgm:bulletEnabled val="1"/>
        </dgm:presLayoutVars>
      </dgm:prSet>
      <dgm:spPr/>
      <dgm:t>
        <a:bodyPr/>
        <a:lstStyle/>
        <a:p>
          <a:endParaRPr lang="en-US"/>
        </a:p>
      </dgm:t>
    </dgm:pt>
    <dgm:pt modelId="{5D5E5D19-06D9-43FD-8210-C6E3A720203F}" type="pres">
      <dgm:prSet presAssocID="{9BC57AE9-37A1-4057-B03F-CAE2D851378F}" presName="aSpace2" presStyleCnt="0"/>
      <dgm:spPr/>
    </dgm:pt>
    <dgm:pt modelId="{29045507-C06E-4988-9155-40385C8E76D8}" type="pres">
      <dgm:prSet presAssocID="{49921D7F-973F-444B-8E3C-8D4538C26E7D}" presName="childNode" presStyleLbl="node1" presStyleIdx="9" presStyleCnt="15">
        <dgm:presLayoutVars>
          <dgm:bulletEnabled val="1"/>
        </dgm:presLayoutVars>
      </dgm:prSet>
      <dgm:spPr/>
      <dgm:t>
        <a:bodyPr/>
        <a:lstStyle/>
        <a:p>
          <a:endParaRPr lang="en-US"/>
        </a:p>
      </dgm:t>
    </dgm:pt>
    <dgm:pt modelId="{63EA8349-A586-45D3-94A4-2937C49AC112}" type="pres">
      <dgm:prSet presAssocID="{5531C75F-8BCC-450D-8B3B-A95C0EB42B8A}" presName="aSpace" presStyleCnt="0"/>
      <dgm:spPr/>
    </dgm:pt>
    <dgm:pt modelId="{49C817FB-F111-40EF-A8E8-8BFF016DF1C4}" type="pres">
      <dgm:prSet presAssocID="{80D538DF-3BC4-4392-A7C7-0BDC192E5A95}" presName="compNode" presStyleCnt="0"/>
      <dgm:spPr/>
    </dgm:pt>
    <dgm:pt modelId="{2BA92964-FCC3-4B4C-8080-740F94992E09}" type="pres">
      <dgm:prSet presAssocID="{80D538DF-3BC4-4392-A7C7-0BDC192E5A95}" presName="aNode" presStyleLbl="bgShp" presStyleIdx="2" presStyleCnt="3" custLinFactX="110618" custLinFactNeighborX="200000" custLinFactNeighborY="5882"/>
      <dgm:spPr/>
      <dgm:t>
        <a:bodyPr/>
        <a:lstStyle/>
        <a:p>
          <a:endParaRPr lang="en-US"/>
        </a:p>
      </dgm:t>
    </dgm:pt>
    <dgm:pt modelId="{7D72B272-A979-46EB-A68B-75B9ADBFCF66}" type="pres">
      <dgm:prSet presAssocID="{80D538DF-3BC4-4392-A7C7-0BDC192E5A95}" presName="textNode" presStyleLbl="bgShp" presStyleIdx="2" presStyleCnt="3"/>
      <dgm:spPr/>
      <dgm:t>
        <a:bodyPr/>
        <a:lstStyle/>
        <a:p>
          <a:endParaRPr lang="en-US"/>
        </a:p>
      </dgm:t>
    </dgm:pt>
    <dgm:pt modelId="{9FF861D9-3AD5-4AF5-8A5F-C2A9FF834A29}" type="pres">
      <dgm:prSet presAssocID="{80D538DF-3BC4-4392-A7C7-0BDC192E5A95}" presName="compChildNode" presStyleCnt="0"/>
      <dgm:spPr/>
    </dgm:pt>
    <dgm:pt modelId="{13F630F3-FF8B-4554-959B-D0BB7E528DD9}" type="pres">
      <dgm:prSet presAssocID="{80D538DF-3BC4-4392-A7C7-0BDC192E5A95}" presName="theInnerList" presStyleCnt="0"/>
      <dgm:spPr/>
    </dgm:pt>
    <dgm:pt modelId="{2E4C0E70-CB02-4035-A808-A38B652387EC}" type="pres">
      <dgm:prSet presAssocID="{3706D84C-9253-415D-833D-56A68F6448F4}" presName="childNode" presStyleLbl="node1" presStyleIdx="10" presStyleCnt="15">
        <dgm:presLayoutVars>
          <dgm:bulletEnabled val="1"/>
        </dgm:presLayoutVars>
      </dgm:prSet>
      <dgm:spPr/>
      <dgm:t>
        <a:bodyPr/>
        <a:lstStyle/>
        <a:p>
          <a:endParaRPr lang="en-US"/>
        </a:p>
      </dgm:t>
    </dgm:pt>
    <dgm:pt modelId="{98A29DB2-829F-44C4-B69E-A93974A79CFA}" type="pres">
      <dgm:prSet presAssocID="{3706D84C-9253-415D-833D-56A68F6448F4}" presName="aSpace2" presStyleCnt="0"/>
      <dgm:spPr/>
    </dgm:pt>
    <dgm:pt modelId="{337E097C-6046-4CF4-92E9-E35B74248300}" type="pres">
      <dgm:prSet presAssocID="{48923FEB-E03C-4A43-A9EC-6680F40F0CA1}" presName="childNode" presStyleLbl="node1" presStyleIdx="11" presStyleCnt="15">
        <dgm:presLayoutVars>
          <dgm:bulletEnabled val="1"/>
        </dgm:presLayoutVars>
      </dgm:prSet>
      <dgm:spPr/>
      <dgm:t>
        <a:bodyPr/>
        <a:lstStyle/>
        <a:p>
          <a:endParaRPr lang="en-US"/>
        </a:p>
      </dgm:t>
    </dgm:pt>
    <dgm:pt modelId="{6BFE993C-B491-41F6-83DB-3F9279AA509C}" type="pres">
      <dgm:prSet presAssocID="{48923FEB-E03C-4A43-A9EC-6680F40F0CA1}" presName="aSpace2" presStyleCnt="0"/>
      <dgm:spPr/>
    </dgm:pt>
    <dgm:pt modelId="{25AD048A-4779-46DC-A2D0-AFEEF2491E5A}" type="pres">
      <dgm:prSet presAssocID="{8D5AFDE6-FA47-4275-9417-F4DD8A2F1030}" presName="childNode" presStyleLbl="node1" presStyleIdx="12" presStyleCnt="15">
        <dgm:presLayoutVars>
          <dgm:bulletEnabled val="1"/>
        </dgm:presLayoutVars>
      </dgm:prSet>
      <dgm:spPr/>
      <dgm:t>
        <a:bodyPr/>
        <a:lstStyle/>
        <a:p>
          <a:endParaRPr lang="en-US"/>
        </a:p>
      </dgm:t>
    </dgm:pt>
    <dgm:pt modelId="{36ECFF3A-D470-4844-A1B0-E3D9183F493E}" type="pres">
      <dgm:prSet presAssocID="{8D5AFDE6-FA47-4275-9417-F4DD8A2F1030}" presName="aSpace2" presStyleCnt="0"/>
      <dgm:spPr/>
    </dgm:pt>
    <dgm:pt modelId="{9C93D7F8-4146-4822-A587-2EA12B70C9A8}" type="pres">
      <dgm:prSet presAssocID="{8A7A6F0E-3762-4F0C-BFBC-9ADD5174195C}" presName="childNode" presStyleLbl="node1" presStyleIdx="13" presStyleCnt="15">
        <dgm:presLayoutVars>
          <dgm:bulletEnabled val="1"/>
        </dgm:presLayoutVars>
      </dgm:prSet>
      <dgm:spPr/>
      <dgm:t>
        <a:bodyPr/>
        <a:lstStyle/>
        <a:p>
          <a:endParaRPr lang="en-US"/>
        </a:p>
      </dgm:t>
    </dgm:pt>
    <dgm:pt modelId="{2C33F73C-A4EA-44A9-B87A-A9034C6E6E08}" type="pres">
      <dgm:prSet presAssocID="{8A7A6F0E-3762-4F0C-BFBC-9ADD5174195C}" presName="aSpace2" presStyleCnt="0"/>
      <dgm:spPr/>
    </dgm:pt>
    <dgm:pt modelId="{DCFE378A-D169-4B6D-B322-1B5D74ECB606}" type="pres">
      <dgm:prSet presAssocID="{BA7DEC79-2647-4452-BF4F-11B904EEFE8C}" presName="childNode" presStyleLbl="node1" presStyleIdx="14" presStyleCnt="15">
        <dgm:presLayoutVars>
          <dgm:bulletEnabled val="1"/>
        </dgm:presLayoutVars>
      </dgm:prSet>
      <dgm:spPr/>
      <dgm:t>
        <a:bodyPr/>
        <a:lstStyle/>
        <a:p>
          <a:endParaRPr lang="en-US"/>
        </a:p>
      </dgm:t>
    </dgm:pt>
  </dgm:ptLst>
  <dgm:cxnLst>
    <dgm:cxn modelId="{81E1C1CA-525A-47F7-911B-5ED8DA6EF9E1}" srcId="{0CB5BD07-B02E-49B3-9009-4706E45F9B8A}" destId="{DA7CF37E-A265-4122-B525-1BFFE2CD4DA4}" srcOrd="3" destOrd="0" parTransId="{2E0BD5DB-ED4C-4647-BDC1-60D1844FD7B5}" sibTransId="{3F0FE617-6864-42E4-A91C-8F167C44AF67}"/>
    <dgm:cxn modelId="{41F32E81-9CEF-4811-B29E-8A036F1DABC6}" srcId="{80D538DF-3BC4-4392-A7C7-0BDC192E5A95}" destId="{8D5AFDE6-FA47-4275-9417-F4DD8A2F1030}" srcOrd="2" destOrd="0" parTransId="{A07CA822-C2A8-4E60-9F06-4E52B7F8C46B}" sibTransId="{9A0462FA-7D41-4311-AE72-EB34A8F343BA}"/>
    <dgm:cxn modelId="{05FB8197-4B51-4863-9DB8-AC7CA6D377EB}" srcId="{0DB6F77C-7B08-463E-B674-596CFFFD592F}" destId="{5531C75F-8BCC-450D-8B3B-A95C0EB42B8A}" srcOrd="1" destOrd="0" parTransId="{A12B4620-E5B2-42B8-AA38-8F5829EE6629}" sibTransId="{CBFB656E-5992-4F86-81BF-52CC493CE3A7}"/>
    <dgm:cxn modelId="{0B3B574F-BF70-426F-8A1B-51CA04F12334}" type="presOf" srcId="{0CB5BD07-B02E-49B3-9009-4706E45F9B8A}" destId="{0903C786-86E4-4FC7-B3C7-C4A4112F7F9D}" srcOrd="0" destOrd="0" presId="urn:microsoft.com/office/officeart/2005/8/layout/lProcess2"/>
    <dgm:cxn modelId="{CFECACBD-2A45-43A1-B7D6-930285757760}" type="presOf" srcId="{6DB2C123-51E9-41CA-96EF-C950316296BE}" destId="{1CC42A30-8524-44EC-B0F6-9685E4F6BB72}" srcOrd="0" destOrd="0" presId="urn:microsoft.com/office/officeart/2005/8/layout/lProcess2"/>
    <dgm:cxn modelId="{A5D2C84E-BA16-48DE-9F8C-A3572E769B77}" type="presOf" srcId="{3BED5369-AF6E-47A5-92BB-FFA255FD515A}" destId="{ECA8EFCD-C6D1-4E00-B089-63731281FCD6}" srcOrd="0" destOrd="0" presId="urn:microsoft.com/office/officeart/2005/8/layout/lProcess2"/>
    <dgm:cxn modelId="{3221FF31-EA03-48CD-8F92-82CADA6584F4}" type="presOf" srcId="{D453731D-989A-41B3-B645-D41B52F9E0ED}" destId="{54B2982E-E4EC-4B67-8597-2267E362EA69}" srcOrd="0" destOrd="0" presId="urn:microsoft.com/office/officeart/2005/8/layout/lProcess2"/>
    <dgm:cxn modelId="{BE920865-959A-41D2-8508-C421017A7FCD}" srcId="{5531C75F-8BCC-450D-8B3B-A95C0EB42B8A}" destId="{49921D7F-973F-444B-8E3C-8D4538C26E7D}" srcOrd="4" destOrd="0" parTransId="{44AD6BB3-E69E-4B63-B999-26AC2C8C9467}" sibTransId="{96552D80-AE28-41C0-A7CC-0D3551638A68}"/>
    <dgm:cxn modelId="{D500FD22-9183-40E3-BF5F-34BAC79C89C1}" srcId="{0CB5BD07-B02E-49B3-9009-4706E45F9B8A}" destId="{3BED5369-AF6E-47A5-92BB-FFA255FD515A}" srcOrd="0" destOrd="0" parTransId="{DA51563D-85F7-4CC8-875F-DD768CDCDD06}" sibTransId="{E2AEEFED-20AE-4ACC-8873-0F5676E80572}"/>
    <dgm:cxn modelId="{B54D69EB-CE2B-4000-9DAC-308F4F8CFBFE}" srcId="{80D538DF-3BC4-4392-A7C7-0BDC192E5A95}" destId="{48923FEB-E03C-4A43-A9EC-6680F40F0CA1}" srcOrd="1" destOrd="0" parTransId="{48859320-B762-45DA-B81A-D600521E8563}" sibTransId="{CCBA916C-454E-4135-8001-6112E1872875}"/>
    <dgm:cxn modelId="{3A024B6B-C220-4A6E-8BC9-54B67C43EC92}" type="presOf" srcId="{53C834A8-2F6C-4E0E-9119-48AD3094B322}" destId="{C3C55FAF-0EB5-4AC8-8C40-55F5EBFBD7A0}" srcOrd="0" destOrd="0" presId="urn:microsoft.com/office/officeart/2005/8/layout/lProcess2"/>
    <dgm:cxn modelId="{51047006-53D4-4141-8D92-47A71C876BCA}" srcId="{80D538DF-3BC4-4392-A7C7-0BDC192E5A95}" destId="{BA7DEC79-2647-4452-BF4F-11B904EEFE8C}" srcOrd="4" destOrd="0" parTransId="{74CDF112-966D-46E5-B376-537C54D76378}" sibTransId="{95B474E8-8E48-4664-9072-29B54950777E}"/>
    <dgm:cxn modelId="{64179B7D-D504-4094-B070-8ADC8D7D8796}" srcId="{0DB6F77C-7B08-463E-B674-596CFFFD592F}" destId="{80D538DF-3BC4-4392-A7C7-0BDC192E5A95}" srcOrd="2" destOrd="0" parTransId="{A9087460-AF86-4CC8-9650-72E1F319ED68}" sibTransId="{7D113F5E-A156-4FC6-BCF6-D5BAAE77436F}"/>
    <dgm:cxn modelId="{35D5AD75-D0B8-4DEF-8538-58CFD1CA9D2E}" type="presOf" srcId="{3706D84C-9253-415D-833D-56A68F6448F4}" destId="{2E4C0E70-CB02-4035-A808-A38B652387EC}" srcOrd="0" destOrd="0" presId="urn:microsoft.com/office/officeart/2005/8/layout/lProcess2"/>
    <dgm:cxn modelId="{EAEF3E44-CC02-4922-B241-775E3A7A76C0}" srcId="{5531C75F-8BCC-450D-8B3B-A95C0EB42B8A}" destId="{9BC57AE9-37A1-4057-B03F-CAE2D851378F}" srcOrd="3" destOrd="0" parTransId="{7527E433-A414-4EF2-B2C5-92B4040F86C0}" sibTransId="{02E06943-69A9-4DEB-9752-ADF881089326}"/>
    <dgm:cxn modelId="{5CA385E1-9CE1-4019-940D-682A848C01F9}" type="presOf" srcId="{8D5AFDE6-FA47-4275-9417-F4DD8A2F1030}" destId="{25AD048A-4779-46DC-A2D0-AFEEF2491E5A}" srcOrd="0" destOrd="0" presId="urn:microsoft.com/office/officeart/2005/8/layout/lProcess2"/>
    <dgm:cxn modelId="{B3783831-D4F5-48C8-89C6-77144FD96744}" type="presOf" srcId="{0DB6F77C-7B08-463E-B674-596CFFFD592F}" destId="{983D9E7F-4973-4749-80B4-BED43FD31D75}" srcOrd="0" destOrd="0" presId="urn:microsoft.com/office/officeart/2005/8/layout/lProcess2"/>
    <dgm:cxn modelId="{F880F571-0BC9-41C1-BCCF-CA6C2985400D}" srcId="{0DB6F77C-7B08-463E-B674-596CFFFD592F}" destId="{0CB5BD07-B02E-49B3-9009-4706E45F9B8A}" srcOrd="0" destOrd="0" parTransId="{3D6E852F-A5D2-4716-9C84-DF042F1E1D83}" sibTransId="{7EC9DEEB-3312-4909-AEB8-5E22AFF2A866}"/>
    <dgm:cxn modelId="{C592FBCF-4EDE-4DB6-BE9A-46E4EED5477A}" srcId="{0CB5BD07-B02E-49B3-9009-4706E45F9B8A}" destId="{53C834A8-2F6C-4E0E-9119-48AD3094B322}" srcOrd="1" destOrd="0" parTransId="{51379829-805C-4984-8342-BB640B8EEFC9}" sibTransId="{5C45F5A3-9564-4919-9F1C-C3C5B9B87447}"/>
    <dgm:cxn modelId="{47260B9D-C618-442C-8258-751FFD9F7062}" srcId="{80D538DF-3BC4-4392-A7C7-0BDC192E5A95}" destId="{8A7A6F0E-3762-4F0C-BFBC-9ADD5174195C}" srcOrd="3" destOrd="0" parTransId="{D376EB12-CDF2-471A-B5E4-1B4F5BF5FDCB}" sibTransId="{28FEC9C2-6B7B-4E5A-96FF-F265EA105D09}"/>
    <dgm:cxn modelId="{1417282B-3401-4D47-A70C-43EDA13D32C1}" type="presOf" srcId="{5F0B3124-D0C1-4431-8F11-5F6F82AF5413}" destId="{23657114-9C97-4E75-B32C-E8C94883F87C}" srcOrd="0" destOrd="0" presId="urn:microsoft.com/office/officeart/2005/8/layout/lProcess2"/>
    <dgm:cxn modelId="{8427C211-B6C0-4F7A-BC67-82903EE7BD95}" srcId="{5531C75F-8BCC-450D-8B3B-A95C0EB42B8A}" destId="{6DB2C123-51E9-41CA-96EF-C950316296BE}" srcOrd="1" destOrd="0" parTransId="{B7FE9242-708D-4897-AD01-6EB765A8E1FE}" sibTransId="{A05E85EB-6867-4E53-8E2D-A54D89C6AB33}"/>
    <dgm:cxn modelId="{3C58A450-CCCB-4DBB-8936-8EA590D2B098}" srcId="{0CB5BD07-B02E-49B3-9009-4706E45F9B8A}" destId="{3B3639AA-F37C-47AD-AF55-710F64997EC8}" srcOrd="2" destOrd="0" parTransId="{A8F2A0C8-74E9-4B7D-8E81-25E1D2368351}" sibTransId="{7D094896-4D01-4E4E-A348-52802073D5CF}"/>
    <dgm:cxn modelId="{5B277D7B-A9CE-4225-B633-1FAFB7886D6C}" type="presOf" srcId="{9BC57AE9-37A1-4057-B03F-CAE2D851378F}" destId="{9A071B1C-AD7B-4061-BFF5-170F7176E05D}" srcOrd="0" destOrd="0" presId="urn:microsoft.com/office/officeart/2005/8/layout/lProcess2"/>
    <dgm:cxn modelId="{94B9005B-204F-4DB7-88C0-7B9035B613FE}" srcId="{80D538DF-3BC4-4392-A7C7-0BDC192E5A95}" destId="{3706D84C-9253-415D-833D-56A68F6448F4}" srcOrd="0" destOrd="0" parTransId="{5184DBE8-4914-466A-ABD4-E4142E2D1D9C}" sibTransId="{87D08AE8-1DA3-4FC9-901B-38303DB9C4A6}"/>
    <dgm:cxn modelId="{5ECD3463-9E8C-46A0-80E6-73198BB9B506}" srcId="{0CB5BD07-B02E-49B3-9009-4706E45F9B8A}" destId="{D453731D-989A-41B3-B645-D41B52F9E0ED}" srcOrd="4" destOrd="0" parTransId="{B1705505-957F-4894-B46A-4359790F7DCB}" sibTransId="{A67BDF65-39F3-4386-A347-4107833C7489}"/>
    <dgm:cxn modelId="{0EB844BE-EB8F-4B64-BDB0-67275DAB20FA}" type="presOf" srcId="{5531C75F-8BCC-450D-8B3B-A95C0EB42B8A}" destId="{2F255A24-3CB4-43B3-A58A-2B431AEF9C8C}" srcOrd="1" destOrd="0" presId="urn:microsoft.com/office/officeart/2005/8/layout/lProcess2"/>
    <dgm:cxn modelId="{5D039CBF-E0D7-4F61-92D8-C69A79F9F24C}" type="presOf" srcId="{DA7CF37E-A265-4122-B525-1BFFE2CD4DA4}" destId="{A067BFFD-E753-4F32-B0C3-65819EF28A5E}" srcOrd="0" destOrd="0" presId="urn:microsoft.com/office/officeart/2005/8/layout/lProcess2"/>
    <dgm:cxn modelId="{53F6BCF1-A010-4C5B-ACB8-3E22A8CA7DF4}" type="presOf" srcId="{5EED67E9-6272-48A5-AC15-C75725FC576F}" destId="{3D815C20-1C0D-41CC-8450-E017188D6145}" srcOrd="0" destOrd="0" presId="urn:microsoft.com/office/officeart/2005/8/layout/lProcess2"/>
    <dgm:cxn modelId="{C67255A8-1F02-413D-BFA2-1B6B60C31E4F}" type="presOf" srcId="{80D538DF-3BC4-4392-A7C7-0BDC192E5A95}" destId="{7D72B272-A979-46EB-A68B-75B9ADBFCF66}" srcOrd="1" destOrd="0" presId="urn:microsoft.com/office/officeart/2005/8/layout/lProcess2"/>
    <dgm:cxn modelId="{6FB4EB2C-FAEA-448E-9CE1-81D64AC133D7}" type="presOf" srcId="{48923FEB-E03C-4A43-A9EC-6680F40F0CA1}" destId="{337E097C-6046-4CF4-92E9-E35B74248300}" srcOrd="0" destOrd="0" presId="urn:microsoft.com/office/officeart/2005/8/layout/lProcess2"/>
    <dgm:cxn modelId="{ACA15889-8EA5-41F7-A989-8D6652526C84}" type="presOf" srcId="{8A7A6F0E-3762-4F0C-BFBC-9ADD5174195C}" destId="{9C93D7F8-4146-4822-A587-2EA12B70C9A8}" srcOrd="0" destOrd="0" presId="urn:microsoft.com/office/officeart/2005/8/layout/lProcess2"/>
    <dgm:cxn modelId="{53053101-DA4D-4508-8865-60958A80F0C7}" type="presOf" srcId="{5531C75F-8BCC-450D-8B3B-A95C0EB42B8A}" destId="{0BF931C9-F870-4959-B40A-E70082198CFB}" srcOrd="0" destOrd="0" presId="urn:microsoft.com/office/officeart/2005/8/layout/lProcess2"/>
    <dgm:cxn modelId="{00833237-2129-41BE-B84D-46E03FD98D2B}" type="presOf" srcId="{BA7DEC79-2647-4452-BF4F-11B904EEFE8C}" destId="{DCFE378A-D169-4B6D-B322-1B5D74ECB606}" srcOrd="0" destOrd="0" presId="urn:microsoft.com/office/officeart/2005/8/layout/lProcess2"/>
    <dgm:cxn modelId="{23A1FC1F-195B-4BEE-8EAC-9E9A6762B444}" srcId="{5531C75F-8BCC-450D-8B3B-A95C0EB42B8A}" destId="{5F0B3124-D0C1-4431-8F11-5F6F82AF5413}" srcOrd="0" destOrd="0" parTransId="{B593706E-AA2A-4193-A574-A967A956A85E}" sibTransId="{3F145EF8-0B66-4DF6-846F-1049F2D75685}"/>
    <dgm:cxn modelId="{B688C1E6-92BF-43FD-90A0-72EE1491E4D2}" srcId="{5531C75F-8BCC-450D-8B3B-A95C0EB42B8A}" destId="{5EED67E9-6272-48A5-AC15-C75725FC576F}" srcOrd="2" destOrd="0" parTransId="{A0750A9B-D4D3-4FD0-ABC5-663468A95CA4}" sibTransId="{A175988E-5C93-49DA-B56A-1FEB77654A58}"/>
    <dgm:cxn modelId="{0E1A1B5F-FC67-4E43-A4DD-84F0C8A5DBA7}" type="presOf" srcId="{49921D7F-973F-444B-8E3C-8D4538C26E7D}" destId="{29045507-C06E-4988-9155-40385C8E76D8}" srcOrd="0" destOrd="0" presId="urn:microsoft.com/office/officeart/2005/8/layout/lProcess2"/>
    <dgm:cxn modelId="{183C524A-FB99-4BD1-922A-B924B26CAB09}" type="presOf" srcId="{0CB5BD07-B02E-49B3-9009-4706E45F9B8A}" destId="{278A77E3-C742-4B73-88C9-A175DF361735}" srcOrd="1" destOrd="0" presId="urn:microsoft.com/office/officeart/2005/8/layout/lProcess2"/>
    <dgm:cxn modelId="{6B6462C5-B604-4009-8017-495C9D740372}" type="presOf" srcId="{3B3639AA-F37C-47AD-AF55-710F64997EC8}" destId="{25504725-A629-4898-911A-A5E5BC0BD95C}" srcOrd="0" destOrd="0" presId="urn:microsoft.com/office/officeart/2005/8/layout/lProcess2"/>
    <dgm:cxn modelId="{446BA440-A2BD-45ED-91A9-8D066328D014}" type="presOf" srcId="{80D538DF-3BC4-4392-A7C7-0BDC192E5A95}" destId="{2BA92964-FCC3-4B4C-8080-740F94992E09}" srcOrd="0" destOrd="0" presId="urn:microsoft.com/office/officeart/2005/8/layout/lProcess2"/>
    <dgm:cxn modelId="{C18584CF-E927-4287-B62A-F5188CACE0EE}" type="presParOf" srcId="{983D9E7F-4973-4749-80B4-BED43FD31D75}" destId="{A93FE7E5-1A26-4E53-B30B-71F639C1C28A}" srcOrd="0" destOrd="0" presId="urn:microsoft.com/office/officeart/2005/8/layout/lProcess2"/>
    <dgm:cxn modelId="{41C6C5B5-6962-4C20-A6A8-9989C1412368}" type="presParOf" srcId="{A93FE7E5-1A26-4E53-B30B-71F639C1C28A}" destId="{0903C786-86E4-4FC7-B3C7-C4A4112F7F9D}" srcOrd="0" destOrd="0" presId="urn:microsoft.com/office/officeart/2005/8/layout/lProcess2"/>
    <dgm:cxn modelId="{56DE693D-F55B-441F-AFEF-8CB5CE7809AD}" type="presParOf" srcId="{A93FE7E5-1A26-4E53-B30B-71F639C1C28A}" destId="{278A77E3-C742-4B73-88C9-A175DF361735}" srcOrd="1" destOrd="0" presId="urn:microsoft.com/office/officeart/2005/8/layout/lProcess2"/>
    <dgm:cxn modelId="{EE79375F-5CDC-4A98-8323-62028936D3F2}" type="presParOf" srcId="{A93FE7E5-1A26-4E53-B30B-71F639C1C28A}" destId="{474AFE3F-7F81-442E-BD35-70CED70429DF}" srcOrd="2" destOrd="0" presId="urn:microsoft.com/office/officeart/2005/8/layout/lProcess2"/>
    <dgm:cxn modelId="{4D74C3EE-A9D4-4176-894C-77C027B20927}" type="presParOf" srcId="{474AFE3F-7F81-442E-BD35-70CED70429DF}" destId="{B11560D1-897B-46A7-AF52-D2ECFF6778C0}" srcOrd="0" destOrd="0" presId="urn:microsoft.com/office/officeart/2005/8/layout/lProcess2"/>
    <dgm:cxn modelId="{A27333F9-68CC-430A-A36A-9FB7F623E203}" type="presParOf" srcId="{B11560D1-897B-46A7-AF52-D2ECFF6778C0}" destId="{ECA8EFCD-C6D1-4E00-B089-63731281FCD6}" srcOrd="0" destOrd="0" presId="urn:microsoft.com/office/officeart/2005/8/layout/lProcess2"/>
    <dgm:cxn modelId="{0674007D-C8E2-4F40-BD9D-8F493338EF98}" type="presParOf" srcId="{B11560D1-897B-46A7-AF52-D2ECFF6778C0}" destId="{8D38D2BD-E18D-49A7-956E-C9C5A8C61048}" srcOrd="1" destOrd="0" presId="urn:microsoft.com/office/officeart/2005/8/layout/lProcess2"/>
    <dgm:cxn modelId="{EF5EE623-EAD5-40F6-9514-EBE23D902643}" type="presParOf" srcId="{B11560D1-897B-46A7-AF52-D2ECFF6778C0}" destId="{C3C55FAF-0EB5-4AC8-8C40-55F5EBFBD7A0}" srcOrd="2" destOrd="0" presId="urn:microsoft.com/office/officeart/2005/8/layout/lProcess2"/>
    <dgm:cxn modelId="{0A604361-947F-483D-A3B9-AC7B0AEAECE6}" type="presParOf" srcId="{B11560D1-897B-46A7-AF52-D2ECFF6778C0}" destId="{302B6D9D-877F-40FD-9C0E-B65464446012}" srcOrd="3" destOrd="0" presId="urn:microsoft.com/office/officeart/2005/8/layout/lProcess2"/>
    <dgm:cxn modelId="{C92834F5-1D56-4724-A3D6-E88311B98307}" type="presParOf" srcId="{B11560D1-897B-46A7-AF52-D2ECFF6778C0}" destId="{25504725-A629-4898-911A-A5E5BC0BD95C}" srcOrd="4" destOrd="0" presId="urn:microsoft.com/office/officeart/2005/8/layout/lProcess2"/>
    <dgm:cxn modelId="{D9A2CBA6-2E47-4F61-A429-8C6B490DF29D}" type="presParOf" srcId="{B11560D1-897B-46A7-AF52-D2ECFF6778C0}" destId="{A197635A-1C8E-4F79-843D-D2ECDE4C81B4}" srcOrd="5" destOrd="0" presId="urn:microsoft.com/office/officeart/2005/8/layout/lProcess2"/>
    <dgm:cxn modelId="{BD25B95D-B839-4A19-A93B-2894B53E1B77}" type="presParOf" srcId="{B11560D1-897B-46A7-AF52-D2ECFF6778C0}" destId="{A067BFFD-E753-4F32-B0C3-65819EF28A5E}" srcOrd="6" destOrd="0" presId="urn:microsoft.com/office/officeart/2005/8/layout/lProcess2"/>
    <dgm:cxn modelId="{E8D8FA60-FB16-485C-885A-B0652AE883BF}" type="presParOf" srcId="{B11560D1-897B-46A7-AF52-D2ECFF6778C0}" destId="{9242DA17-EF58-4CFE-805F-DB082B7B1F7B}" srcOrd="7" destOrd="0" presId="urn:microsoft.com/office/officeart/2005/8/layout/lProcess2"/>
    <dgm:cxn modelId="{F60CDB7E-813C-4BFA-8693-A5A5112C4B92}" type="presParOf" srcId="{B11560D1-897B-46A7-AF52-D2ECFF6778C0}" destId="{54B2982E-E4EC-4B67-8597-2267E362EA69}" srcOrd="8" destOrd="0" presId="urn:microsoft.com/office/officeart/2005/8/layout/lProcess2"/>
    <dgm:cxn modelId="{7612B2A7-D53D-4E2E-A344-30BDD8E0E6EC}" type="presParOf" srcId="{983D9E7F-4973-4749-80B4-BED43FD31D75}" destId="{48DE020A-6204-4A8A-B44D-F94F0FE94C57}" srcOrd="1" destOrd="0" presId="urn:microsoft.com/office/officeart/2005/8/layout/lProcess2"/>
    <dgm:cxn modelId="{E61F9372-4139-46B6-B288-F643A265CCB3}" type="presParOf" srcId="{983D9E7F-4973-4749-80B4-BED43FD31D75}" destId="{FCF8E16F-8E74-4539-831D-EB1DEB0A38E0}" srcOrd="2" destOrd="0" presId="urn:microsoft.com/office/officeart/2005/8/layout/lProcess2"/>
    <dgm:cxn modelId="{8F4C1E8B-D64B-469E-A596-902738F1F96F}" type="presParOf" srcId="{FCF8E16F-8E74-4539-831D-EB1DEB0A38E0}" destId="{0BF931C9-F870-4959-B40A-E70082198CFB}" srcOrd="0" destOrd="0" presId="urn:microsoft.com/office/officeart/2005/8/layout/lProcess2"/>
    <dgm:cxn modelId="{89E8E05F-3C26-4A46-9BF4-970AF127EEA5}" type="presParOf" srcId="{FCF8E16F-8E74-4539-831D-EB1DEB0A38E0}" destId="{2F255A24-3CB4-43B3-A58A-2B431AEF9C8C}" srcOrd="1" destOrd="0" presId="urn:microsoft.com/office/officeart/2005/8/layout/lProcess2"/>
    <dgm:cxn modelId="{EB444F0A-6C57-4CAA-806D-DB5CEA6514B6}" type="presParOf" srcId="{FCF8E16F-8E74-4539-831D-EB1DEB0A38E0}" destId="{0C78BEA2-466B-44A0-9CEF-30FCB1DB8B26}" srcOrd="2" destOrd="0" presId="urn:microsoft.com/office/officeart/2005/8/layout/lProcess2"/>
    <dgm:cxn modelId="{4266BB93-75BE-44C7-8C9F-E953B3B9B473}" type="presParOf" srcId="{0C78BEA2-466B-44A0-9CEF-30FCB1DB8B26}" destId="{AB64A126-7083-4B2C-A531-98C73D5074AD}" srcOrd="0" destOrd="0" presId="urn:microsoft.com/office/officeart/2005/8/layout/lProcess2"/>
    <dgm:cxn modelId="{AE8F36DB-CF8C-4D1E-A2FE-A20DD4E96BE4}" type="presParOf" srcId="{AB64A126-7083-4B2C-A531-98C73D5074AD}" destId="{23657114-9C97-4E75-B32C-E8C94883F87C}" srcOrd="0" destOrd="0" presId="urn:microsoft.com/office/officeart/2005/8/layout/lProcess2"/>
    <dgm:cxn modelId="{30967B32-AF7C-4D58-ADD4-3337624072E8}" type="presParOf" srcId="{AB64A126-7083-4B2C-A531-98C73D5074AD}" destId="{CE384FA3-3C60-4EA3-8B6F-C6EF75F85F51}" srcOrd="1" destOrd="0" presId="urn:microsoft.com/office/officeart/2005/8/layout/lProcess2"/>
    <dgm:cxn modelId="{C36432E5-73E6-4DB8-881E-1D104CAB29FB}" type="presParOf" srcId="{AB64A126-7083-4B2C-A531-98C73D5074AD}" destId="{1CC42A30-8524-44EC-B0F6-9685E4F6BB72}" srcOrd="2" destOrd="0" presId="urn:microsoft.com/office/officeart/2005/8/layout/lProcess2"/>
    <dgm:cxn modelId="{8CCDE99A-2D02-40C2-9AE6-FC22DB149CC7}" type="presParOf" srcId="{AB64A126-7083-4B2C-A531-98C73D5074AD}" destId="{C949A173-3B05-42E5-8944-FDEF14C56ADD}" srcOrd="3" destOrd="0" presId="urn:microsoft.com/office/officeart/2005/8/layout/lProcess2"/>
    <dgm:cxn modelId="{6CEDE745-AD2E-4D9B-BFA7-EB74578A9B1B}" type="presParOf" srcId="{AB64A126-7083-4B2C-A531-98C73D5074AD}" destId="{3D815C20-1C0D-41CC-8450-E017188D6145}" srcOrd="4" destOrd="0" presId="urn:microsoft.com/office/officeart/2005/8/layout/lProcess2"/>
    <dgm:cxn modelId="{6502D1F8-2102-4A37-8EF7-12C7E4391CE8}" type="presParOf" srcId="{AB64A126-7083-4B2C-A531-98C73D5074AD}" destId="{EA740402-1CB5-4629-B1B8-BFFF46407B3F}" srcOrd="5" destOrd="0" presId="urn:microsoft.com/office/officeart/2005/8/layout/lProcess2"/>
    <dgm:cxn modelId="{DEA1AA22-D865-4D03-B040-255C1DDB348D}" type="presParOf" srcId="{AB64A126-7083-4B2C-A531-98C73D5074AD}" destId="{9A071B1C-AD7B-4061-BFF5-170F7176E05D}" srcOrd="6" destOrd="0" presId="urn:microsoft.com/office/officeart/2005/8/layout/lProcess2"/>
    <dgm:cxn modelId="{1225AB0A-C023-4763-AC11-C09A406D9B9C}" type="presParOf" srcId="{AB64A126-7083-4B2C-A531-98C73D5074AD}" destId="{5D5E5D19-06D9-43FD-8210-C6E3A720203F}" srcOrd="7" destOrd="0" presId="urn:microsoft.com/office/officeart/2005/8/layout/lProcess2"/>
    <dgm:cxn modelId="{793E8AFA-80A1-4AB4-AB6B-A62F3719DFD3}" type="presParOf" srcId="{AB64A126-7083-4B2C-A531-98C73D5074AD}" destId="{29045507-C06E-4988-9155-40385C8E76D8}" srcOrd="8" destOrd="0" presId="urn:microsoft.com/office/officeart/2005/8/layout/lProcess2"/>
    <dgm:cxn modelId="{C50CB9C4-3E13-44D1-8D1D-0DBA8B8513E7}" type="presParOf" srcId="{983D9E7F-4973-4749-80B4-BED43FD31D75}" destId="{63EA8349-A586-45D3-94A4-2937C49AC112}" srcOrd="3" destOrd="0" presId="urn:microsoft.com/office/officeart/2005/8/layout/lProcess2"/>
    <dgm:cxn modelId="{1F6343B2-E999-467A-A988-188AB49CB619}" type="presParOf" srcId="{983D9E7F-4973-4749-80B4-BED43FD31D75}" destId="{49C817FB-F111-40EF-A8E8-8BFF016DF1C4}" srcOrd="4" destOrd="0" presId="urn:microsoft.com/office/officeart/2005/8/layout/lProcess2"/>
    <dgm:cxn modelId="{08C05E58-B4E1-4FDA-AF75-D96FB084B6FD}" type="presParOf" srcId="{49C817FB-F111-40EF-A8E8-8BFF016DF1C4}" destId="{2BA92964-FCC3-4B4C-8080-740F94992E09}" srcOrd="0" destOrd="0" presId="urn:microsoft.com/office/officeart/2005/8/layout/lProcess2"/>
    <dgm:cxn modelId="{68F6F29D-4B21-4DAC-AD53-150F8EA3BB80}" type="presParOf" srcId="{49C817FB-F111-40EF-A8E8-8BFF016DF1C4}" destId="{7D72B272-A979-46EB-A68B-75B9ADBFCF66}" srcOrd="1" destOrd="0" presId="urn:microsoft.com/office/officeart/2005/8/layout/lProcess2"/>
    <dgm:cxn modelId="{F6B85A19-95D0-4933-B21F-BA550432817F}" type="presParOf" srcId="{49C817FB-F111-40EF-A8E8-8BFF016DF1C4}" destId="{9FF861D9-3AD5-4AF5-8A5F-C2A9FF834A29}" srcOrd="2" destOrd="0" presId="urn:microsoft.com/office/officeart/2005/8/layout/lProcess2"/>
    <dgm:cxn modelId="{0C25AF96-7608-4E3B-8CF4-38ED465A6234}" type="presParOf" srcId="{9FF861D9-3AD5-4AF5-8A5F-C2A9FF834A29}" destId="{13F630F3-FF8B-4554-959B-D0BB7E528DD9}" srcOrd="0" destOrd="0" presId="urn:microsoft.com/office/officeart/2005/8/layout/lProcess2"/>
    <dgm:cxn modelId="{1712D1BA-8016-4C24-B54B-E96AC778A11F}" type="presParOf" srcId="{13F630F3-FF8B-4554-959B-D0BB7E528DD9}" destId="{2E4C0E70-CB02-4035-A808-A38B652387EC}" srcOrd="0" destOrd="0" presId="urn:microsoft.com/office/officeart/2005/8/layout/lProcess2"/>
    <dgm:cxn modelId="{CD1AA093-9A63-4DC4-84F7-8942A62C7E6D}" type="presParOf" srcId="{13F630F3-FF8B-4554-959B-D0BB7E528DD9}" destId="{98A29DB2-829F-44C4-B69E-A93974A79CFA}" srcOrd="1" destOrd="0" presId="urn:microsoft.com/office/officeart/2005/8/layout/lProcess2"/>
    <dgm:cxn modelId="{7D4448AF-BA04-4112-856E-1F607080F225}" type="presParOf" srcId="{13F630F3-FF8B-4554-959B-D0BB7E528DD9}" destId="{337E097C-6046-4CF4-92E9-E35B74248300}" srcOrd="2" destOrd="0" presId="urn:microsoft.com/office/officeart/2005/8/layout/lProcess2"/>
    <dgm:cxn modelId="{73278C22-8ECB-40B0-B1A2-2CB4173AE15D}" type="presParOf" srcId="{13F630F3-FF8B-4554-959B-D0BB7E528DD9}" destId="{6BFE993C-B491-41F6-83DB-3F9279AA509C}" srcOrd="3" destOrd="0" presId="urn:microsoft.com/office/officeart/2005/8/layout/lProcess2"/>
    <dgm:cxn modelId="{7AD56A71-A632-4FAB-BA9B-F03A8D83D3F8}" type="presParOf" srcId="{13F630F3-FF8B-4554-959B-D0BB7E528DD9}" destId="{25AD048A-4779-46DC-A2D0-AFEEF2491E5A}" srcOrd="4" destOrd="0" presId="urn:microsoft.com/office/officeart/2005/8/layout/lProcess2"/>
    <dgm:cxn modelId="{6A23FA3A-9D86-4DAD-89CF-4C881B4155F0}" type="presParOf" srcId="{13F630F3-FF8B-4554-959B-D0BB7E528DD9}" destId="{36ECFF3A-D470-4844-A1B0-E3D9183F493E}" srcOrd="5" destOrd="0" presId="urn:microsoft.com/office/officeart/2005/8/layout/lProcess2"/>
    <dgm:cxn modelId="{934E2DEB-B5F9-4FD7-973E-C4841CA546BB}" type="presParOf" srcId="{13F630F3-FF8B-4554-959B-D0BB7E528DD9}" destId="{9C93D7F8-4146-4822-A587-2EA12B70C9A8}" srcOrd="6" destOrd="0" presId="urn:microsoft.com/office/officeart/2005/8/layout/lProcess2"/>
    <dgm:cxn modelId="{560F5FAE-1F5D-49F0-A71C-CED8C711D278}" type="presParOf" srcId="{13F630F3-FF8B-4554-959B-D0BB7E528DD9}" destId="{2C33F73C-A4EA-44A9-B87A-A9034C6E6E08}" srcOrd="7" destOrd="0" presId="urn:microsoft.com/office/officeart/2005/8/layout/lProcess2"/>
    <dgm:cxn modelId="{27BC3D34-1BE1-4A65-B128-26783AD4ECBF}" type="presParOf" srcId="{13F630F3-FF8B-4554-959B-D0BB7E528DD9}" destId="{DCFE378A-D169-4B6D-B322-1B5D74ECB606}" srcOrd="8"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28DC5A-D158-4D12-BAF3-4D51F458CCA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6937A81-486F-4064-871E-103887ED1BE8}">
      <dgm:prSet phldrT="[Text]"/>
      <dgm:spPr/>
      <dgm:t>
        <a:bodyPr/>
        <a:lstStyle/>
        <a:p>
          <a:r>
            <a:rPr lang="en-CA" b="1" dirty="0" smtClean="0"/>
            <a:t>$20 Billion dollar acquisition</a:t>
          </a:r>
          <a:endParaRPr lang="en-US" b="1" dirty="0"/>
        </a:p>
      </dgm:t>
    </dgm:pt>
    <dgm:pt modelId="{49D754B9-E32C-4512-A5CD-6C5B86DEEF6E}" type="parTrans" cxnId="{77DDA93C-E886-433D-A1E7-13CE1347B53D}">
      <dgm:prSet/>
      <dgm:spPr/>
      <dgm:t>
        <a:bodyPr/>
        <a:lstStyle/>
        <a:p>
          <a:endParaRPr lang="en-US"/>
        </a:p>
      </dgm:t>
    </dgm:pt>
    <dgm:pt modelId="{94556D25-02EA-4AC3-8ED8-7DDDCD0DE03D}" type="sibTrans" cxnId="{77DDA93C-E886-433D-A1E7-13CE1347B53D}">
      <dgm:prSet/>
      <dgm:spPr/>
      <dgm:t>
        <a:bodyPr/>
        <a:lstStyle/>
        <a:p>
          <a:endParaRPr lang="en-US"/>
        </a:p>
      </dgm:t>
    </dgm:pt>
    <dgm:pt modelId="{E599B7DC-D175-4B89-B079-52475B4794F8}">
      <dgm:prSet phldrT="[Text]"/>
      <dgm:spPr/>
      <dgm:t>
        <a:bodyPr lIns="108000" tIns="36000" rIns="0" bIns="57600"/>
        <a:lstStyle/>
        <a:p>
          <a:r>
            <a:rPr lang="en-CA" dirty="0" smtClean="0"/>
            <a:t>Funded with 67% debt and 33% equity</a:t>
          </a:r>
          <a:endParaRPr lang="en-US" dirty="0"/>
        </a:p>
      </dgm:t>
    </dgm:pt>
    <dgm:pt modelId="{0B9DC2F9-ECFF-499B-B899-87645CEEBEBC}" type="parTrans" cxnId="{77C7A5CB-4D79-434C-AB4B-D02EB8975D6D}">
      <dgm:prSet/>
      <dgm:spPr/>
      <dgm:t>
        <a:bodyPr/>
        <a:lstStyle/>
        <a:p>
          <a:endParaRPr lang="en-US"/>
        </a:p>
      </dgm:t>
    </dgm:pt>
    <dgm:pt modelId="{FA4C4D40-482D-4843-A901-9EF9C9123C08}" type="sibTrans" cxnId="{77C7A5CB-4D79-434C-AB4B-D02EB8975D6D}">
      <dgm:prSet/>
      <dgm:spPr/>
      <dgm:t>
        <a:bodyPr/>
        <a:lstStyle/>
        <a:p>
          <a:endParaRPr lang="en-US"/>
        </a:p>
      </dgm:t>
    </dgm:pt>
    <dgm:pt modelId="{329C9953-96A7-4C3A-95EB-EF467A8E6349}" type="pres">
      <dgm:prSet presAssocID="{BC28DC5A-D158-4D12-BAF3-4D51F458CCA3}" presName="linear" presStyleCnt="0">
        <dgm:presLayoutVars>
          <dgm:dir/>
          <dgm:animLvl val="lvl"/>
          <dgm:resizeHandles val="exact"/>
        </dgm:presLayoutVars>
      </dgm:prSet>
      <dgm:spPr/>
      <dgm:t>
        <a:bodyPr/>
        <a:lstStyle/>
        <a:p>
          <a:endParaRPr lang="en-US"/>
        </a:p>
      </dgm:t>
    </dgm:pt>
    <dgm:pt modelId="{E51A55E2-1CAA-4216-AE82-6380EFEB1261}" type="pres">
      <dgm:prSet presAssocID="{F6937A81-486F-4064-871E-103887ED1BE8}" presName="parentLin" presStyleCnt="0"/>
      <dgm:spPr/>
    </dgm:pt>
    <dgm:pt modelId="{69F31F3C-C688-4A0B-94FA-39F1999397BE}" type="pres">
      <dgm:prSet presAssocID="{F6937A81-486F-4064-871E-103887ED1BE8}" presName="parentLeftMargin" presStyleLbl="node1" presStyleIdx="0" presStyleCnt="1"/>
      <dgm:spPr/>
      <dgm:t>
        <a:bodyPr/>
        <a:lstStyle/>
        <a:p>
          <a:endParaRPr lang="en-US"/>
        </a:p>
      </dgm:t>
    </dgm:pt>
    <dgm:pt modelId="{015244C4-C918-453F-AF0A-044AF6DE6506}" type="pres">
      <dgm:prSet presAssocID="{F6937A81-486F-4064-871E-103887ED1BE8}" presName="parentText" presStyleLbl="node1" presStyleIdx="0" presStyleCnt="1" custScaleX="142857" custLinFactNeighborX="515" custLinFactNeighborY="-4805">
        <dgm:presLayoutVars>
          <dgm:chMax val="0"/>
          <dgm:bulletEnabled val="1"/>
        </dgm:presLayoutVars>
      </dgm:prSet>
      <dgm:spPr/>
      <dgm:t>
        <a:bodyPr/>
        <a:lstStyle/>
        <a:p>
          <a:endParaRPr lang="en-US"/>
        </a:p>
      </dgm:t>
    </dgm:pt>
    <dgm:pt modelId="{31B1DCF7-74E4-48D7-882E-CB7BF8D6908A}" type="pres">
      <dgm:prSet presAssocID="{F6937A81-486F-4064-871E-103887ED1BE8}" presName="negativeSpace" presStyleCnt="0"/>
      <dgm:spPr/>
    </dgm:pt>
    <dgm:pt modelId="{2809BBF7-EB5B-4DCF-B8AD-E8B8C3C1E8D7}" type="pres">
      <dgm:prSet presAssocID="{F6937A81-486F-4064-871E-103887ED1BE8}" presName="childText" presStyleLbl="conFgAcc1" presStyleIdx="0" presStyleCnt="1" custScaleY="69832" custLinFactY="1183" custLinFactNeighborX="-6699" custLinFactNeighborY="100000">
        <dgm:presLayoutVars>
          <dgm:bulletEnabled val="1"/>
        </dgm:presLayoutVars>
      </dgm:prSet>
      <dgm:spPr/>
      <dgm:t>
        <a:bodyPr/>
        <a:lstStyle/>
        <a:p>
          <a:endParaRPr lang="en-US"/>
        </a:p>
      </dgm:t>
    </dgm:pt>
  </dgm:ptLst>
  <dgm:cxnLst>
    <dgm:cxn modelId="{77C7A5CB-4D79-434C-AB4B-D02EB8975D6D}" srcId="{F6937A81-486F-4064-871E-103887ED1BE8}" destId="{E599B7DC-D175-4B89-B079-52475B4794F8}" srcOrd="0" destOrd="0" parTransId="{0B9DC2F9-ECFF-499B-B899-87645CEEBEBC}" sibTransId="{FA4C4D40-482D-4843-A901-9EF9C9123C08}"/>
    <dgm:cxn modelId="{77DDA93C-E886-433D-A1E7-13CE1347B53D}" srcId="{BC28DC5A-D158-4D12-BAF3-4D51F458CCA3}" destId="{F6937A81-486F-4064-871E-103887ED1BE8}" srcOrd="0" destOrd="0" parTransId="{49D754B9-E32C-4512-A5CD-6C5B86DEEF6E}" sibTransId="{94556D25-02EA-4AC3-8ED8-7DDDCD0DE03D}"/>
    <dgm:cxn modelId="{1C8EA2E9-7756-47A8-BD83-DB51267F87FF}" type="presOf" srcId="{E599B7DC-D175-4B89-B079-52475B4794F8}" destId="{2809BBF7-EB5B-4DCF-B8AD-E8B8C3C1E8D7}" srcOrd="0" destOrd="0" presId="urn:microsoft.com/office/officeart/2005/8/layout/list1"/>
    <dgm:cxn modelId="{A6CB3BD9-11EB-4749-BFD2-9C87A490389E}" type="presOf" srcId="{BC28DC5A-D158-4D12-BAF3-4D51F458CCA3}" destId="{329C9953-96A7-4C3A-95EB-EF467A8E6349}" srcOrd="0" destOrd="0" presId="urn:microsoft.com/office/officeart/2005/8/layout/list1"/>
    <dgm:cxn modelId="{21DCBEB2-1673-4DCA-8932-93E8BD77ED93}" type="presOf" srcId="{F6937A81-486F-4064-871E-103887ED1BE8}" destId="{69F31F3C-C688-4A0B-94FA-39F1999397BE}" srcOrd="0" destOrd="0" presId="urn:microsoft.com/office/officeart/2005/8/layout/list1"/>
    <dgm:cxn modelId="{596F5A22-5FDF-428E-8978-33B8D0CEB1B9}" type="presOf" srcId="{F6937A81-486F-4064-871E-103887ED1BE8}" destId="{015244C4-C918-453F-AF0A-044AF6DE6506}" srcOrd="1" destOrd="0" presId="urn:microsoft.com/office/officeart/2005/8/layout/list1"/>
    <dgm:cxn modelId="{6B254BC7-900F-4023-B270-D85028581A28}" type="presParOf" srcId="{329C9953-96A7-4C3A-95EB-EF467A8E6349}" destId="{E51A55E2-1CAA-4216-AE82-6380EFEB1261}" srcOrd="0" destOrd="0" presId="urn:microsoft.com/office/officeart/2005/8/layout/list1"/>
    <dgm:cxn modelId="{D1E5410A-C372-4162-B299-F55B8735AF99}" type="presParOf" srcId="{E51A55E2-1CAA-4216-AE82-6380EFEB1261}" destId="{69F31F3C-C688-4A0B-94FA-39F1999397BE}" srcOrd="0" destOrd="0" presId="urn:microsoft.com/office/officeart/2005/8/layout/list1"/>
    <dgm:cxn modelId="{232EC27C-019B-48C6-B062-55660DAA2D86}" type="presParOf" srcId="{E51A55E2-1CAA-4216-AE82-6380EFEB1261}" destId="{015244C4-C918-453F-AF0A-044AF6DE6506}" srcOrd="1" destOrd="0" presId="urn:microsoft.com/office/officeart/2005/8/layout/list1"/>
    <dgm:cxn modelId="{75A0E37F-2DD8-4E28-A630-82F6D58B610C}" type="presParOf" srcId="{329C9953-96A7-4C3A-95EB-EF467A8E6349}" destId="{31B1DCF7-74E4-48D7-882E-CB7BF8D6908A}" srcOrd="1" destOrd="0" presId="urn:microsoft.com/office/officeart/2005/8/layout/list1"/>
    <dgm:cxn modelId="{AF40133E-C290-4EBD-A76D-64196FAB672C}" type="presParOf" srcId="{329C9953-96A7-4C3A-95EB-EF467A8E6349}" destId="{2809BBF7-EB5B-4DCF-B8AD-E8B8C3C1E8D7}" srcOrd="2" destOrd="0" presId="urn:microsoft.com/office/officeart/2005/8/layout/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3907BFF-C5D4-46A8-BD4B-EF9269F68DA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C7FE5B7-B5BC-4981-96AD-51C2076E86BD}">
      <dgm:prSet phldrT="[Text]"/>
      <dgm:spPr>
        <a:solidFill>
          <a:schemeClr val="tx2">
            <a:lumMod val="60000"/>
            <a:lumOff val="40000"/>
          </a:schemeClr>
        </a:solidFill>
      </dgm:spPr>
      <dgm:t>
        <a:bodyPr/>
        <a:lstStyle/>
        <a:p>
          <a:pPr algn="l"/>
          <a:r>
            <a:rPr lang="en-US" dirty="0" smtClean="0"/>
            <a:t>Successfully integrate DirecTV into the AT&amp;T business model </a:t>
          </a:r>
          <a:endParaRPr lang="en-US" dirty="0"/>
        </a:p>
      </dgm:t>
    </dgm:pt>
    <dgm:pt modelId="{DB294E7C-E72F-497B-8A55-C5074FE4E320}" type="parTrans" cxnId="{508D1DFE-41BA-4C66-832D-7FB8314E6406}">
      <dgm:prSet/>
      <dgm:spPr/>
      <dgm:t>
        <a:bodyPr/>
        <a:lstStyle/>
        <a:p>
          <a:endParaRPr lang="en-US"/>
        </a:p>
      </dgm:t>
    </dgm:pt>
    <dgm:pt modelId="{94E0335C-F855-414C-89C3-35E24DC6F329}" type="sibTrans" cxnId="{508D1DFE-41BA-4C66-832D-7FB8314E6406}">
      <dgm:prSet/>
      <dgm:spPr/>
      <dgm:t>
        <a:bodyPr/>
        <a:lstStyle/>
        <a:p>
          <a:endParaRPr lang="en-US"/>
        </a:p>
      </dgm:t>
    </dgm:pt>
    <dgm:pt modelId="{157C4479-EE54-43F9-98ED-58AC70D44091}">
      <dgm:prSet phldrT="[Text]"/>
      <dgm:spPr>
        <a:solidFill>
          <a:schemeClr val="tx2">
            <a:lumMod val="60000"/>
            <a:lumOff val="40000"/>
          </a:schemeClr>
        </a:solidFill>
      </dgm:spPr>
      <dgm:t>
        <a:bodyPr/>
        <a:lstStyle/>
        <a:p>
          <a:pPr algn="l"/>
          <a:r>
            <a:rPr lang="en-US" dirty="0" smtClean="0"/>
            <a:t>Design and create a global network service platform </a:t>
          </a:r>
          <a:r>
            <a:rPr lang="en-US" dirty="0" smtClean="0"/>
            <a:t>to reallocate </a:t>
          </a:r>
          <a:r>
            <a:rPr lang="en-US" dirty="0" smtClean="0"/>
            <a:t>human </a:t>
          </a:r>
          <a:r>
            <a:rPr lang="en-US" dirty="0" smtClean="0"/>
            <a:t>capital</a:t>
          </a:r>
          <a:endParaRPr lang="en-US" dirty="0"/>
        </a:p>
      </dgm:t>
    </dgm:pt>
    <dgm:pt modelId="{B7241600-013B-43C3-A5A8-F24C4ACD8BC4}" type="parTrans" cxnId="{E858D7E6-5627-4443-B02D-0643C18132DC}">
      <dgm:prSet/>
      <dgm:spPr/>
      <dgm:t>
        <a:bodyPr/>
        <a:lstStyle/>
        <a:p>
          <a:endParaRPr lang="en-US"/>
        </a:p>
      </dgm:t>
    </dgm:pt>
    <dgm:pt modelId="{A44ED30B-F9C8-414E-B9D3-BECB7FB06E5C}" type="sibTrans" cxnId="{E858D7E6-5627-4443-B02D-0643C18132DC}">
      <dgm:prSet/>
      <dgm:spPr/>
      <dgm:t>
        <a:bodyPr/>
        <a:lstStyle/>
        <a:p>
          <a:endParaRPr lang="en-US"/>
        </a:p>
      </dgm:t>
    </dgm:pt>
    <dgm:pt modelId="{D698D72F-160F-415C-B67A-2547DCAB63B9}">
      <dgm:prSet phldrT="[Text]"/>
      <dgm:spPr>
        <a:solidFill>
          <a:schemeClr val="tx2">
            <a:lumMod val="60000"/>
            <a:lumOff val="40000"/>
          </a:schemeClr>
        </a:solidFill>
      </dgm:spPr>
      <dgm:t>
        <a:bodyPr/>
        <a:lstStyle/>
        <a:p>
          <a:pPr algn="l"/>
          <a:r>
            <a:rPr lang="en-US" dirty="0" smtClean="0"/>
            <a:t>Continue to perform as a market leader</a:t>
          </a:r>
        </a:p>
      </dgm:t>
    </dgm:pt>
    <dgm:pt modelId="{D33BC5D2-8F29-47E4-BF74-B2CFA2917ABA}" type="sibTrans" cxnId="{7A4F5C65-FF9F-4979-9A65-7B07EA83DCCC}">
      <dgm:prSet/>
      <dgm:spPr/>
      <dgm:t>
        <a:bodyPr/>
        <a:lstStyle/>
        <a:p>
          <a:endParaRPr lang="en-US"/>
        </a:p>
      </dgm:t>
    </dgm:pt>
    <dgm:pt modelId="{C84BFB5D-05BA-48F6-B0E6-9EEB0516B5BC}" type="parTrans" cxnId="{7A4F5C65-FF9F-4979-9A65-7B07EA83DCCC}">
      <dgm:prSet/>
      <dgm:spPr/>
      <dgm:t>
        <a:bodyPr/>
        <a:lstStyle/>
        <a:p>
          <a:endParaRPr lang="en-US"/>
        </a:p>
      </dgm:t>
    </dgm:pt>
    <dgm:pt modelId="{C7ADFA7F-74D4-40E6-AE6E-5ACBD285C6FD}" type="pres">
      <dgm:prSet presAssocID="{43907BFF-C5D4-46A8-BD4B-EF9269F68DA5}" presName="diagram" presStyleCnt="0">
        <dgm:presLayoutVars>
          <dgm:dir/>
          <dgm:resizeHandles val="exact"/>
        </dgm:presLayoutVars>
      </dgm:prSet>
      <dgm:spPr/>
      <dgm:t>
        <a:bodyPr/>
        <a:lstStyle/>
        <a:p>
          <a:endParaRPr lang="en-US"/>
        </a:p>
      </dgm:t>
    </dgm:pt>
    <dgm:pt modelId="{ED213D2C-FE79-405E-8F4D-E5C17D5547F2}" type="pres">
      <dgm:prSet presAssocID="{D698D72F-160F-415C-B67A-2547DCAB63B9}" presName="node" presStyleLbl="node1" presStyleIdx="0" presStyleCnt="3" custFlipHor="1" custScaleX="95685" custScaleY="49077" custLinFactNeighborX="1041" custLinFactNeighborY="14658">
        <dgm:presLayoutVars>
          <dgm:bulletEnabled val="1"/>
        </dgm:presLayoutVars>
      </dgm:prSet>
      <dgm:spPr/>
      <dgm:t>
        <a:bodyPr/>
        <a:lstStyle/>
        <a:p>
          <a:endParaRPr lang="en-US"/>
        </a:p>
      </dgm:t>
    </dgm:pt>
    <dgm:pt modelId="{E3A30423-60FC-452A-870D-AEFEC64AF9EF}" type="pres">
      <dgm:prSet presAssocID="{D33BC5D2-8F29-47E4-BF74-B2CFA2917ABA}" presName="sibTrans" presStyleCnt="0"/>
      <dgm:spPr/>
    </dgm:pt>
    <dgm:pt modelId="{BFF90A53-7763-4FE2-8FF2-B20BD51CE8FB}" type="pres">
      <dgm:prSet presAssocID="{8C7FE5B7-B5BC-4981-96AD-51C2076E86BD}" presName="node" presStyleLbl="node1" presStyleIdx="1" presStyleCnt="3" custScaleX="95521" custScaleY="47527" custLinFactNeighborX="811" custLinFactNeighborY="-2500">
        <dgm:presLayoutVars>
          <dgm:bulletEnabled val="1"/>
        </dgm:presLayoutVars>
      </dgm:prSet>
      <dgm:spPr/>
      <dgm:t>
        <a:bodyPr/>
        <a:lstStyle/>
        <a:p>
          <a:endParaRPr lang="en-US"/>
        </a:p>
      </dgm:t>
    </dgm:pt>
    <dgm:pt modelId="{4AF60B06-0C16-43E6-AE25-7836D5EE03BA}" type="pres">
      <dgm:prSet presAssocID="{94E0335C-F855-414C-89C3-35E24DC6F329}" presName="sibTrans" presStyleCnt="0"/>
      <dgm:spPr/>
    </dgm:pt>
    <dgm:pt modelId="{91B48349-B9B2-4E5B-9667-8C4DBE26175D}" type="pres">
      <dgm:prSet presAssocID="{157C4479-EE54-43F9-98ED-58AC70D44091}" presName="node" presStyleLbl="node1" presStyleIdx="2" presStyleCnt="3" custScaleX="95520" custScaleY="46986" custLinFactNeighborX="811" custLinFactNeighborY="-18108">
        <dgm:presLayoutVars>
          <dgm:bulletEnabled val="1"/>
        </dgm:presLayoutVars>
      </dgm:prSet>
      <dgm:spPr/>
      <dgm:t>
        <a:bodyPr/>
        <a:lstStyle/>
        <a:p>
          <a:endParaRPr lang="en-US"/>
        </a:p>
      </dgm:t>
    </dgm:pt>
  </dgm:ptLst>
  <dgm:cxnLst>
    <dgm:cxn modelId="{7FF685BD-CA96-4D23-9BC1-8240DE9CD300}" type="presOf" srcId="{157C4479-EE54-43F9-98ED-58AC70D44091}" destId="{91B48349-B9B2-4E5B-9667-8C4DBE26175D}" srcOrd="0" destOrd="0" presId="urn:microsoft.com/office/officeart/2005/8/layout/default"/>
    <dgm:cxn modelId="{B0E0444A-DF1A-4DFE-8E09-81BB46E7B3CD}" type="presOf" srcId="{43907BFF-C5D4-46A8-BD4B-EF9269F68DA5}" destId="{C7ADFA7F-74D4-40E6-AE6E-5ACBD285C6FD}" srcOrd="0" destOrd="0" presId="urn:microsoft.com/office/officeart/2005/8/layout/default"/>
    <dgm:cxn modelId="{508D1DFE-41BA-4C66-832D-7FB8314E6406}" srcId="{43907BFF-C5D4-46A8-BD4B-EF9269F68DA5}" destId="{8C7FE5B7-B5BC-4981-96AD-51C2076E86BD}" srcOrd="1" destOrd="0" parTransId="{DB294E7C-E72F-497B-8A55-C5074FE4E320}" sibTransId="{94E0335C-F855-414C-89C3-35E24DC6F329}"/>
    <dgm:cxn modelId="{4EC410DE-41A0-4F78-82E0-7CCEB8DAD800}" type="presOf" srcId="{D698D72F-160F-415C-B67A-2547DCAB63B9}" destId="{ED213D2C-FE79-405E-8F4D-E5C17D5547F2}" srcOrd="0" destOrd="0" presId="urn:microsoft.com/office/officeart/2005/8/layout/default"/>
    <dgm:cxn modelId="{E858D7E6-5627-4443-B02D-0643C18132DC}" srcId="{43907BFF-C5D4-46A8-BD4B-EF9269F68DA5}" destId="{157C4479-EE54-43F9-98ED-58AC70D44091}" srcOrd="2" destOrd="0" parTransId="{B7241600-013B-43C3-A5A8-F24C4ACD8BC4}" sibTransId="{A44ED30B-F9C8-414E-B9D3-BECB7FB06E5C}"/>
    <dgm:cxn modelId="{7A4F5C65-FF9F-4979-9A65-7B07EA83DCCC}" srcId="{43907BFF-C5D4-46A8-BD4B-EF9269F68DA5}" destId="{D698D72F-160F-415C-B67A-2547DCAB63B9}" srcOrd="0" destOrd="0" parTransId="{C84BFB5D-05BA-48F6-B0E6-9EEB0516B5BC}" sibTransId="{D33BC5D2-8F29-47E4-BF74-B2CFA2917ABA}"/>
    <dgm:cxn modelId="{46E95CFA-36FF-4777-8D17-F6E3C062E7E2}" type="presOf" srcId="{8C7FE5B7-B5BC-4981-96AD-51C2076E86BD}" destId="{BFF90A53-7763-4FE2-8FF2-B20BD51CE8FB}" srcOrd="0" destOrd="0" presId="urn:microsoft.com/office/officeart/2005/8/layout/default"/>
    <dgm:cxn modelId="{41A532E2-B5BF-49CA-819D-990DD188A1FD}" type="presParOf" srcId="{C7ADFA7F-74D4-40E6-AE6E-5ACBD285C6FD}" destId="{ED213D2C-FE79-405E-8F4D-E5C17D5547F2}" srcOrd="0" destOrd="0" presId="urn:microsoft.com/office/officeart/2005/8/layout/default"/>
    <dgm:cxn modelId="{3437AA00-AA40-44C6-AC9F-B4EB6334E3F9}" type="presParOf" srcId="{C7ADFA7F-74D4-40E6-AE6E-5ACBD285C6FD}" destId="{E3A30423-60FC-452A-870D-AEFEC64AF9EF}" srcOrd="1" destOrd="0" presId="urn:microsoft.com/office/officeart/2005/8/layout/default"/>
    <dgm:cxn modelId="{50ABAE28-6E75-4797-8E57-881DB7EFB717}" type="presParOf" srcId="{C7ADFA7F-74D4-40E6-AE6E-5ACBD285C6FD}" destId="{BFF90A53-7763-4FE2-8FF2-B20BD51CE8FB}" srcOrd="2" destOrd="0" presId="urn:microsoft.com/office/officeart/2005/8/layout/default"/>
    <dgm:cxn modelId="{49685B00-AE26-46F0-A8C9-82A3EBCC9C11}" type="presParOf" srcId="{C7ADFA7F-74D4-40E6-AE6E-5ACBD285C6FD}" destId="{4AF60B06-0C16-43E6-AE25-7836D5EE03BA}" srcOrd="3" destOrd="0" presId="urn:microsoft.com/office/officeart/2005/8/layout/default"/>
    <dgm:cxn modelId="{455AD164-BC5E-405C-AD64-A5165E60AF88}" type="presParOf" srcId="{C7ADFA7F-74D4-40E6-AE6E-5ACBD285C6FD}" destId="{91B48349-B9B2-4E5B-9667-8C4DBE26175D}"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00F334C-A0DF-4C26-8929-F4E629E5C3DE}" type="doc">
      <dgm:prSet loTypeId="urn:microsoft.com/office/officeart/2005/8/layout/hList7" loCatId="list" qsTypeId="urn:microsoft.com/office/officeart/2005/8/quickstyle/simple1" qsCatId="simple" csTypeId="urn:microsoft.com/office/officeart/2005/8/colors/accent1_2" csCatId="accent1" phldr="1"/>
      <dgm:spPr/>
    </dgm:pt>
    <dgm:pt modelId="{909F0648-73BD-4085-BE27-8CFA43093440}">
      <dgm:prSet phldrT="[Text]" custT="1"/>
      <dgm:spPr/>
      <dgm:t>
        <a:bodyPr/>
        <a:lstStyle/>
        <a:p>
          <a:r>
            <a:rPr lang="en-US" sz="1800" dirty="0" smtClean="0"/>
            <a:t>International Expansion</a:t>
          </a:r>
          <a:endParaRPr lang="en-US" sz="1800" dirty="0"/>
        </a:p>
      </dgm:t>
    </dgm:pt>
    <dgm:pt modelId="{F26F086D-061C-44E2-8FB1-116CB832212E}" type="parTrans" cxnId="{62E7D048-B417-4B42-A951-B68E247FDE5C}">
      <dgm:prSet/>
      <dgm:spPr/>
      <dgm:t>
        <a:bodyPr/>
        <a:lstStyle/>
        <a:p>
          <a:endParaRPr lang="en-US"/>
        </a:p>
      </dgm:t>
    </dgm:pt>
    <dgm:pt modelId="{F91CBB8D-1DC4-49C1-AC10-AE0FBD06F8C7}" type="sibTrans" cxnId="{62E7D048-B417-4B42-A951-B68E247FDE5C}">
      <dgm:prSet/>
      <dgm:spPr/>
      <dgm:t>
        <a:bodyPr/>
        <a:lstStyle/>
        <a:p>
          <a:endParaRPr lang="en-US"/>
        </a:p>
      </dgm:t>
    </dgm:pt>
    <dgm:pt modelId="{EE60B003-E7C7-450A-9FD3-5ECF9F798B91}">
      <dgm:prSet phldrT="[Text]" custT="1"/>
      <dgm:spPr/>
      <dgm:t>
        <a:bodyPr/>
        <a:lstStyle/>
        <a:p>
          <a:r>
            <a:rPr lang="en-US" sz="1800" dirty="0" smtClean="0"/>
            <a:t>Telecom Consolidation</a:t>
          </a:r>
          <a:endParaRPr lang="en-US" sz="1800" dirty="0"/>
        </a:p>
      </dgm:t>
    </dgm:pt>
    <dgm:pt modelId="{ADEECAD7-1BF0-4599-B774-F848CC68AEAA}" type="parTrans" cxnId="{6F5A5C92-FED1-4078-A016-D909FE07AFC4}">
      <dgm:prSet/>
      <dgm:spPr/>
      <dgm:t>
        <a:bodyPr/>
        <a:lstStyle/>
        <a:p>
          <a:endParaRPr lang="en-US"/>
        </a:p>
      </dgm:t>
    </dgm:pt>
    <dgm:pt modelId="{DB6CEA59-0FE9-4AF8-9C66-B2BFFC7D9A50}" type="sibTrans" cxnId="{6F5A5C92-FED1-4078-A016-D909FE07AFC4}">
      <dgm:prSet/>
      <dgm:spPr/>
      <dgm:t>
        <a:bodyPr/>
        <a:lstStyle/>
        <a:p>
          <a:endParaRPr lang="en-US"/>
        </a:p>
      </dgm:t>
    </dgm:pt>
    <dgm:pt modelId="{DFCE3FC6-12ED-42A0-A287-44786ED3CE01}">
      <dgm:prSet phldrT="[Text]" custT="1"/>
      <dgm:spPr/>
      <dgm:t>
        <a:bodyPr/>
        <a:lstStyle/>
        <a:p>
          <a:r>
            <a:rPr lang="en-US" sz="1800" dirty="0" smtClean="0"/>
            <a:t>Hardware and Value Chain Inputs</a:t>
          </a:r>
          <a:endParaRPr lang="en-US" sz="1800" dirty="0"/>
        </a:p>
      </dgm:t>
    </dgm:pt>
    <dgm:pt modelId="{76A3024D-F592-44CB-81E0-7B7740B0DD55}" type="parTrans" cxnId="{DE63BF4B-B1B1-48B8-A006-754F3166F8BF}">
      <dgm:prSet/>
      <dgm:spPr/>
      <dgm:t>
        <a:bodyPr/>
        <a:lstStyle/>
        <a:p>
          <a:endParaRPr lang="en-US"/>
        </a:p>
      </dgm:t>
    </dgm:pt>
    <dgm:pt modelId="{06FCA02F-8872-4FB4-9701-FA19A9F6DC89}" type="sibTrans" cxnId="{DE63BF4B-B1B1-48B8-A006-754F3166F8BF}">
      <dgm:prSet/>
      <dgm:spPr/>
      <dgm:t>
        <a:bodyPr/>
        <a:lstStyle/>
        <a:p>
          <a:endParaRPr lang="en-US"/>
        </a:p>
      </dgm:t>
    </dgm:pt>
    <dgm:pt modelId="{80F4615C-3143-4B6B-8EA1-7FAC052BBFBB}" type="pres">
      <dgm:prSet presAssocID="{100F334C-A0DF-4C26-8929-F4E629E5C3DE}" presName="Name0" presStyleCnt="0">
        <dgm:presLayoutVars>
          <dgm:dir/>
          <dgm:resizeHandles val="exact"/>
        </dgm:presLayoutVars>
      </dgm:prSet>
      <dgm:spPr/>
    </dgm:pt>
    <dgm:pt modelId="{70AA6DCE-E8DE-4BC2-9678-83A6A47B3D4B}" type="pres">
      <dgm:prSet presAssocID="{100F334C-A0DF-4C26-8929-F4E629E5C3DE}" presName="fgShape" presStyleLbl="fgShp" presStyleIdx="0" presStyleCnt="1" custLinFactNeighborX="401" custLinFactNeighborY="683"/>
      <dgm:spPr/>
    </dgm:pt>
    <dgm:pt modelId="{4C8974B7-BF4D-4524-B51C-744A61DCC8B8}" type="pres">
      <dgm:prSet presAssocID="{100F334C-A0DF-4C26-8929-F4E629E5C3DE}" presName="linComp" presStyleCnt="0"/>
      <dgm:spPr/>
    </dgm:pt>
    <dgm:pt modelId="{27007A4A-176A-4B74-A2E0-28F44C3530D3}" type="pres">
      <dgm:prSet presAssocID="{909F0648-73BD-4085-BE27-8CFA43093440}" presName="compNode" presStyleCnt="0"/>
      <dgm:spPr/>
    </dgm:pt>
    <dgm:pt modelId="{80446F87-4913-4066-ADDF-5172DB544843}" type="pres">
      <dgm:prSet presAssocID="{909F0648-73BD-4085-BE27-8CFA43093440}" presName="bkgdShape" presStyleLbl="node1" presStyleIdx="0" presStyleCnt="3" custLinFactNeighborX="-23630" custLinFactNeighborY="-13143"/>
      <dgm:spPr/>
      <dgm:t>
        <a:bodyPr/>
        <a:lstStyle/>
        <a:p>
          <a:endParaRPr lang="en-US"/>
        </a:p>
      </dgm:t>
    </dgm:pt>
    <dgm:pt modelId="{58D11708-5F7E-46C4-BAF4-A6B77D5F808E}" type="pres">
      <dgm:prSet presAssocID="{909F0648-73BD-4085-BE27-8CFA43093440}" presName="nodeTx" presStyleLbl="node1" presStyleIdx="0" presStyleCnt="3">
        <dgm:presLayoutVars>
          <dgm:bulletEnabled val="1"/>
        </dgm:presLayoutVars>
      </dgm:prSet>
      <dgm:spPr/>
      <dgm:t>
        <a:bodyPr/>
        <a:lstStyle/>
        <a:p>
          <a:endParaRPr lang="en-US"/>
        </a:p>
      </dgm:t>
    </dgm:pt>
    <dgm:pt modelId="{79050E4F-7D5F-4C05-9443-6995ED219877}" type="pres">
      <dgm:prSet presAssocID="{909F0648-73BD-4085-BE27-8CFA43093440}" presName="invisiNode" presStyleLbl="node1" presStyleIdx="0" presStyleCnt="3"/>
      <dgm:spPr/>
    </dgm:pt>
    <dgm:pt modelId="{F6439757-01B9-43F1-9D9C-786B02873906}" type="pres">
      <dgm:prSet presAssocID="{909F0648-73BD-4085-BE27-8CFA43093440}" presName="imagNode" presStyleLbl="fgImgPlace1" presStyleIdx="0" presStyleCnt="3" custLinFactNeighborX="-16202" custLinFactNeighborY="9269"/>
      <dgm:spPr>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dgm:spPr>
    </dgm:pt>
    <dgm:pt modelId="{DAA3A269-9A8D-4301-AE65-B0EBA51895B8}" type="pres">
      <dgm:prSet presAssocID="{F91CBB8D-1DC4-49C1-AC10-AE0FBD06F8C7}" presName="sibTrans" presStyleLbl="sibTrans2D1" presStyleIdx="0" presStyleCnt="0"/>
      <dgm:spPr/>
      <dgm:t>
        <a:bodyPr/>
        <a:lstStyle/>
        <a:p>
          <a:endParaRPr lang="en-US"/>
        </a:p>
      </dgm:t>
    </dgm:pt>
    <dgm:pt modelId="{780DB2D2-D396-41DB-9257-9FF4ABA21C57}" type="pres">
      <dgm:prSet presAssocID="{EE60B003-E7C7-450A-9FD3-5ECF9F798B91}" presName="compNode" presStyleCnt="0"/>
      <dgm:spPr/>
    </dgm:pt>
    <dgm:pt modelId="{0A2326D3-55F6-4AC7-813F-7939768E2705}" type="pres">
      <dgm:prSet presAssocID="{EE60B003-E7C7-450A-9FD3-5ECF9F798B91}" presName="bkgdShape" presStyleLbl="node1" presStyleIdx="1" presStyleCnt="3" custLinFactNeighborX="-1929" custLinFactNeighborY="-400"/>
      <dgm:spPr/>
      <dgm:t>
        <a:bodyPr/>
        <a:lstStyle/>
        <a:p>
          <a:endParaRPr lang="en-US"/>
        </a:p>
      </dgm:t>
    </dgm:pt>
    <dgm:pt modelId="{F5B6CF25-C277-4EC5-89AD-EF2A6F88C63F}" type="pres">
      <dgm:prSet presAssocID="{EE60B003-E7C7-450A-9FD3-5ECF9F798B91}" presName="nodeTx" presStyleLbl="node1" presStyleIdx="1" presStyleCnt="3">
        <dgm:presLayoutVars>
          <dgm:bulletEnabled val="1"/>
        </dgm:presLayoutVars>
      </dgm:prSet>
      <dgm:spPr/>
      <dgm:t>
        <a:bodyPr/>
        <a:lstStyle/>
        <a:p>
          <a:endParaRPr lang="en-US"/>
        </a:p>
      </dgm:t>
    </dgm:pt>
    <dgm:pt modelId="{937DBE4D-3BC6-4C13-9B14-A84DC0A26E97}" type="pres">
      <dgm:prSet presAssocID="{EE60B003-E7C7-450A-9FD3-5ECF9F798B91}" presName="invisiNode" presStyleLbl="node1" presStyleIdx="1" presStyleCnt="3"/>
      <dgm:spPr/>
    </dgm:pt>
    <dgm:pt modelId="{84A497A2-F6CB-4F00-A96D-F23DB39A2A98}" type="pres">
      <dgm:prSet presAssocID="{EE60B003-E7C7-450A-9FD3-5ECF9F798B91}"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A345FCE1-19FE-41E7-8A1E-D1FCDE14590F}" type="pres">
      <dgm:prSet presAssocID="{DB6CEA59-0FE9-4AF8-9C66-B2BFFC7D9A50}" presName="sibTrans" presStyleLbl="sibTrans2D1" presStyleIdx="0" presStyleCnt="0"/>
      <dgm:spPr/>
      <dgm:t>
        <a:bodyPr/>
        <a:lstStyle/>
        <a:p>
          <a:endParaRPr lang="en-US"/>
        </a:p>
      </dgm:t>
    </dgm:pt>
    <dgm:pt modelId="{8676D84A-7C81-4A0C-A5A4-27FFEC740F57}" type="pres">
      <dgm:prSet presAssocID="{DFCE3FC6-12ED-42A0-A287-44786ED3CE01}" presName="compNode" presStyleCnt="0"/>
      <dgm:spPr/>
    </dgm:pt>
    <dgm:pt modelId="{F148382B-96EE-4E0D-A1B9-B97580722C40}" type="pres">
      <dgm:prSet presAssocID="{DFCE3FC6-12ED-42A0-A287-44786ED3CE01}" presName="bkgdShape" presStyleLbl="node1" presStyleIdx="2" presStyleCnt="3"/>
      <dgm:spPr/>
      <dgm:t>
        <a:bodyPr/>
        <a:lstStyle/>
        <a:p>
          <a:endParaRPr lang="en-US"/>
        </a:p>
      </dgm:t>
    </dgm:pt>
    <dgm:pt modelId="{8455B77C-6389-4DF3-99CB-98E3416BB99D}" type="pres">
      <dgm:prSet presAssocID="{DFCE3FC6-12ED-42A0-A287-44786ED3CE01}" presName="nodeTx" presStyleLbl="node1" presStyleIdx="2" presStyleCnt="3">
        <dgm:presLayoutVars>
          <dgm:bulletEnabled val="1"/>
        </dgm:presLayoutVars>
      </dgm:prSet>
      <dgm:spPr/>
      <dgm:t>
        <a:bodyPr/>
        <a:lstStyle/>
        <a:p>
          <a:endParaRPr lang="en-US"/>
        </a:p>
      </dgm:t>
    </dgm:pt>
    <dgm:pt modelId="{CFFB44D5-F1D9-4CC4-B8CA-0863E051B540}" type="pres">
      <dgm:prSet presAssocID="{DFCE3FC6-12ED-42A0-A287-44786ED3CE01}" presName="invisiNode" presStyleLbl="node1" presStyleIdx="2" presStyleCnt="3"/>
      <dgm:spPr/>
    </dgm:pt>
    <dgm:pt modelId="{9ADE3285-D472-420D-AE02-F89BA1F2781D}" type="pres">
      <dgm:prSet presAssocID="{DFCE3FC6-12ED-42A0-A287-44786ED3CE01}"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0000" r="-20000"/>
          </a:stretch>
        </a:blipFill>
      </dgm:spPr>
    </dgm:pt>
  </dgm:ptLst>
  <dgm:cxnLst>
    <dgm:cxn modelId="{65604D3E-4D77-447E-8506-98F9E9123638}" type="presOf" srcId="{DFCE3FC6-12ED-42A0-A287-44786ED3CE01}" destId="{F148382B-96EE-4E0D-A1B9-B97580722C40}" srcOrd="0" destOrd="0" presId="urn:microsoft.com/office/officeart/2005/8/layout/hList7"/>
    <dgm:cxn modelId="{5FDAA17C-3C63-40F8-83DF-42221133B066}" type="presOf" srcId="{DFCE3FC6-12ED-42A0-A287-44786ED3CE01}" destId="{8455B77C-6389-4DF3-99CB-98E3416BB99D}" srcOrd="1" destOrd="0" presId="urn:microsoft.com/office/officeart/2005/8/layout/hList7"/>
    <dgm:cxn modelId="{F99D909A-913D-4020-AC34-AEB3BE0D467A}" type="presOf" srcId="{EE60B003-E7C7-450A-9FD3-5ECF9F798B91}" destId="{0A2326D3-55F6-4AC7-813F-7939768E2705}" srcOrd="0" destOrd="0" presId="urn:microsoft.com/office/officeart/2005/8/layout/hList7"/>
    <dgm:cxn modelId="{65BABBBE-0EB9-46F5-86C3-7FF15575217D}" type="presOf" srcId="{DB6CEA59-0FE9-4AF8-9C66-B2BFFC7D9A50}" destId="{A345FCE1-19FE-41E7-8A1E-D1FCDE14590F}" srcOrd="0" destOrd="0" presId="urn:microsoft.com/office/officeart/2005/8/layout/hList7"/>
    <dgm:cxn modelId="{62E7D048-B417-4B42-A951-B68E247FDE5C}" srcId="{100F334C-A0DF-4C26-8929-F4E629E5C3DE}" destId="{909F0648-73BD-4085-BE27-8CFA43093440}" srcOrd="0" destOrd="0" parTransId="{F26F086D-061C-44E2-8FB1-116CB832212E}" sibTransId="{F91CBB8D-1DC4-49C1-AC10-AE0FBD06F8C7}"/>
    <dgm:cxn modelId="{1F44E96D-F879-4559-B4E6-0CA51AA83291}" type="presOf" srcId="{EE60B003-E7C7-450A-9FD3-5ECF9F798B91}" destId="{F5B6CF25-C277-4EC5-89AD-EF2A6F88C63F}" srcOrd="1" destOrd="0" presId="urn:microsoft.com/office/officeart/2005/8/layout/hList7"/>
    <dgm:cxn modelId="{43F04B55-1DD3-4AB2-B250-AB6A3F31CEA1}" type="presOf" srcId="{909F0648-73BD-4085-BE27-8CFA43093440}" destId="{58D11708-5F7E-46C4-BAF4-A6B77D5F808E}" srcOrd="1" destOrd="0" presId="urn:microsoft.com/office/officeart/2005/8/layout/hList7"/>
    <dgm:cxn modelId="{3E06F4F7-4DB2-4A26-B96A-A6DA3E6D6051}" type="presOf" srcId="{100F334C-A0DF-4C26-8929-F4E629E5C3DE}" destId="{80F4615C-3143-4B6B-8EA1-7FAC052BBFBB}" srcOrd="0" destOrd="0" presId="urn:microsoft.com/office/officeart/2005/8/layout/hList7"/>
    <dgm:cxn modelId="{19D697E7-2F4C-40B7-B775-F83F0AE0F49C}" type="presOf" srcId="{F91CBB8D-1DC4-49C1-AC10-AE0FBD06F8C7}" destId="{DAA3A269-9A8D-4301-AE65-B0EBA51895B8}" srcOrd="0" destOrd="0" presId="urn:microsoft.com/office/officeart/2005/8/layout/hList7"/>
    <dgm:cxn modelId="{DE63BF4B-B1B1-48B8-A006-754F3166F8BF}" srcId="{100F334C-A0DF-4C26-8929-F4E629E5C3DE}" destId="{DFCE3FC6-12ED-42A0-A287-44786ED3CE01}" srcOrd="2" destOrd="0" parTransId="{76A3024D-F592-44CB-81E0-7B7740B0DD55}" sibTransId="{06FCA02F-8872-4FB4-9701-FA19A9F6DC89}"/>
    <dgm:cxn modelId="{3367BF45-DB9F-437F-917C-97BEED1087FC}" type="presOf" srcId="{909F0648-73BD-4085-BE27-8CFA43093440}" destId="{80446F87-4913-4066-ADDF-5172DB544843}" srcOrd="0" destOrd="0" presId="urn:microsoft.com/office/officeart/2005/8/layout/hList7"/>
    <dgm:cxn modelId="{6F5A5C92-FED1-4078-A016-D909FE07AFC4}" srcId="{100F334C-A0DF-4C26-8929-F4E629E5C3DE}" destId="{EE60B003-E7C7-450A-9FD3-5ECF9F798B91}" srcOrd="1" destOrd="0" parTransId="{ADEECAD7-1BF0-4599-B774-F848CC68AEAA}" sibTransId="{DB6CEA59-0FE9-4AF8-9C66-B2BFFC7D9A50}"/>
    <dgm:cxn modelId="{8E2C610F-6C8A-4288-83C8-57B1E7A585E6}" type="presParOf" srcId="{80F4615C-3143-4B6B-8EA1-7FAC052BBFBB}" destId="{70AA6DCE-E8DE-4BC2-9678-83A6A47B3D4B}" srcOrd="0" destOrd="0" presId="urn:microsoft.com/office/officeart/2005/8/layout/hList7"/>
    <dgm:cxn modelId="{4DECE82B-3562-439D-BF43-1216AC0C4FA5}" type="presParOf" srcId="{80F4615C-3143-4B6B-8EA1-7FAC052BBFBB}" destId="{4C8974B7-BF4D-4524-B51C-744A61DCC8B8}" srcOrd="1" destOrd="0" presId="urn:microsoft.com/office/officeart/2005/8/layout/hList7"/>
    <dgm:cxn modelId="{B341C2CF-DAA6-4793-93BD-DD0E05594987}" type="presParOf" srcId="{4C8974B7-BF4D-4524-B51C-744A61DCC8B8}" destId="{27007A4A-176A-4B74-A2E0-28F44C3530D3}" srcOrd="0" destOrd="0" presId="urn:microsoft.com/office/officeart/2005/8/layout/hList7"/>
    <dgm:cxn modelId="{EFD25C91-0B6D-487F-B79F-0646D35E475C}" type="presParOf" srcId="{27007A4A-176A-4B74-A2E0-28F44C3530D3}" destId="{80446F87-4913-4066-ADDF-5172DB544843}" srcOrd="0" destOrd="0" presId="urn:microsoft.com/office/officeart/2005/8/layout/hList7"/>
    <dgm:cxn modelId="{9DD72DFE-A179-44F3-AA17-F8C93F0E1E5B}" type="presParOf" srcId="{27007A4A-176A-4B74-A2E0-28F44C3530D3}" destId="{58D11708-5F7E-46C4-BAF4-A6B77D5F808E}" srcOrd="1" destOrd="0" presId="urn:microsoft.com/office/officeart/2005/8/layout/hList7"/>
    <dgm:cxn modelId="{38313A76-5DE7-4E03-9E52-5A02E954B653}" type="presParOf" srcId="{27007A4A-176A-4B74-A2E0-28F44C3530D3}" destId="{79050E4F-7D5F-4C05-9443-6995ED219877}" srcOrd="2" destOrd="0" presId="urn:microsoft.com/office/officeart/2005/8/layout/hList7"/>
    <dgm:cxn modelId="{906E42E1-6AF9-4DF0-95DC-E6CF3524267A}" type="presParOf" srcId="{27007A4A-176A-4B74-A2E0-28F44C3530D3}" destId="{F6439757-01B9-43F1-9D9C-786B02873906}" srcOrd="3" destOrd="0" presId="urn:microsoft.com/office/officeart/2005/8/layout/hList7"/>
    <dgm:cxn modelId="{367F9803-984A-48F9-98E3-D4834B80F731}" type="presParOf" srcId="{4C8974B7-BF4D-4524-B51C-744A61DCC8B8}" destId="{DAA3A269-9A8D-4301-AE65-B0EBA51895B8}" srcOrd="1" destOrd="0" presId="urn:microsoft.com/office/officeart/2005/8/layout/hList7"/>
    <dgm:cxn modelId="{C158A79A-F400-476E-9799-113AFFBEB48E}" type="presParOf" srcId="{4C8974B7-BF4D-4524-B51C-744A61DCC8B8}" destId="{780DB2D2-D396-41DB-9257-9FF4ABA21C57}" srcOrd="2" destOrd="0" presId="urn:microsoft.com/office/officeart/2005/8/layout/hList7"/>
    <dgm:cxn modelId="{5A124980-7041-48C2-91E8-B00DAB2B9544}" type="presParOf" srcId="{780DB2D2-D396-41DB-9257-9FF4ABA21C57}" destId="{0A2326D3-55F6-4AC7-813F-7939768E2705}" srcOrd="0" destOrd="0" presId="urn:microsoft.com/office/officeart/2005/8/layout/hList7"/>
    <dgm:cxn modelId="{8B1AC49F-F1CC-4B3C-BB03-23508BFE7F79}" type="presParOf" srcId="{780DB2D2-D396-41DB-9257-9FF4ABA21C57}" destId="{F5B6CF25-C277-4EC5-89AD-EF2A6F88C63F}" srcOrd="1" destOrd="0" presId="urn:microsoft.com/office/officeart/2005/8/layout/hList7"/>
    <dgm:cxn modelId="{9CEAC1B3-4B8E-4740-B031-501610214C6E}" type="presParOf" srcId="{780DB2D2-D396-41DB-9257-9FF4ABA21C57}" destId="{937DBE4D-3BC6-4C13-9B14-A84DC0A26E97}" srcOrd="2" destOrd="0" presId="urn:microsoft.com/office/officeart/2005/8/layout/hList7"/>
    <dgm:cxn modelId="{5C71A404-5B9C-436E-82C0-0795A867E94C}" type="presParOf" srcId="{780DB2D2-D396-41DB-9257-9FF4ABA21C57}" destId="{84A497A2-F6CB-4F00-A96D-F23DB39A2A98}" srcOrd="3" destOrd="0" presId="urn:microsoft.com/office/officeart/2005/8/layout/hList7"/>
    <dgm:cxn modelId="{50F290DE-A561-4FF1-B22F-DF4156D8FE26}" type="presParOf" srcId="{4C8974B7-BF4D-4524-B51C-744A61DCC8B8}" destId="{A345FCE1-19FE-41E7-8A1E-D1FCDE14590F}" srcOrd="3" destOrd="0" presId="urn:microsoft.com/office/officeart/2005/8/layout/hList7"/>
    <dgm:cxn modelId="{1CCAB71B-7429-479C-B700-9B8303ABAFCA}" type="presParOf" srcId="{4C8974B7-BF4D-4524-B51C-744A61DCC8B8}" destId="{8676D84A-7C81-4A0C-A5A4-27FFEC740F57}" srcOrd="4" destOrd="0" presId="urn:microsoft.com/office/officeart/2005/8/layout/hList7"/>
    <dgm:cxn modelId="{533E0778-B530-4116-935E-5E55002E775C}" type="presParOf" srcId="{8676D84A-7C81-4A0C-A5A4-27FFEC740F57}" destId="{F148382B-96EE-4E0D-A1B9-B97580722C40}" srcOrd="0" destOrd="0" presId="urn:microsoft.com/office/officeart/2005/8/layout/hList7"/>
    <dgm:cxn modelId="{7A914AEB-539A-4100-B7F5-6FBD7188014A}" type="presParOf" srcId="{8676D84A-7C81-4A0C-A5A4-27FFEC740F57}" destId="{8455B77C-6389-4DF3-99CB-98E3416BB99D}" srcOrd="1" destOrd="0" presId="urn:microsoft.com/office/officeart/2005/8/layout/hList7"/>
    <dgm:cxn modelId="{BB6DD0BC-3960-4E04-9F90-13ED7CB52906}" type="presParOf" srcId="{8676D84A-7C81-4A0C-A5A4-27FFEC740F57}" destId="{CFFB44D5-F1D9-4CC4-B8CA-0863E051B540}" srcOrd="2" destOrd="0" presId="urn:microsoft.com/office/officeart/2005/8/layout/hList7"/>
    <dgm:cxn modelId="{1B80A026-9B74-4F20-A5E6-C9A9C75B7E35}" type="presParOf" srcId="{8676D84A-7C81-4A0C-A5A4-27FFEC740F57}" destId="{9ADE3285-D472-420D-AE02-F89BA1F2781D}"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A777265-ED40-C54A-A044-C7051F9AA199}" type="doc">
      <dgm:prSet loTypeId="urn:microsoft.com/office/officeart/2005/8/layout/matrix1" loCatId="" qsTypeId="urn:microsoft.com/office/officeart/2005/8/quickstyle/simple4" qsCatId="simple" csTypeId="urn:microsoft.com/office/officeart/2005/8/colors/accent1_2" csCatId="accent1" phldr="1"/>
      <dgm:spPr/>
      <dgm:t>
        <a:bodyPr/>
        <a:lstStyle/>
        <a:p>
          <a:endParaRPr lang="en-US"/>
        </a:p>
      </dgm:t>
    </dgm:pt>
    <dgm:pt modelId="{7228A867-4A4F-9843-97F0-DF0419579C01}">
      <dgm:prSet phldrT="[Text]" custT="1"/>
      <dgm:spPr/>
      <dgm:t>
        <a:bodyPr/>
        <a:lstStyle/>
        <a:p>
          <a:r>
            <a:rPr lang="en-US" sz="2000" b="1" baseline="0" dirty="0" smtClean="0">
              <a:solidFill>
                <a:srgbClr val="00B050"/>
              </a:solidFill>
            </a:rPr>
            <a:t>+’s</a:t>
          </a:r>
          <a:endParaRPr lang="en-US" sz="2000" b="1" baseline="0" dirty="0">
            <a:solidFill>
              <a:srgbClr val="00B050"/>
            </a:solidFill>
          </a:endParaRPr>
        </a:p>
      </dgm:t>
    </dgm:pt>
    <dgm:pt modelId="{D2032D38-4BA7-CC47-B8FF-0EB7C1F12B93}" type="parTrans" cxnId="{FDDC275C-EBB8-0946-94E3-95BB3252C396}">
      <dgm:prSet/>
      <dgm:spPr/>
      <dgm:t>
        <a:bodyPr/>
        <a:lstStyle/>
        <a:p>
          <a:endParaRPr lang="en-US"/>
        </a:p>
      </dgm:t>
    </dgm:pt>
    <dgm:pt modelId="{5EB71B0A-F8F1-D44C-9079-DE988D918C08}" type="sibTrans" cxnId="{FDDC275C-EBB8-0946-94E3-95BB3252C396}">
      <dgm:prSet/>
      <dgm:spPr/>
      <dgm:t>
        <a:bodyPr/>
        <a:lstStyle/>
        <a:p>
          <a:endParaRPr lang="en-US"/>
        </a:p>
      </dgm:t>
    </dgm:pt>
    <dgm:pt modelId="{04F9440E-1979-2A40-BF9C-109414DF0476}">
      <dgm:prSet phldrT="[Text]" custT="1"/>
      <dgm:spPr/>
      <dgm:t>
        <a:bodyPr/>
        <a:lstStyle/>
        <a:p>
          <a:r>
            <a:rPr lang="en-CA" sz="1100" dirty="0" smtClean="0"/>
            <a:t>Data Coverage</a:t>
          </a:r>
          <a:endParaRPr lang="en-US" sz="1100" dirty="0"/>
        </a:p>
      </dgm:t>
    </dgm:pt>
    <dgm:pt modelId="{5BE69570-5E54-BF4C-8BC8-E155269D052F}" type="parTrans" cxnId="{9BE512DF-72C6-8344-85A0-21926F1F7187}">
      <dgm:prSet/>
      <dgm:spPr/>
      <dgm:t>
        <a:bodyPr/>
        <a:lstStyle/>
        <a:p>
          <a:endParaRPr lang="en-US"/>
        </a:p>
      </dgm:t>
    </dgm:pt>
    <dgm:pt modelId="{AEEAFA10-8195-2547-91CA-2F96F81015A4}" type="sibTrans" cxnId="{9BE512DF-72C6-8344-85A0-21926F1F7187}">
      <dgm:prSet/>
      <dgm:spPr/>
      <dgm:t>
        <a:bodyPr/>
        <a:lstStyle/>
        <a:p>
          <a:endParaRPr lang="en-US"/>
        </a:p>
      </dgm:t>
    </dgm:pt>
    <dgm:pt modelId="{E6A0156A-CD65-E64D-9315-8E7070804085}">
      <dgm:prSet phldrT="[Text]" custT="1"/>
      <dgm:spPr/>
      <dgm:t>
        <a:bodyPr/>
        <a:lstStyle/>
        <a:p>
          <a:r>
            <a:rPr lang="en-CA" sz="1100" dirty="0" smtClean="0"/>
            <a:t>Underserved Market</a:t>
          </a:r>
          <a:endParaRPr lang="en-US" sz="1100" dirty="0"/>
        </a:p>
      </dgm:t>
    </dgm:pt>
    <dgm:pt modelId="{B47751F6-7FD2-C845-AB28-10EA81743D34}" type="parTrans" cxnId="{1C94F279-5E3F-8946-8628-B14DC55B7481}">
      <dgm:prSet/>
      <dgm:spPr/>
      <dgm:t>
        <a:bodyPr/>
        <a:lstStyle/>
        <a:p>
          <a:endParaRPr lang="en-US"/>
        </a:p>
      </dgm:t>
    </dgm:pt>
    <dgm:pt modelId="{3AC70624-B925-2449-906A-6241410F4226}" type="sibTrans" cxnId="{1C94F279-5E3F-8946-8628-B14DC55B7481}">
      <dgm:prSet/>
      <dgm:spPr/>
      <dgm:t>
        <a:bodyPr/>
        <a:lstStyle/>
        <a:p>
          <a:endParaRPr lang="en-US"/>
        </a:p>
      </dgm:t>
    </dgm:pt>
    <dgm:pt modelId="{ACBA462A-EA72-1D4C-85EF-424663D59353}">
      <dgm:prSet phldrT="[Text]" custT="1"/>
      <dgm:spPr/>
      <dgm:t>
        <a:bodyPr/>
        <a:lstStyle/>
        <a:p>
          <a:r>
            <a:rPr lang="en-CA" sz="1100" dirty="0" smtClean="0"/>
            <a:t>Build on Strategy</a:t>
          </a:r>
          <a:endParaRPr lang="en-US" sz="1100" dirty="0"/>
        </a:p>
      </dgm:t>
    </dgm:pt>
    <dgm:pt modelId="{5D709E25-D812-7047-A50B-69A3B7A9BE62}" type="parTrans" cxnId="{07EC810B-41A5-E945-A210-8171894D5428}">
      <dgm:prSet/>
      <dgm:spPr/>
      <dgm:t>
        <a:bodyPr/>
        <a:lstStyle/>
        <a:p>
          <a:endParaRPr lang="en-US"/>
        </a:p>
      </dgm:t>
    </dgm:pt>
    <dgm:pt modelId="{41D373C9-C445-6B47-8321-0FDE82C223E1}" type="sibTrans" cxnId="{07EC810B-41A5-E945-A210-8171894D5428}">
      <dgm:prSet/>
      <dgm:spPr/>
      <dgm:t>
        <a:bodyPr/>
        <a:lstStyle/>
        <a:p>
          <a:endParaRPr lang="en-US"/>
        </a:p>
      </dgm:t>
    </dgm:pt>
    <dgm:pt modelId="{31BDCB48-15D9-4619-A593-F761F5799BBC}">
      <dgm:prSet custT="1"/>
      <dgm:spPr/>
      <dgm:t>
        <a:bodyPr/>
        <a:lstStyle/>
        <a:p>
          <a:r>
            <a:rPr lang="en-CA" sz="1100" dirty="0" smtClean="0"/>
            <a:t>Expand Customer Base</a:t>
          </a:r>
          <a:endParaRPr lang="en-US" sz="1100" dirty="0"/>
        </a:p>
      </dgm:t>
    </dgm:pt>
    <dgm:pt modelId="{072C5C5B-9235-4E72-8B78-FD65B129A177}" type="parTrans" cxnId="{6CBF9562-3E9D-4EB6-A8BE-D44802E0B003}">
      <dgm:prSet/>
      <dgm:spPr/>
      <dgm:t>
        <a:bodyPr/>
        <a:lstStyle/>
        <a:p>
          <a:endParaRPr lang="en-US"/>
        </a:p>
      </dgm:t>
    </dgm:pt>
    <dgm:pt modelId="{F75AD635-562C-47AE-AEC5-8B161F4375AE}" type="sibTrans" cxnId="{6CBF9562-3E9D-4EB6-A8BE-D44802E0B003}">
      <dgm:prSet/>
      <dgm:spPr/>
      <dgm:t>
        <a:bodyPr/>
        <a:lstStyle/>
        <a:p>
          <a:endParaRPr lang="en-US"/>
        </a:p>
      </dgm:t>
    </dgm:pt>
    <dgm:pt modelId="{A51D0BE8-28E3-D648-8DA7-EA2DEE68D271}" type="pres">
      <dgm:prSet presAssocID="{6A777265-ED40-C54A-A044-C7051F9AA199}" presName="diagram" presStyleCnt="0">
        <dgm:presLayoutVars>
          <dgm:chMax val="1"/>
          <dgm:dir/>
          <dgm:animLvl val="ctr"/>
          <dgm:resizeHandles val="exact"/>
        </dgm:presLayoutVars>
      </dgm:prSet>
      <dgm:spPr/>
      <dgm:t>
        <a:bodyPr/>
        <a:lstStyle/>
        <a:p>
          <a:endParaRPr lang="en-CA"/>
        </a:p>
      </dgm:t>
    </dgm:pt>
    <dgm:pt modelId="{0526222C-24F2-C745-8A16-9535A3B31FE5}" type="pres">
      <dgm:prSet presAssocID="{6A777265-ED40-C54A-A044-C7051F9AA199}" presName="matrix" presStyleCnt="0"/>
      <dgm:spPr/>
    </dgm:pt>
    <dgm:pt modelId="{E1EA34BC-782E-3949-9F8A-03BE26B82762}" type="pres">
      <dgm:prSet presAssocID="{6A777265-ED40-C54A-A044-C7051F9AA199}" presName="tile1" presStyleLbl="node1" presStyleIdx="0" presStyleCnt="4" custLinFactNeighborY="-5013"/>
      <dgm:spPr/>
      <dgm:t>
        <a:bodyPr/>
        <a:lstStyle/>
        <a:p>
          <a:endParaRPr lang="en-CA"/>
        </a:p>
      </dgm:t>
    </dgm:pt>
    <dgm:pt modelId="{2BE9C4DD-A6B1-D743-A1F8-44A5695408B8}" type="pres">
      <dgm:prSet presAssocID="{6A777265-ED40-C54A-A044-C7051F9AA199}" presName="tile1text" presStyleLbl="node1" presStyleIdx="0" presStyleCnt="4">
        <dgm:presLayoutVars>
          <dgm:chMax val="0"/>
          <dgm:chPref val="0"/>
          <dgm:bulletEnabled val="1"/>
        </dgm:presLayoutVars>
      </dgm:prSet>
      <dgm:spPr/>
      <dgm:t>
        <a:bodyPr/>
        <a:lstStyle/>
        <a:p>
          <a:endParaRPr lang="en-CA"/>
        </a:p>
      </dgm:t>
    </dgm:pt>
    <dgm:pt modelId="{9A005C90-D141-BE41-8129-988575D813E9}" type="pres">
      <dgm:prSet presAssocID="{6A777265-ED40-C54A-A044-C7051F9AA199}" presName="tile2" presStyleLbl="node1" presStyleIdx="1" presStyleCnt="4" custLinFactNeighborX="34825" custLinFactNeighborY="-30916"/>
      <dgm:spPr/>
      <dgm:t>
        <a:bodyPr/>
        <a:lstStyle/>
        <a:p>
          <a:endParaRPr lang="en-CA"/>
        </a:p>
      </dgm:t>
    </dgm:pt>
    <dgm:pt modelId="{D50DE5FB-E7D0-F54E-916F-1859C62528CD}" type="pres">
      <dgm:prSet presAssocID="{6A777265-ED40-C54A-A044-C7051F9AA199}" presName="tile2text" presStyleLbl="node1" presStyleIdx="1" presStyleCnt="4">
        <dgm:presLayoutVars>
          <dgm:chMax val="0"/>
          <dgm:chPref val="0"/>
          <dgm:bulletEnabled val="1"/>
        </dgm:presLayoutVars>
      </dgm:prSet>
      <dgm:spPr/>
      <dgm:t>
        <a:bodyPr/>
        <a:lstStyle/>
        <a:p>
          <a:endParaRPr lang="en-CA"/>
        </a:p>
      </dgm:t>
    </dgm:pt>
    <dgm:pt modelId="{6322F341-76BF-DD4D-A851-73E938E62C8D}" type="pres">
      <dgm:prSet presAssocID="{6A777265-ED40-C54A-A044-C7051F9AA199}" presName="tile3" presStyleLbl="node1" presStyleIdx="2" presStyleCnt="4" custLinFactNeighborY="3634"/>
      <dgm:spPr/>
      <dgm:t>
        <a:bodyPr/>
        <a:lstStyle/>
        <a:p>
          <a:endParaRPr lang="en-CA"/>
        </a:p>
      </dgm:t>
    </dgm:pt>
    <dgm:pt modelId="{A0D34200-C1DC-6B46-8632-36FE1391672B}" type="pres">
      <dgm:prSet presAssocID="{6A777265-ED40-C54A-A044-C7051F9AA199}" presName="tile3text" presStyleLbl="node1" presStyleIdx="2" presStyleCnt="4">
        <dgm:presLayoutVars>
          <dgm:chMax val="0"/>
          <dgm:chPref val="0"/>
          <dgm:bulletEnabled val="1"/>
        </dgm:presLayoutVars>
      </dgm:prSet>
      <dgm:spPr/>
      <dgm:t>
        <a:bodyPr/>
        <a:lstStyle/>
        <a:p>
          <a:endParaRPr lang="en-CA"/>
        </a:p>
      </dgm:t>
    </dgm:pt>
    <dgm:pt modelId="{8ED06178-2547-654E-AF44-29B9D5F2D6C0}" type="pres">
      <dgm:prSet presAssocID="{6A777265-ED40-C54A-A044-C7051F9AA199}" presName="tile4" presStyleLbl="node1" presStyleIdx="3" presStyleCnt="4"/>
      <dgm:spPr/>
      <dgm:t>
        <a:bodyPr/>
        <a:lstStyle/>
        <a:p>
          <a:endParaRPr lang="en-CA"/>
        </a:p>
      </dgm:t>
    </dgm:pt>
    <dgm:pt modelId="{D9D96E65-853A-EA4B-9396-E1F5238D1104}" type="pres">
      <dgm:prSet presAssocID="{6A777265-ED40-C54A-A044-C7051F9AA199}" presName="tile4text" presStyleLbl="node1" presStyleIdx="3" presStyleCnt="4">
        <dgm:presLayoutVars>
          <dgm:chMax val="0"/>
          <dgm:chPref val="0"/>
          <dgm:bulletEnabled val="1"/>
        </dgm:presLayoutVars>
      </dgm:prSet>
      <dgm:spPr/>
      <dgm:t>
        <a:bodyPr/>
        <a:lstStyle/>
        <a:p>
          <a:endParaRPr lang="en-CA"/>
        </a:p>
      </dgm:t>
    </dgm:pt>
    <dgm:pt modelId="{6764468A-B196-EA4B-A702-F86EA0079887}" type="pres">
      <dgm:prSet presAssocID="{6A777265-ED40-C54A-A044-C7051F9AA199}" presName="centerTile" presStyleLbl="fgShp" presStyleIdx="0" presStyleCnt="1">
        <dgm:presLayoutVars>
          <dgm:chMax val="0"/>
          <dgm:chPref val="0"/>
        </dgm:presLayoutVars>
      </dgm:prSet>
      <dgm:spPr/>
      <dgm:t>
        <a:bodyPr/>
        <a:lstStyle/>
        <a:p>
          <a:endParaRPr lang="en-CA"/>
        </a:p>
      </dgm:t>
    </dgm:pt>
  </dgm:ptLst>
  <dgm:cxnLst>
    <dgm:cxn modelId="{34AC67EB-E66B-4000-8454-74F43544CE60}" type="presOf" srcId="{04F9440E-1979-2A40-BF9C-109414DF0476}" destId="{2BE9C4DD-A6B1-D743-A1F8-44A5695408B8}" srcOrd="1" destOrd="0" presId="urn:microsoft.com/office/officeart/2005/8/layout/matrix1"/>
    <dgm:cxn modelId="{6CBF9562-3E9D-4EB6-A8BE-D44802E0B003}" srcId="{7228A867-4A4F-9843-97F0-DF0419579C01}" destId="{31BDCB48-15D9-4619-A593-F761F5799BBC}" srcOrd="3" destOrd="0" parTransId="{072C5C5B-9235-4E72-8B78-FD65B129A177}" sibTransId="{F75AD635-562C-47AE-AEC5-8B161F4375AE}"/>
    <dgm:cxn modelId="{87F46A3E-1A81-45EC-A1A2-A4A609BF4BCE}" type="presOf" srcId="{31BDCB48-15D9-4619-A593-F761F5799BBC}" destId="{8ED06178-2547-654E-AF44-29B9D5F2D6C0}" srcOrd="0" destOrd="0" presId="urn:microsoft.com/office/officeart/2005/8/layout/matrix1"/>
    <dgm:cxn modelId="{1C94F279-5E3F-8946-8628-B14DC55B7481}" srcId="{7228A867-4A4F-9843-97F0-DF0419579C01}" destId="{E6A0156A-CD65-E64D-9315-8E7070804085}" srcOrd="1" destOrd="0" parTransId="{B47751F6-7FD2-C845-AB28-10EA81743D34}" sibTransId="{3AC70624-B925-2449-906A-6241410F4226}"/>
    <dgm:cxn modelId="{C0C1B5BF-8C29-4A95-945B-5F5E8441AF8A}" type="presOf" srcId="{6A777265-ED40-C54A-A044-C7051F9AA199}" destId="{A51D0BE8-28E3-D648-8DA7-EA2DEE68D271}" srcOrd="0" destOrd="0" presId="urn:microsoft.com/office/officeart/2005/8/layout/matrix1"/>
    <dgm:cxn modelId="{0793C910-D9F2-496A-8F8C-AC8FD775A0B7}" type="presOf" srcId="{ACBA462A-EA72-1D4C-85EF-424663D59353}" destId="{6322F341-76BF-DD4D-A851-73E938E62C8D}" srcOrd="0" destOrd="0" presId="urn:microsoft.com/office/officeart/2005/8/layout/matrix1"/>
    <dgm:cxn modelId="{454A4BD4-0959-41B4-AB4E-1EB6558EAF21}" type="presOf" srcId="{7228A867-4A4F-9843-97F0-DF0419579C01}" destId="{6764468A-B196-EA4B-A702-F86EA0079887}" srcOrd="0" destOrd="0" presId="urn:microsoft.com/office/officeart/2005/8/layout/matrix1"/>
    <dgm:cxn modelId="{6B75E157-E6F4-47B4-ADA9-92E8F23B9A52}" type="presOf" srcId="{04F9440E-1979-2A40-BF9C-109414DF0476}" destId="{E1EA34BC-782E-3949-9F8A-03BE26B82762}" srcOrd="0" destOrd="0" presId="urn:microsoft.com/office/officeart/2005/8/layout/matrix1"/>
    <dgm:cxn modelId="{DABBA43C-D2DA-4171-B925-FD6EE15D7489}" type="presOf" srcId="{31BDCB48-15D9-4619-A593-F761F5799BBC}" destId="{D9D96E65-853A-EA4B-9396-E1F5238D1104}" srcOrd="1" destOrd="0" presId="urn:microsoft.com/office/officeart/2005/8/layout/matrix1"/>
    <dgm:cxn modelId="{04B75F4B-1E6E-429D-B6E4-AABBD6FF4FCA}" type="presOf" srcId="{E6A0156A-CD65-E64D-9315-8E7070804085}" destId="{9A005C90-D141-BE41-8129-988575D813E9}" srcOrd="0" destOrd="0" presId="urn:microsoft.com/office/officeart/2005/8/layout/matrix1"/>
    <dgm:cxn modelId="{FDDC275C-EBB8-0946-94E3-95BB3252C396}" srcId="{6A777265-ED40-C54A-A044-C7051F9AA199}" destId="{7228A867-4A4F-9843-97F0-DF0419579C01}" srcOrd="0" destOrd="0" parTransId="{D2032D38-4BA7-CC47-B8FF-0EB7C1F12B93}" sibTransId="{5EB71B0A-F8F1-D44C-9079-DE988D918C08}"/>
    <dgm:cxn modelId="{31076654-C4C3-45D3-B0F1-7B367DE24231}" type="presOf" srcId="{ACBA462A-EA72-1D4C-85EF-424663D59353}" destId="{A0D34200-C1DC-6B46-8632-36FE1391672B}" srcOrd="1" destOrd="0" presId="urn:microsoft.com/office/officeart/2005/8/layout/matrix1"/>
    <dgm:cxn modelId="{9BE512DF-72C6-8344-85A0-21926F1F7187}" srcId="{7228A867-4A4F-9843-97F0-DF0419579C01}" destId="{04F9440E-1979-2A40-BF9C-109414DF0476}" srcOrd="0" destOrd="0" parTransId="{5BE69570-5E54-BF4C-8BC8-E155269D052F}" sibTransId="{AEEAFA10-8195-2547-91CA-2F96F81015A4}"/>
    <dgm:cxn modelId="{07EC810B-41A5-E945-A210-8171894D5428}" srcId="{7228A867-4A4F-9843-97F0-DF0419579C01}" destId="{ACBA462A-EA72-1D4C-85EF-424663D59353}" srcOrd="2" destOrd="0" parTransId="{5D709E25-D812-7047-A50B-69A3B7A9BE62}" sibTransId="{41D373C9-C445-6B47-8321-0FDE82C223E1}"/>
    <dgm:cxn modelId="{EF36D5B9-D41B-4CEA-87B8-6A976356647C}" type="presOf" srcId="{E6A0156A-CD65-E64D-9315-8E7070804085}" destId="{D50DE5FB-E7D0-F54E-916F-1859C62528CD}" srcOrd="1" destOrd="0" presId="urn:microsoft.com/office/officeart/2005/8/layout/matrix1"/>
    <dgm:cxn modelId="{170859DE-550A-4110-9DC9-5C10BA55C285}" type="presParOf" srcId="{A51D0BE8-28E3-D648-8DA7-EA2DEE68D271}" destId="{0526222C-24F2-C745-8A16-9535A3B31FE5}" srcOrd="0" destOrd="0" presId="urn:microsoft.com/office/officeart/2005/8/layout/matrix1"/>
    <dgm:cxn modelId="{5FAA3DD1-6CE2-4E36-981B-9C3407BBD998}" type="presParOf" srcId="{0526222C-24F2-C745-8A16-9535A3B31FE5}" destId="{E1EA34BC-782E-3949-9F8A-03BE26B82762}" srcOrd="0" destOrd="0" presId="urn:microsoft.com/office/officeart/2005/8/layout/matrix1"/>
    <dgm:cxn modelId="{A52CC171-557A-4FE8-A32B-EDBF5389E4FA}" type="presParOf" srcId="{0526222C-24F2-C745-8A16-9535A3B31FE5}" destId="{2BE9C4DD-A6B1-D743-A1F8-44A5695408B8}" srcOrd="1" destOrd="0" presId="urn:microsoft.com/office/officeart/2005/8/layout/matrix1"/>
    <dgm:cxn modelId="{64B02642-BFCC-431F-B6DD-ABEA865F5705}" type="presParOf" srcId="{0526222C-24F2-C745-8A16-9535A3B31FE5}" destId="{9A005C90-D141-BE41-8129-988575D813E9}" srcOrd="2" destOrd="0" presId="urn:microsoft.com/office/officeart/2005/8/layout/matrix1"/>
    <dgm:cxn modelId="{08E2D255-4162-43A4-88B1-D374BCCB0942}" type="presParOf" srcId="{0526222C-24F2-C745-8A16-9535A3B31FE5}" destId="{D50DE5FB-E7D0-F54E-916F-1859C62528CD}" srcOrd="3" destOrd="0" presId="urn:microsoft.com/office/officeart/2005/8/layout/matrix1"/>
    <dgm:cxn modelId="{472D560A-07DF-4265-9E06-F01809AEEADE}" type="presParOf" srcId="{0526222C-24F2-C745-8A16-9535A3B31FE5}" destId="{6322F341-76BF-DD4D-A851-73E938E62C8D}" srcOrd="4" destOrd="0" presId="urn:microsoft.com/office/officeart/2005/8/layout/matrix1"/>
    <dgm:cxn modelId="{50D43224-BF2D-41EB-8B87-24CF528316E5}" type="presParOf" srcId="{0526222C-24F2-C745-8A16-9535A3B31FE5}" destId="{A0D34200-C1DC-6B46-8632-36FE1391672B}" srcOrd="5" destOrd="0" presId="urn:microsoft.com/office/officeart/2005/8/layout/matrix1"/>
    <dgm:cxn modelId="{70641828-9784-40E4-A67A-A0BCC9631DAF}" type="presParOf" srcId="{0526222C-24F2-C745-8A16-9535A3B31FE5}" destId="{8ED06178-2547-654E-AF44-29B9D5F2D6C0}" srcOrd="6" destOrd="0" presId="urn:microsoft.com/office/officeart/2005/8/layout/matrix1"/>
    <dgm:cxn modelId="{9A5DF3A9-2A56-40BA-89C8-7EEBBDF29A5C}" type="presParOf" srcId="{0526222C-24F2-C745-8A16-9535A3B31FE5}" destId="{D9D96E65-853A-EA4B-9396-E1F5238D1104}" srcOrd="7" destOrd="0" presId="urn:microsoft.com/office/officeart/2005/8/layout/matrix1"/>
    <dgm:cxn modelId="{74F9FDB8-2585-4F17-96AE-F8A1731C3C17}" type="presParOf" srcId="{A51D0BE8-28E3-D648-8DA7-EA2DEE68D271}" destId="{6764468A-B196-EA4B-A702-F86EA0079887}"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91A0FA-4B6E-7B4D-B7EB-C535A143F6A0}">
      <dsp:nvSpPr>
        <dsp:cNvPr id="0" name=""/>
        <dsp:cNvSpPr/>
      </dsp:nvSpPr>
      <dsp:spPr>
        <a:xfrm>
          <a:off x="517070" y="3373"/>
          <a:ext cx="3286338" cy="821584"/>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just" defTabSz="444500">
            <a:lnSpc>
              <a:spcPct val="90000"/>
            </a:lnSpc>
            <a:spcBef>
              <a:spcPct val="0"/>
            </a:spcBef>
            <a:spcAft>
              <a:spcPct val="35000"/>
            </a:spcAft>
          </a:pPr>
          <a:r>
            <a:rPr lang="en-US" sz="1000" b="1" kern="1200" dirty="0" smtClean="0">
              <a:solidFill>
                <a:srgbClr val="000000"/>
              </a:solidFill>
            </a:rPr>
            <a:t>AT&amp;T’s value proposition is based on providing integrated, high quality telecommunication solutions with high speeds and strong customer service to its multitude of customers by leveraging its mulit-faceted industry experience and innovation</a:t>
          </a:r>
          <a:r>
            <a:rPr lang="en-US" sz="1000" b="1" kern="1200" dirty="0" smtClean="0"/>
            <a:t> </a:t>
          </a:r>
          <a:endParaRPr lang="en-US" sz="1000" b="1" kern="1200" dirty="0"/>
        </a:p>
      </dsp:txBody>
      <dsp:txXfrm>
        <a:off x="541133" y="27436"/>
        <a:ext cx="3238212" cy="773458"/>
      </dsp:txXfrm>
    </dsp:sp>
    <dsp:sp modelId="{CC2D2A3A-2781-C649-A5C4-44AF9D8973AD}">
      <dsp:nvSpPr>
        <dsp:cNvPr id="0" name=""/>
        <dsp:cNvSpPr/>
      </dsp:nvSpPr>
      <dsp:spPr>
        <a:xfrm rot="5400000">
          <a:off x="2006192" y="845498"/>
          <a:ext cx="308094" cy="369713"/>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2049326" y="876307"/>
        <a:ext cx="221827" cy="215666"/>
      </dsp:txXfrm>
    </dsp:sp>
    <dsp:sp modelId="{A46FB32B-7784-4A4C-BB02-515B77FD607D}">
      <dsp:nvSpPr>
        <dsp:cNvPr id="0" name=""/>
        <dsp:cNvSpPr/>
      </dsp:nvSpPr>
      <dsp:spPr>
        <a:xfrm>
          <a:off x="517070" y="1235750"/>
          <a:ext cx="3286338" cy="56783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n-US" sz="1200" b="1" i="1" u="sng" kern="1200" dirty="0" smtClean="0">
              <a:solidFill>
                <a:srgbClr val="000000"/>
              </a:solidFill>
            </a:rPr>
            <a:t>Profit Formula : </a:t>
          </a:r>
          <a:r>
            <a:rPr lang="en-US" sz="1200" kern="1200" dirty="0" smtClean="0">
              <a:solidFill>
                <a:srgbClr val="000000"/>
              </a:solidFill>
            </a:rPr>
            <a:t>Charging a price premium for access to high quality, high speed networks with a focus on differentiation</a:t>
          </a:r>
          <a:r>
            <a:rPr lang="en-US" sz="1400" kern="1200" dirty="0" smtClean="0">
              <a:solidFill>
                <a:srgbClr val="000000"/>
              </a:solidFill>
            </a:rPr>
            <a:t>. </a:t>
          </a:r>
          <a:endParaRPr lang="en-US" sz="1400" kern="1200" dirty="0"/>
        </a:p>
      </dsp:txBody>
      <dsp:txXfrm>
        <a:off x="533701" y="1252381"/>
        <a:ext cx="3253076" cy="534568"/>
      </dsp:txXfrm>
    </dsp:sp>
    <dsp:sp modelId="{79889569-97B7-F444-A9A8-46E40B858AC3}">
      <dsp:nvSpPr>
        <dsp:cNvPr id="0" name=""/>
        <dsp:cNvSpPr/>
      </dsp:nvSpPr>
      <dsp:spPr>
        <a:xfrm rot="5400000">
          <a:off x="2006192" y="1824120"/>
          <a:ext cx="308094" cy="369713"/>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2049326" y="1854929"/>
        <a:ext cx="221827" cy="215666"/>
      </dsp:txXfrm>
    </dsp:sp>
    <dsp:sp modelId="{E8CC148F-902B-8C4A-BBCD-19D76B26FAA5}">
      <dsp:nvSpPr>
        <dsp:cNvPr id="0" name=""/>
        <dsp:cNvSpPr/>
      </dsp:nvSpPr>
      <dsp:spPr>
        <a:xfrm>
          <a:off x="517070" y="2214373"/>
          <a:ext cx="3286338" cy="821584"/>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n-US" sz="1200" b="1" i="1" u="sng" kern="1200" dirty="0" smtClean="0">
              <a:solidFill>
                <a:srgbClr val="000000"/>
              </a:solidFill>
            </a:rPr>
            <a:t>Key Resources :</a:t>
          </a:r>
          <a:r>
            <a:rPr lang="en-US" sz="1200" b="1" i="1" u="none" kern="1200" dirty="0" smtClean="0">
              <a:solidFill>
                <a:srgbClr val="000000"/>
              </a:solidFill>
            </a:rPr>
            <a:t> </a:t>
          </a:r>
          <a:r>
            <a:rPr lang="en-US" sz="1200" kern="1200" dirty="0" smtClean="0">
              <a:solidFill>
                <a:srgbClr val="000000"/>
              </a:solidFill>
            </a:rPr>
            <a:t>Strong telecommunication infrastructure, well established brand with over a decade of history &amp; cross-segment employee skill base. </a:t>
          </a:r>
          <a:endParaRPr lang="en-US" sz="1200" kern="1200" dirty="0">
            <a:solidFill>
              <a:srgbClr val="000000"/>
            </a:solidFill>
          </a:endParaRPr>
        </a:p>
      </dsp:txBody>
      <dsp:txXfrm>
        <a:off x="541133" y="2238436"/>
        <a:ext cx="3238212" cy="773458"/>
      </dsp:txXfrm>
    </dsp:sp>
    <dsp:sp modelId="{926EF30B-0B3F-DD4A-9F70-28D7953768FD}">
      <dsp:nvSpPr>
        <dsp:cNvPr id="0" name=""/>
        <dsp:cNvSpPr/>
      </dsp:nvSpPr>
      <dsp:spPr>
        <a:xfrm rot="5400000">
          <a:off x="2006192" y="3056497"/>
          <a:ext cx="308094" cy="369713"/>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2049326" y="3087306"/>
        <a:ext cx="221827" cy="215666"/>
      </dsp:txXfrm>
    </dsp:sp>
    <dsp:sp modelId="{DF835E92-C980-7547-AF21-FE3E542B8D0E}">
      <dsp:nvSpPr>
        <dsp:cNvPr id="0" name=""/>
        <dsp:cNvSpPr/>
      </dsp:nvSpPr>
      <dsp:spPr>
        <a:xfrm>
          <a:off x="517070" y="3446750"/>
          <a:ext cx="3286338" cy="821584"/>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n-US" sz="1200" b="1" u="sng" kern="1200" dirty="0" smtClean="0">
              <a:solidFill>
                <a:srgbClr val="000000"/>
              </a:solidFill>
            </a:rPr>
            <a:t>Key Capabilities : </a:t>
          </a:r>
          <a:r>
            <a:rPr lang="en-US" sz="1200" kern="1200" dirty="0" smtClean="0">
              <a:solidFill>
                <a:srgbClr val="000000"/>
              </a:solidFill>
            </a:rPr>
            <a:t>Ability to synergize operations between its wireless, wire-line and satellite networks, with access to capital at competitively low industry rates</a:t>
          </a:r>
          <a:r>
            <a:rPr lang="en-US" sz="1500" kern="1200" dirty="0" smtClean="0"/>
            <a:t>.</a:t>
          </a:r>
          <a:endParaRPr lang="en-US" sz="1500" kern="1200" dirty="0"/>
        </a:p>
      </dsp:txBody>
      <dsp:txXfrm>
        <a:off x="541133" y="3470813"/>
        <a:ext cx="3238212" cy="773458"/>
      </dsp:txXfrm>
    </dsp:sp>
    <dsp:sp modelId="{F373D1C4-C471-9D47-BC74-F0430F3F5C4B}">
      <dsp:nvSpPr>
        <dsp:cNvPr id="0" name=""/>
        <dsp:cNvSpPr/>
      </dsp:nvSpPr>
      <dsp:spPr>
        <a:xfrm rot="5400000">
          <a:off x="2006192" y="4288874"/>
          <a:ext cx="308094" cy="369713"/>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2049326" y="4319683"/>
        <a:ext cx="221827" cy="215666"/>
      </dsp:txXfrm>
    </dsp:sp>
    <dsp:sp modelId="{3D4EA34F-6771-5344-B215-6622529C27CA}">
      <dsp:nvSpPr>
        <dsp:cNvPr id="0" name=""/>
        <dsp:cNvSpPr/>
      </dsp:nvSpPr>
      <dsp:spPr>
        <a:xfrm>
          <a:off x="517070" y="4679127"/>
          <a:ext cx="3286338" cy="821584"/>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n-US" sz="1300" b="1" u="sng" kern="1200" dirty="0" smtClean="0">
              <a:solidFill>
                <a:srgbClr val="000000"/>
              </a:solidFill>
            </a:rPr>
            <a:t>Core Competence : </a:t>
          </a:r>
          <a:r>
            <a:rPr lang="en-US" sz="1300" kern="1200" dirty="0" smtClean="0">
              <a:solidFill>
                <a:srgbClr val="000000"/>
              </a:solidFill>
            </a:rPr>
            <a:t>Leveraging its Economies of Scale to provide high quality connectivity solutions to its massive customer base.</a:t>
          </a:r>
          <a:endParaRPr lang="en-US" sz="1300" kern="1200" dirty="0">
            <a:solidFill>
              <a:srgbClr val="000000"/>
            </a:solidFill>
          </a:endParaRPr>
        </a:p>
      </dsp:txBody>
      <dsp:txXfrm>
        <a:off x="541133" y="4703190"/>
        <a:ext cx="3238212" cy="77345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A34BC-782E-3949-9F8A-03BE26B82762}">
      <dsp:nvSpPr>
        <dsp:cNvPr id="0" name=""/>
        <dsp:cNvSpPr/>
      </dsp:nvSpPr>
      <dsp:spPr>
        <a:xfrm rot="16200000">
          <a:off x="125986" y="-125986"/>
          <a:ext cx="655727" cy="907699"/>
        </a:xfrm>
        <a:prstGeom prst="round1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66725">
            <a:lnSpc>
              <a:spcPct val="90000"/>
            </a:lnSpc>
            <a:spcBef>
              <a:spcPct val="0"/>
            </a:spcBef>
            <a:spcAft>
              <a:spcPct val="35000"/>
            </a:spcAft>
          </a:pPr>
          <a:r>
            <a:rPr lang="en-CA" sz="1050" kern="1200" dirty="0" smtClean="0"/>
            <a:t>Low</a:t>
          </a:r>
          <a:r>
            <a:rPr lang="en-CA" sz="1050" kern="1200" baseline="0" dirty="0" smtClean="0"/>
            <a:t> Competition (Monopoly)</a:t>
          </a:r>
          <a:endParaRPr lang="en-US" sz="1050" kern="1200" dirty="0"/>
        </a:p>
      </dsp:txBody>
      <dsp:txXfrm rot="5400000">
        <a:off x="-1" y="1"/>
        <a:ext cx="907699" cy="491795"/>
      </dsp:txXfrm>
    </dsp:sp>
    <dsp:sp modelId="{9A005C90-D141-BE41-8129-988575D813E9}">
      <dsp:nvSpPr>
        <dsp:cNvPr id="0" name=""/>
        <dsp:cNvSpPr/>
      </dsp:nvSpPr>
      <dsp:spPr>
        <a:xfrm>
          <a:off x="907699" y="0"/>
          <a:ext cx="907699" cy="655727"/>
        </a:xfrm>
        <a:prstGeom prst="round1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66725">
            <a:lnSpc>
              <a:spcPct val="90000"/>
            </a:lnSpc>
            <a:spcBef>
              <a:spcPct val="0"/>
            </a:spcBef>
            <a:spcAft>
              <a:spcPct val="35000"/>
            </a:spcAft>
          </a:pPr>
          <a:r>
            <a:rPr lang="en-CA" sz="1050" kern="1200" dirty="0" smtClean="0"/>
            <a:t>Underutilized Market</a:t>
          </a:r>
          <a:endParaRPr lang="en-US" sz="1050" kern="1200" dirty="0"/>
        </a:p>
      </dsp:txBody>
      <dsp:txXfrm>
        <a:off x="907699" y="0"/>
        <a:ext cx="907699" cy="491795"/>
      </dsp:txXfrm>
    </dsp:sp>
    <dsp:sp modelId="{6322F341-76BF-DD4D-A851-73E938E62C8D}">
      <dsp:nvSpPr>
        <dsp:cNvPr id="0" name=""/>
        <dsp:cNvSpPr/>
      </dsp:nvSpPr>
      <dsp:spPr>
        <a:xfrm rot="10800000">
          <a:off x="0" y="655727"/>
          <a:ext cx="907699" cy="655727"/>
        </a:xfrm>
        <a:prstGeom prst="round1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CA" sz="900" kern="1200" dirty="0" smtClean="0"/>
            <a:t>Opportunity for Infrastructure Development</a:t>
          </a:r>
          <a:endParaRPr lang="en-US" sz="900" kern="1200" dirty="0"/>
        </a:p>
      </dsp:txBody>
      <dsp:txXfrm rot="10800000">
        <a:off x="0" y="819658"/>
        <a:ext cx="907699" cy="491795"/>
      </dsp:txXfrm>
    </dsp:sp>
    <dsp:sp modelId="{8ED06178-2547-654E-AF44-29B9D5F2D6C0}">
      <dsp:nvSpPr>
        <dsp:cNvPr id="0" name=""/>
        <dsp:cNvSpPr/>
      </dsp:nvSpPr>
      <dsp:spPr>
        <a:xfrm rot="5400000">
          <a:off x="1033685" y="529741"/>
          <a:ext cx="655727" cy="907699"/>
        </a:xfrm>
        <a:prstGeom prst="round1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66725">
            <a:lnSpc>
              <a:spcPct val="90000"/>
            </a:lnSpc>
            <a:spcBef>
              <a:spcPct val="0"/>
            </a:spcBef>
            <a:spcAft>
              <a:spcPct val="35000"/>
            </a:spcAft>
          </a:pPr>
          <a:r>
            <a:rPr lang="en-CA" sz="1050" kern="1200" dirty="0" smtClean="0"/>
            <a:t>Expand Customer Base</a:t>
          </a:r>
          <a:endParaRPr lang="en-US" sz="1050" kern="1200" dirty="0"/>
        </a:p>
      </dsp:txBody>
      <dsp:txXfrm rot="-5400000">
        <a:off x="907698" y="819658"/>
        <a:ext cx="907699" cy="491795"/>
      </dsp:txXfrm>
    </dsp:sp>
    <dsp:sp modelId="{6764468A-B196-EA4B-A702-F86EA0079887}">
      <dsp:nvSpPr>
        <dsp:cNvPr id="0" name=""/>
        <dsp:cNvSpPr/>
      </dsp:nvSpPr>
      <dsp:spPr>
        <a:xfrm>
          <a:off x="635389" y="491795"/>
          <a:ext cx="544619" cy="327863"/>
        </a:xfrm>
        <a:prstGeom prst="roundRect">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baseline="0" dirty="0" smtClean="0">
              <a:solidFill>
                <a:srgbClr val="00B050"/>
              </a:solidFill>
            </a:rPr>
            <a:t>+’s</a:t>
          </a:r>
          <a:endParaRPr lang="en-US" sz="2000" b="1" kern="1200" baseline="0" dirty="0">
            <a:solidFill>
              <a:srgbClr val="00B050"/>
            </a:solidFill>
          </a:endParaRPr>
        </a:p>
      </dsp:txBody>
      <dsp:txXfrm>
        <a:off x="651394" y="507800"/>
        <a:ext cx="512609" cy="29585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A34BC-782E-3949-9F8A-03BE26B82762}">
      <dsp:nvSpPr>
        <dsp:cNvPr id="0" name=""/>
        <dsp:cNvSpPr/>
      </dsp:nvSpPr>
      <dsp:spPr>
        <a:xfrm rot="16200000">
          <a:off x="125986" y="-125986"/>
          <a:ext cx="655727" cy="907699"/>
        </a:xfrm>
        <a:prstGeom prst="round1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smtClean="0"/>
            <a:t>Established name</a:t>
          </a:r>
          <a:endParaRPr lang="en-US" sz="1100" kern="1200" dirty="0"/>
        </a:p>
      </dsp:txBody>
      <dsp:txXfrm rot="5400000">
        <a:off x="-1" y="1"/>
        <a:ext cx="907699" cy="491795"/>
      </dsp:txXfrm>
    </dsp:sp>
    <dsp:sp modelId="{9A005C90-D141-BE41-8129-988575D813E9}">
      <dsp:nvSpPr>
        <dsp:cNvPr id="0" name=""/>
        <dsp:cNvSpPr/>
      </dsp:nvSpPr>
      <dsp:spPr>
        <a:xfrm>
          <a:off x="907699" y="0"/>
          <a:ext cx="907699" cy="655727"/>
        </a:xfrm>
        <a:prstGeom prst="round1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smtClean="0"/>
            <a:t>Growth potential</a:t>
          </a:r>
          <a:endParaRPr lang="en-US" sz="1100" kern="1200" dirty="0"/>
        </a:p>
      </dsp:txBody>
      <dsp:txXfrm>
        <a:off x="907699" y="0"/>
        <a:ext cx="907699" cy="491795"/>
      </dsp:txXfrm>
    </dsp:sp>
    <dsp:sp modelId="{6322F341-76BF-DD4D-A851-73E938E62C8D}">
      <dsp:nvSpPr>
        <dsp:cNvPr id="0" name=""/>
        <dsp:cNvSpPr/>
      </dsp:nvSpPr>
      <dsp:spPr>
        <a:xfrm rot="10800000">
          <a:off x="0" y="655727"/>
          <a:ext cx="907699" cy="655727"/>
        </a:xfrm>
        <a:prstGeom prst="round1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smtClean="0"/>
            <a:t>Opportunity for cost cutting</a:t>
          </a:r>
          <a:endParaRPr lang="en-US" sz="1100" kern="1200" dirty="0"/>
        </a:p>
      </dsp:txBody>
      <dsp:txXfrm rot="10800000">
        <a:off x="0" y="819658"/>
        <a:ext cx="907699" cy="491795"/>
      </dsp:txXfrm>
    </dsp:sp>
    <dsp:sp modelId="{8ED06178-2547-654E-AF44-29B9D5F2D6C0}">
      <dsp:nvSpPr>
        <dsp:cNvPr id="0" name=""/>
        <dsp:cNvSpPr/>
      </dsp:nvSpPr>
      <dsp:spPr>
        <a:xfrm rot="5400000">
          <a:off x="1033685" y="529741"/>
          <a:ext cx="655727" cy="907699"/>
        </a:xfrm>
        <a:prstGeom prst="round1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CA" sz="1100" kern="1200" dirty="0" smtClean="0"/>
            <a:t>Similar capital structure</a:t>
          </a:r>
          <a:endParaRPr lang="en-US" sz="1100" kern="1200" dirty="0"/>
        </a:p>
      </dsp:txBody>
      <dsp:txXfrm rot="-5400000">
        <a:off x="907698" y="819658"/>
        <a:ext cx="907699" cy="491795"/>
      </dsp:txXfrm>
    </dsp:sp>
    <dsp:sp modelId="{6764468A-B196-EA4B-A702-F86EA0079887}">
      <dsp:nvSpPr>
        <dsp:cNvPr id="0" name=""/>
        <dsp:cNvSpPr/>
      </dsp:nvSpPr>
      <dsp:spPr>
        <a:xfrm>
          <a:off x="635389" y="491795"/>
          <a:ext cx="544619" cy="327863"/>
        </a:xfrm>
        <a:prstGeom prst="roundRect">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baseline="0" dirty="0" smtClean="0">
              <a:solidFill>
                <a:srgbClr val="00B050"/>
              </a:solidFill>
            </a:rPr>
            <a:t>+’s</a:t>
          </a:r>
          <a:endParaRPr lang="en-US" sz="2000" b="1" kern="1200" baseline="0" dirty="0">
            <a:solidFill>
              <a:srgbClr val="00B050"/>
            </a:solidFill>
          </a:endParaRPr>
        </a:p>
      </dsp:txBody>
      <dsp:txXfrm>
        <a:off x="651394" y="507800"/>
        <a:ext cx="512609" cy="29585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A34BC-782E-3949-9F8A-03BE26B82762}">
      <dsp:nvSpPr>
        <dsp:cNvPr id="0" name=""/>
        <dsp:cNvSpPr/>
      </dsp:nvSpPr>
      <dsp:spPr>
        <a:xfrm rot="16200000">
          <a:off x="125986" y="-125986"/>
          <a:ext cx="655727" cy="907699"/>
        </a:xfrm>
        <a:prstGeom prst="round1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CA" sz="1200" kern="1200" dirty="0" smtClean="0"/>
            <a:t>Supplier to Competitor</a:t>
          </a:r>
          <a:endParaRPr lang="en-US" sz="1200" kern="1200" dirty="0"/>
        </a:p>
      </dsp:txBody>
      <dsp:txXfrm rot="5400000">
        <a:off x="-1" y="1"/>
        <a:ext cx="907699" cy="491795"/>
      </dsp:txXfrm>
    </dsp:sp>
    <dsp:sp modelId="{9A005C90-D141-BE41-8129-988575D813E9}">
      <dsp:nvSpPr>
        <dsp:cNvPr id="0" name=""/>
        <dsp:cNvSpPr/>
      </dsp:nvSpPr>
      <dsp:spPr>
        <a:xfrm>
          <a:off x="907699" y="0"/>
          <a:ext cx="907699" cy="655727"/>
        </a:xfrm>
        <a:prstGeom prst="round1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CA" sz="1200" kern="1200" dirty="0" smtClean="0"/>
            <a:t>R&amp;D Assets</a:t>
          </a:r>
          <a:endParaRPr lang="en-US" sz="1200" kern="1200" dirty="0"/>
        </a:p>
      </dsp:txBody>
      <dsp:txXfrm>
        <a:off x="907699" y="0"/>
        <a:ext cx="907699" cy="491795"/>
      </dsp:txXfrm>
    </dsp:sp>
    <dsp:sp modelId="{6322F341-76BF-DD4D-A851-73E938E62C8D}">
      <dsp:nvSpPr>
        <dsp:cNvPr id="0" name=""/>
        <dsp:cNvSpPr/>
      </dsp:nvSpPr>
      <dsp:spPr>
        <a:xfrm rot="10800000">
          <a:off x="0" y="655727"/>
          <a:ext cx="907699" cy="655727"/>
        </a:xfrm>
        <a:prstGeom prst="round1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CA" sz="1200" kern="1200" dirty="0" smtClean="0"/>
            <a:t>Decreasing D/E</a:t>
          </a:r>
          <a:endParaRPr lang="en-US" sz="1200" kern="1200" dirty="0"/>
        </a:p>
      </dsp:txBody>
      <dsp:txXfrm rot="10800000">
        <a:off x="0" y="819658"/>
        <a:ext cx="907699" cy="491795"/>
      </dsp:txXfrm>
    </dsp:sp>
    <dsp:sp modelId="{8ED06178-2547-654E-AF44-29B9D5F2D6C0}">
      <dsp:nvSpPr>
        <dsp:cNvPr id="0" name=""/>
        <dsp:cNvSpPr/>
      </dsp:nvSpPr>
      <dsp:spPr>
        <a:xfrm rot="5400000">
          <a:off x="1033685" y="529741"/>
          <a:ext cx="655727" cy="907699"/>
        </a:xfrm>
        <a:prstGeom prst="round1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CA" sz="1200" kern="1200" dirty="0" smtClean="0"/>
            <a:t>Increasing </a:t>
          </a:r>
          <a:br>
            <a:rPr lang="en-CA" sz="1200" kern="1200" dirty="0" smtClean="0"/>
          </a:br>
          <a:r>
            <a:rPr lang="en-CA" sz="1200" kern="1200" dirty="0" smtClean="0"/>
            <a:t>EBITDA</a:t>
          </a:r>
          <a:br>
            <a:rPr lang="en-CA" sz="1200" kern="1200" dirty="0" smtClean="0"/>
          </a:br>
          <a:r>
            <a:rPr lang="en-CA" sz="1200" kern="1200" dirty="0" smtClean="0"/>
            <a:t>Margin</a:t>
          </a:r>
          <a:endParaRPr lang="en-US" sz="1200" kern="1200" dirty="0"/>
        </a:p>
      </dsp:txBody>
      <dsp:txXfrm rot="-5400000">
        <a:off x="907698" y="819658"/>
        <a:ext cx="907699" cy="491795"/>
      </dsp:txXfrm>
    </dsp:sp>
    <dsp:sp modelId="{6764468A-B196-EA4B-A702-F86EA0079887}">
      <dsp:nvSpPr>
        <dsp:cNvPr id="0" name=""/>
        <dsp:cNvSpPr/>
      </dsp:nvSpPr>
      <dsp:spPr>
        <a:xfrm>
          <a:off x="635389" y="491795"/>
          <a:ext cx="544619" cy="327863"/>
        </a:xfrm>
        <a:prstGeom prst="roundRect">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baseline="0" dirty="0" smtClean="0">
              <a:solidFill>
                <a:srgbClr val="00B050"/>
              </a:solidFill>
            </a:rPr>
            <a:t>+’s</a:t>
          </a:r>
          <a:endParaRPr lang="en-US" sz="2000" b="1" kern="1200" baseline="0" dirty="0">
            <a:solidFill>
              <a:srgbClr val="00B050"/>
            </a:solidFill>
          </a:endParaRPr>
        </a:p>
      </dsp:txBody>
      <dsp:txXfrm>
        <a:off x="651394" y="507800"/>
        <a:ext cx="512609" cy="29585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A34BC-782E-3949-9F8A-03BE26B82762}">
      <dsp:nvSpPr>
        <dsp:cNvPr id="0" name=""/>
        <dsp:cNvSpPr/>
      </dsp:nvSpPr>
      <dsp:spPr>
        <a:xfrm rot="16200000">
          <a:off x="125986" y="-125986"/>
          <a:ext cx="655727" cy="907699"/>
        </a:xfrm>
        <a:prstGeom prst="round1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Aligned Strategy</a:t>
          </a:r>
          <a:endParaRPr lang="en-US" sz="1400" kern="1200" dirty="0"/>
        </a:p>
      </dsp:txBody>
      <dsp:txXfrm rot="5400000">
        <a:off x="-1" y="1"/>
        <a:ext cx="907699" cy="491795"/>
      </dsp:txXfrm>
    </dsp:sp>
    <dsp:sp modelId="{9A005C90-D141-BE41-8129-988575D813E9}">
      <dsp:nvSpPr>
        <dsp:cNvPr id="0" name=""/>
        <dsp:cNvSpPr/>
      </dsp:nvSpPr>
      <dsp:spPr>
        <a:xfrm>
          <a:off x="907699" y="0"/>
          <a:ext cx="907699" cy="655727"/>
        </a:xfrm>
        <a:prstGeom prst="round1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Optimal Growth Prospects</a:t>
          </a:r>
          <a:endParaRPr lang="en-US" sz="1200" kern="1200" dirty="0"/>
        </a:p>
      </dsp:txBody>
      <dsp:txXfrm>
        <a:off x="907699" y="0"/>
        <a:ext cx="907699" cy="491795"/>
      </dsp:txXfrm>
    </dsp:sp>
    <dsp:sp modelId="{6322F341-76BF-DD4D-A851-73E938E62C8D}">
      <dsp:nvSpPr>
        <dsp:cNvPr id="0" name=""/>
        <dsp:cNvSpPr/>
      </dsp:nvSpPr>
      <dsp:spPr>
        <a:xfrm rot="10800000">
          <a:off x="0" y="655727"/>
          <a:ext cx="907699" cy="655727"/>
        </a:xfrm>
        <a:prstGeom prst="round1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Efficient R&amp;D</a:t>
          </a:r>
          <a:endParaRPr lang="en-US" sz="1400" kern="1200" dirty="0"/>
        </a:p>
      </dsp:txBody>
      <dsp:txXfrm rot="10800000">
        <a:off x="0" y="819658"/>
        <a:ext cx="907699" cy="491795"/>
      </dsp:txXfrm>
    </dsp:sp>
    <dsp:sp modelId="{8ED06178-2547-654E-AF44-29B9D5F2D6C0}">
      <dsp:nvSpPr>
        <dsp:cNvPr id="0" name=""/>
        <dsp:cNvSpPr/>
      </dsp:nvSpPr>
      <dsp:spPr>
        <a:xfrm rot="5400000">
          <a:off x="1033685" y="529741"/>
          <a:ext cx="655727" cy="907699"/>
        </a:xfrm>
        <a:prstGeom prst="round1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smtClean="0"/>
            <a:t>Minimal Debt Impact</a:t>
          </a:r>
          <a:endParaRPr lang="en-US" sz="1100" kern="1200" dirty="0"/>
        </a:p>
      </dsp:txBody>
      <dsp:txXfrm rot="-5400000">
        <a:off x="907698" y="819658"/>
        <a:ext cx="907699" cy="491795"/>
      </dsp:txXfrm>
    </dsp:sp>
    <dsp:sp modelId="{6764468A-B196-EA4B-A702-F86EA0079887}">
      <dsp:nvSpPr>
        <dsp:cNvPr id="0" name=""/>
        <dsp:cNvSpPr/>
      </dsp:nvSpPr>
      <dsp:spPr>
        <a:xfrm>
          <a:off x="635389" y="491795"/>
          <a:ext cx="544619" cy="327863"/>
        </a:xfrm>
        <a:prstGeom prst="roundRect">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baseline="0" dirty="0" smtClean="0">
              <a:solidFill>
                <a:srgbClr val="00B050"/>
              </a:solidFill>
            </a:rPr>
            <a:t>+’s</a:t>
          </a:r>
          <a:endParaRPr lang="en-US" sz="2000" b="1" kern="1200" baseline="0" dirty="0">
            <a:solidFill>
              <a:srgbClr val="00B050"/>
            </a:solidFill>
          </a:endParaRPr>
        </a:p>
      </dsp:txBody>
      <dsp:txXfrm>
        <a:off x="651394" y="507800"/>
        <a:ext cx="512609" cy="29585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C749AF-1467-4684-A21E-D3F69A88B449}">
      <dsp:nvSpPr>
        <dsp:cNvPr id="0" name=""/>
        <dsp:cNvSpPr/>
      </dsp:nvSpPr>
      <dsp:spPr>
        <a:xfrm rot="16200000">
          <a:off x="-1735384" y="2575670"/>
          <a:ext cx="4168607" cy="596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26314" bIns="0" numCol="1" spcCol="1270" anchor="t" anchorCtr="0">
          <a:noAutofit/>
        </a:bodyPr>
        <a:lstStyle/>
        <a:p>
          <a:pPr lvl="0" algn="r" defTabSz="1866900">
            <a:lnSpc>
              <a:spcPct val="90000"/>
            </a:lnSpc>
            <a:spcBef>
              <a:spcPct val="0"/>
            </a:spcBef>
            <a:spcAft>
              <a:spcPct val="35000"/>
            </a:spcAft>
          </a:pPr>
          <a:endParaRPr lang="en-US" sz="4200" kern="1200" dirty="0"/>
        </a:p>
      </dsp:txBody>
      <dsp:txXfrm>
        <a:off x="-1735384" y="2575670"/>
        <a:ext cx="4168607" cy="596765"/>
      </dsp:txXfrm>
    </dsp:sp>
    <dsp:sp modelId="{B0AC0520-502B-4FE1-B4DD-4A7FAE612B29}">
      <dsp:nvSpPr>
        <dsp:cNvPr id="0" name=""/>
        <dsp:cNvSpPr/>
      </dsp:nvSpPr>
      <dsp:spPr>
        <a:xfrm>
          <a:off x="502004" y="407778"/>
          <a:ext cx="2972524" cy="49365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8000" rIns="0" bIns="0" numCol="1" spcCol="1270" anchor="t" anchorCtr="0">
          <a:noAutofit/>
        </a:bodyPr>
        <a:lstStyle/>
        <a:p>
          <a:pPr marL="114300" lvl="1" indent="-114300" algn="l" defTabSz="622300">
            <a:lnSpc>
              <a:spcPct val="90000"/>
            </a:lnSpc>
            <a:spcBef>
              <a:spcPct val="0"/>
            </a:spcBef>
            <a:spcAft>
              <a:spcPct val="15000"/>
            </a:spcAft>
            <a:buChar char="••"/>
          </a:pPr>
          <a:r>
            <a:rPr lang="en-CA" sz="1400" kern="1200" dirty="0" smtClean="0"/>
            <a:t>AT&amp;T could look to enter the content creation side of the media business and begin to acquire television studios and film business in order to improve their components of the value chain.</a:t>
          </a:r>
          <a:br>
            <a:rPr lang="en-CA" sz="1400" kern="1200" dirty="0" smtClean="0"/>
          </a:br>
          <a:endParaRPr lang="en-US" sz="1400" kern="1200" dirty="0"/>
        </a:p>
        <a:p>
          <a:pPr marL="114300" lvl="1" indent="-114300" algn="l" defTabSz="622300">
            <a:lnSpc>
              <a:spcPct val="90000"/>
            </a:lnSpc>
            <a:spcBef>
              <a:spcPct val="0"/>
            </a:spcBef>
            <a:spcAft>
              <a:spcPct val="15000"/>
            </a:spcAft>
            <a:buChar char="••"/>
          </a:pPr>
          <a:r>
            <a:rPr lang="en-CA" sz="1400" kern="1200" dirty="0" smtClean="0"/>
            <a:t>Feasibility to purchase a 8-10% in Viacom in order to get a seat at the table in the content generation business and start to meld AT&amp;T’s business process with the content generating arm of the business. </a:t>
          </a:r>
          <a:br>
            <a:rPr lang="en-CA" sz="1400" kern="1200" dirty="0" smtClean="0"/>
          </a:br>
          <a:endParaRPr lang="en-US" sz="1400" kern="1200" dirty="0"/>
        </a:p>
        <a:p>
          <a:pPr marL="114300" lvl="1" indent="-114300" algn="l" defTabSz="622300">
            <a:lnSpc>
              <a:spcPct val="90000"/>
            </a:lnSpc>
            <a:spcBef>
              <a:spcPct val="0"/>
            </a:spcBef>
            <a:spcAft>
              <a:spcPct val="15000"/>
            </a:spcAft>
            <a:buChar char="••"/>
          </a:pPr>
          <a:r>
            <a:rPr lang="en-CA" sz="1400" kern="1200" dirty="0" smtClean="0"/>
            <a:t>AT&amp;T’s core competency revolves around their telecommunication assets, especially when it comes to broad high quality networks and they would be venturing into a very competitive space with many large players including Disney </a:t>
          </a:r>
          <a:r>
            <a:rPr lang="en-CA" sz="1400" kern="1200" smtClean="0"/>
            <a:t>and Netflix.</a:t>
          </a:r>
          <a:endParaRPr lang="en-US" sz="1400" kern="1200" dirty="0"/>
        </a:p>
      </dsp:txBody>
      <dsp:txXfrm>
        <a:off x="502004" y="407778"/>
        <a:ext cx="2972524" cy="4936589"/>
      </dsp:txXfrm>
    </dsp:sp>
    <dsp:sp modelId="{525E60DA-B5BB-40E5-BB31-453DDAAD9243}">
      <dsp:nvSpPr>
        <dsp:cNvPr id="0" name=""/>
        <dsp:cNvSpPr/>
      </dsp:nvSpPr>
      <dsp:spPr>
        <a:xfrm>
          <a:off x="50536" y="2019"/>
          <a:ext cx="1193530" cy="119353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562E81-AC1D-4A98-AD00-56B7EEF0B020}">
      <dsp:nvSpPr>
        <dsp:cNvPr id="0" name=""/>
        <dsp:cNvSpPr/>
      </dsp:nvSpPr>
      <dsp:spPr>
        <a:xfrm rot="16200000">
          <a:off x="2587141" y="2575670"/>
          <a:ext cx="4168607" cy="596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26314" bIns="0" numCol="1" spcCol="1270" anchor="t" anchorCtr="0">
          <a:noAutofit/>
        </a:bodyPr>
        <a:lstStyle/>
        <a:p>
          <a:pPr lvl="0" algn="r" defTabSz="1866900">
            <a:lnSpc>
              <a:spcPct val="90000"/>
            </a:lnSpc>
            <a:spcBef>
              <a:spcPct val="0"/>
            </a:spcBef>
            <a:spcAft>
              <a:spcPct val="35000"/>
            </a:spcAft>
          </a:pPr>
          <a:r>
            <a:rPr lang="en-CA" sz="4200" kern="1200" dirty="0" smtClean="0"/>
            <a:t> </a:t>
          </a:r>
          <a:endParaRPr lang="en-US" sz="4200" kern="1200" dirty="0"/>
        </a:p>
      </dsp:txBody>
      <dsp:txXfrm>
        <a:off x="2587141" y="2575670"/>
        <a:ext cx="4168607" cy="596765"/>
      </dsp:txXfrm>
    </dsp:sp>
    <dsp:sp modelId="{168276F5-17EA-4A09-B9AD-498C0AF24658}">
      <dsp:nvSpPr>
        <dsp:cNvPr id="0" name=""/>
        <dsp:cNvSpPr/>
      </dsp:nvSpPr>
      <dsp:spPr>
        <a:xfrm>
          <a:off x="4732322" y="407778"/>
          <a:ext cx="2972524" cy="49365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526314" rIns="170688" bIns="170688" numCol="1" spcCol="1270" anchor="t" anchorCtr="0">
          <a:noAutofit/>
        </a:bodyPr>
        <a:lstStyle/>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r>
            <a:rPr lang="en-CA" sz="1900" kern="1200" dirty="0" smtClean="0"/>
            <a:t>AT&amp;T could investigate entering into the Canadian wireless  market as regulations are evaluated by the new Liberal government.</a:t>
          </a:r>
          <a:endParaRPr lang="en-US" sz="1900" kern="1200" dirty="0"/>
        </a:p>
        <a:p>
          <a:pPr marL="171450" lvl="1" indent="-171450" algn="l" defTabSz="844550">
            <a:lnSpc>
              <a:spcPct val="90000"/>
            </a:lnSpc>
            <a:spcBef>
              <a:spcPct val="0"/>
            </a:spcBef>
            <a:spcAft>
              <a:spcPct val="15000"/>
            </a:spcAft>
            <a:buChar char="••"/>
          </a:pPr>
          <a:r>
            <a:rPr lang="en-CA" sz="1900" kern="1200" dirty="0" smtClean="0"/>
            <a:t>Acquiring a smaller cable or satellite company, such as Shaw Communications,  would boost AT&amp;T’s subscriber base and open up cross selling synergies with DirecTV</a:t>
          </a:r>
          <a:endParaRPr lang="en-US" sz="1900" kern="1200" dirty="0"/>
        </a:p>
      </dsp:txBody>
      <dsp:txXfrm>
        <a:off x="4732322" y="407778"/>
        <a:ext cx="2972524" cy="4936589"/>
      </dsp:txXfrm>
    </dsp:sp>
    <dsp:sp modelId="{29F1F5EE-CF45-4170-BEAA-0EAF9430C667}">
      <dsp:nvSpPr>
        <dsp:cNvPr id="0" name=""/>
        <dsp:cNvSpPr/>
      </dsp:nvSpPr>
      <dsp:spPr>
        <a:xfrm>
          <a:off x="4373062" y="2019"/>
          <a:ext cx="1193530" cy="119353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13D2C-FE79-405E-8F4D-E5C17D5547F2}">
      <dsp:nvSpPr>
        <dsp:cNvPr id="0" name=""/>
        <dsp:cNvSpPr/>
      </dsp:nvSpPr>
      <dsp:spPr>
        <a:xfrm flipH="1">
          <a:off x="0" y="502922"/>
          <a:ext cx="2854328" cy="7767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t>Continue to perform as a market leader</a:t>
          </a:r>
        </a:p>
      </dsp:txBody>
      <dsp:txXfrm>
        <a:off x="0" y="502922"/>
        <a:ext cx="2854328" cy="776763"/>
      </dsp:txXfrm>
    </dsp:sp>
    <dsp:sp modelId="{BFF90A53-7763-4FE2-8FF2-B20BD51CE8FB}">
      <dsp:nvSpPr>
        <dsp:cNvPr id="0" name=""/>
        <dsp:cNvSpPr/>
      </dsp:nvSpPr>
      <dsp:spPr>
        <a:xfrm>
          <a:off x="0" y="1401721"/>
          <a:ext cx="2831415" cy="8452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t>Successfully integrate DirecTV into the AT&amp;T business model </a:t>
          </a:r>
          <a:endParaRPr lang="en-US" sz="1300" kern="1200" dirty="0"/>
        </a:p>
      </dsp:txBody>
      <dsp:txXfrm>
        <a:off x="0" y="1401721"/>
        <a:ext cx="2831415" cy="845271"/>
      </dsp:txXfrm>
    </dsp:sp>
    <dsp:sp modelId="{91B48349-B9B2-4E5B-9667-8C4DBE26175D}">
      <dsp:nvSpPr>
        <dsp:cNvPr id="0" name=""/>
        <dsp:cNvSpPr/>
      </dsp:nvSpPr>
      <dsp:spPr>
        <a:xfrm>
          <a:off x="0" y="2384341"/>
          <a:ext cx="2831415" cy="8452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t>Design and create a global network service platform that maximizes automation to reallocate human capital to more complex and creative tasks.</a:t>
          </a:r>
          <a:endParaRPr lang="en-US" sz="1300" kern="1200" dirty="0"/>
        </a:p>
      </dsp:txBody>
      <dsp:txXfrm>
        <a:off x="0" y="2384341"/>
        <a:ext cx="2831415" cy="8452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2D70A6-4C42-42B4-B45D-A48AEA0E8F54}">
      <dsp:nvSpPr>
        <dsp:cNvPr id="0" name=""/>
        <dsp:cNvSpPr/>
      </dsp:nvSpPr>
      <dsp:spPr>
        <a:xfrm rot="5400000">
          <a:off x="1911576" y="-593724"/>
          <a:ext cx="779599" cy="21660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000" tIns="0" rIns="36000" bIns="0"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$49 billion dollar acquisition</a:t>
          </a:r>
          <a:endParaRPr lang="en-US" sz="1100" kern="1200" dirty="0"/>
        </a:p>
        <a:p>
          <a:pPr marL="57150" lvl="1" indent="-57150" algn="l" defTabSz="488950">
            <a:lnSpc>
              <a:spcPct val="90000"/>
            </a:lnSpc>
            <a:spcBef>
              <a:spcPct val="0"/>
            </a:spcBef>
            <a:spcAft>
              <a:spcPct val="15000"/>
            </a:spcAft>
            <a:buChar char="••"/>
          </a:pPr>
          <a:r>
            <a:rPr lang="en-US" sz="1100" kern="1200" dirty="0" smtClean="0"/>
            <a:t>Assumed $19B in long term debt.</a:t>
          </a:r>
          <a:endParaRPr lang="en-US" sz="1100" kern="1200" dirty="0"/>
        </a:p>
      </dsp:txBody>
      <dsp:txXfrm rot="-5400000">
        <a:off x="1218376" y="137533"/>
        <a:ext cx="2127943" cy="703485"/>
      </dsp:txXfrm>
    </dsp:sp>
    <dsp:sp modelId="{CD869F4B-C048-41E6-A12E-FE9C2AC9F1A6}">
      <dsp:nvSpPr>
        <dsp:cNvPr id="0" name=""/>
        <dsp:cNvSpPr/>
      </dsp:nvSpPr>
      <dsp:spPr>
        <a:xfrm>
          <a:off x="0" y="2026"/>
          <a:ext cx="1218375" cy="9744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smtClean="0"/>
            <a:t>DirecTV</a:t>
          </a:r>
          <a:endParaRPr lang="en-US" sz="1900" kern="1200" dirty="0"/>
        </a:p>
      </dsp:txBody>
      <dsp:txXfrm>
        <a:off x="47571" y="49597"/>
        <a:ext cx="1123233" cy="879356"/>
      </dsp:txXfrm>
    </dsp:sp>
    <dsp:sp modelId="{F3B804FB-10F6-42D9-8DF1-583B505336CC}">
      <dsp:nvSpPr>
        <dsp:cNvPr id="0" name=""/>
        <dsp:cNvSpPr/>
      </dsp:nvSpPr>
      <dsp:spPr>
        <a:xfrm rot="5400000">
          <a:off x="1911576" y="429499"/>
          <a:ext cx="779599" cy="21660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000" tIns="0" rIns="36000" bIns="0"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 Rising in the short term</a:t>
          </a:r>
          <a:endParaRPr lang="en-US" sz="1100" kern="1200" dirty="0"/>
        </a:p>
        <a:p>
          <a:pPr marL="57150" lvl="1" indent="-57150" algn="l" defTabSz="488950">
            <a:lnSpc>
              <a:spcPct val="90000"/>
            </a:lnSpc>
            <a:spcBef>
              <a:spcPct val="0"/>
            </a:spcBef>
            <a:spcAft>
              <a:spcPct val="15000"/>
            </a:spcAft>
            <a:buChar char="••"/>
          </a:pPr>
          <a:r>
            <a:rPr lang="en-US" sz="1100" kern="1200" dirty="0" smtClean="0"/>
            <a:t>Still below 100 at 87.6% but industry is trending higher.</a:t>
          </a:r>
          <a:endParaRPr lang="en-US" sz="1100" kern="1200" dirty="0"/>
        </a:p>
      </dsp:txBody>
      <dsp:txXfrm rot="-5400000">
        <a:off x="1218376" y="1160757"/>
        <a:ext cx="2127943" cy="703485"/>
      </dsp:txXfrm>
    </dsp:sp>
    <dsp:sp modelId="{3B0A882B-294A-429D-860E-0BAB613D5351}">
      <dsp:nvSpPr>
        <dsp:cNvPr id="0" name=""/>
        <dsp:cNvSpPr/>
      </dsp:nvSpPr>
      <dsp:spPr>
        <a:xfrm>
          <a:off x="0" y="1025250"/>
          <a:ext cx="1218375" cy="9744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t>Debt-to-Equity</a:t>
          </a:r>
          <a:endParaRPr lang="en-US" sz="1900" kern="1200" dirty="0"/>
        </a:p>
      </dsp:txBody>
      <dsp:txXfrm>
        <a:off x="47571" y="1072821"/>
        <a:ext cx="1123233" cy="879356"/>
      </dsp:txXfrm>
    </dsp:sp>
    <dsp:sp modelId="{BC0C913F-EE6A-4A48-B8F0-9EF5DD0DDB8E}">
      <dsp:nvSpPr>
        <dsp:cNvPr id="0" name=""/>
        <dsp:cNvSpPr/>
      </dsp:nvSpPr>
      <dsp:spPr>
        <a:xfrm rot="5400000">
          <a:off x="1911576" y="1452723"/>
          <a:ext cx="779599" cy="21660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000" tIns="0" rIns="36000" bIns="0"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 Interest Expense of $3.6B</a:t>
          </a:r>
          <a:endParaRPr lang="en-US" sz="1100" kern="1200" dirty="0"/>
        </a:p>
        <a:p>
          <a:pPr marL="57150" lvl="1" indent="-57150" algn="l" defTabSz="488950">
            <a:lnSpc>
              <a:spcPct val="90000"/>
            </a:lnSpc>
            <a:spcBef>
              <a:spcPct val="0"/>
            </a:spcBef>
            <a:spcAft>
              <a:spcPct val="15000"/>
            </a:spcAft>
            <a:buChar char="••"/>
          </a:pPr>
          <a:r>
            <a:rPr lang="en-US" sz="1100" kern="1200" dirty="0" smtClean="0"/>
            <a:t>Able to pay off interest 11.29x’s with EBITIDA (2014)</a:t>
          </a:r>
          <a:endParaRPr lang="en-US" sz="1100" kern="1200" dirty="0"/>
        </a:p>
        <a:p>
          <a:pPr marL="57150" lvl="1" indent="-57150" algn="l" defTabSz="488950">
            <a:lnSpc>
              <a:spcPct val="90000"/>
            </a:lnSpc>
            <a:spcBef>
              <a:spcPct val="0"/>
            </a:spcBef>
            <a:spcAft>
              <a:spcPct val="15000"/>
            </a:spcAft>
            <a:buChar char="••"/>
          </a:pPr>
          <a:r>
            <a:rPr lang="en-CA" sz="1100" kern="1200" dirty="0" smtClean="0"/>
            <a:t>6.2x interest coverage (EBIT)</a:t>
          </a:r>
          <a:endParaRPr lang="en-US" sz="1100" kern="1200" dirty="0"/>
        </a:p>
      </dsp:txBody>
      <dsp:txXfrm rot="-5400000">
        <a:off x="1218376" y="2183981"/>
        <a:ext cx="2127943" cy="703485"/>
      </dsp:txXfrm>
    </dsp:sp>
    <dsp:sp modelId="{E26232AE-5129-49B7-929F-40CEC014E9CC}">
      <dsp:nvSpPr>
        <dsp:cNvPr id="0" name=""/>
        <dsp:cNvSpPr/>
      </dsp:nvSpPr>
      <dsp:spPr>
        <a:xfrm>
          <a:off x="0" y="2048473"/>
          <a:ext cx="1218375" cy="9744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t>Interest Coverage</a:t>
          </a:r>
          <a:endParaRPr lang="en-US" sz="1900" kern="1200" dirty="0"/>
        </a:p>
      </dsp:txBody>
      <dsp:txXfrm>
        <a:off x="47571" y="2096044"/>
        <a:ext cx="1123233" cy="879356"/>
      </dsp:txXfrm>
    </dsp:sp>
    <dsp:sp modelId="{B006671F-5C27-4B1D-82A8-0BC62AE7F497}">
      <dsp:nvSpPr>
        <dsp:cNvPr id="0" name=""/>
        <dsp:cNvSpPr/>
      </dsp:nvSpPr>
      <dsp:spPr>
        <a:xfrm rot="5400000">
          <a:off x="1911576" y="2475947"/>
          <a:ext cx="779599" cy="21660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000" tIns="0" rIns="36000" bIns="0"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 5%</a:t>
          </a:r>
          <a:endParaRPr lang="en-US" sz="1100" kern="1200" dirty="0"/>
        </a:p>
        <a:p>
          <a:pPr marL="57150" lvl="1" indent="-57150" algn="l" defTabSz="488950">
            <a:lnSpc>
              <a:spcPct val="90000"/>
            </a:lnSpc>
            <a:spcBef>
              <a:spcPct val="0"/>
            </a:spcBef>
            <a:spcAft>
              <a:spcPct val="15000"/>
            </a:spcAft>
            <a:buChar char="••"/>
          </a:pPr>
          <a:r>
            <a:rPr lang="en-US" sz="1100" kern="1200" dirty="0" smtClean="0"/>
            <a:t>Available but not used</a:t>
          </a:r>
          <a:endParaRPr lang="en-US" sz="1100" kern="1200" dirty="0"/>
        </a:p>
        <a:p>
          <a:pPr marL="57150" lvl="1" indent="-57150" algn="l" defTabSz="488950">
            <a:lnSpc>
              <a:spcPct val="90000"/>
            </a:lnSpc>
            <a:spcBef>
              <a:spcPct val="0"/>
            </a:spcBef>
            <a:spcAft>
              <a:spcPct val="15000"/>
            </a:spcAft>
            <a:buChar char="••"/>
          </a:pPr>
          <a:r>
            <a:rPr lang="en-CA" sz="1100" kern="1200" dirty="0" smtClean="0"/>
            <a:t>$10B total available line of credit</a:t>
          </a:r>
          <a:endParaRPr lang="en-US" sz="1100" kern="1200" dirty="0"/>
        </a:p>
      </dsp:txBody>
      <dsp:txXfrm rot="-5400000">
        <a:off x="1218376" y="3207205"/>
        <a:ext cx="2127943" cy="703485"/>
      </dsp:txXfrm>
    </dsp:sp>
    <dsp:sp modelId="{F1DD41B9-5D16-421A-9D31-651CAD5D1B8A}">
      <dsp:nvSpPr>
        <dsp:cNvPr id="0" name=""/>
        <dsp:cNvSpPr/>
      </dsp:nvSpPr>
      <dsp:spPr>
        <a:xfrm>
          <a:off x="0" y="3071697"/>
          <a:ext cx="1218375" cy="9744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t>Revolving Debt Facility</a:t>
          </a:r>
          <a:endParaRPr lang="en-US" sz="1900" kern="1200" dirty="0"/>
        </a:p>
      </dsp:txBody>
      <dsp:txXfrm>
        <a:off x="47571" y="3119268"/>
        <a:ext cx="1123233" cy="8793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32485F-D566-4F1F-B740-DB470766EE7C}">
      <dsp:nvSpPr>
        <dsp:cNvPr id="0" name=""/>
        <dsp:cNvSpPr/>
      </dsp:nvSpPr>
      <dsp:spPr>
        <a:xfrm>
          <a:off x="3730024" y="0"/>
          <a:ext cx="1670568" cy="70097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Acquisition</a:t>
          </a:r>
          <a:endParaRPr lang="en-US" sz="1200" kern="1200" dirty="0"/>
        </a:p>
        <a:p>
          <a:pPr marL="114300" lvl="1" indent="-114300" algn="l" defTabSz="533400">
            <a:lnSpc>
              <a:spcPct val="90000"/>
            </a:lnSpc>
            <a:spcBef>
              <a:spcPct val="0"/>
            </a:spcBef>
            <a:spcAft>
              <a:spcPct val="15000"/>
            </a:spcAft>
            <a:buChar char="••"/>
          </a:pPr>
          <a:r>
            <a:rPr lang="en-US" sz="1200" kern="1200" dirty="0" smtClean="0"/>
            <a:t>Moderate Valuation</a:t>
          </a:r>
          <a:endParaRPr lang="en-US" sz="1200" kern="1200" dirty="0"/>
        </a:p>
      </dsp:txBody>
      <dsp:txXfrm>
        <a:off x="3730024" y="87621"/>
        <a:ext cx="1407704" cy="525729"/>
      </dsp:txXfrm>
    </dsp:sp>
    <dsp:sp modelId="{BEE48F07-9C3B-4E4E-8A6F-6B4BEF382FFA}">
      <dsp:nvSpPr>
        <dsp:cNvPr id="0" name=""/>
        <dsp:cNvSpPr/>
      </dsp:nvSpPr>
      <dsp:spPr>
        <a:xfrm>
          <a:off x="406528" y="0"/>
          <a:ext cx="3341170" cy="7009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CA" sz="2000" kern="1200" dirty="0" smtClean="0"/>
            <a:t>Virgin Media</a:t>
          </a:r>
          <a:endParaRPr lang="en-US" sz="2000" kern="1200" dirty="0"/>
        </a:p>
      </dsp:txBody>
      <dsp:txXfrm>
        <a:off x="440747" y="34219"/>
        <a:ext cx="3272732" cy="632533"/>
      </dsp:txXfrm>
    </dsp:sp>
    <dsp:sp modelId="{9B6D68AA-8508-4D60-8542-09F412522D6B}">
      <dsp:nvSpPr>
        <dsp:cNvPr id="0" name=""/>
        <dsp:cNvSpPr/>
      </dsp:nvSpPr>
      <dsp:spPr>
        <a:xfrm>
          <a:off x="3730024" y="742211"/>
          <a:ext cx="1670568" cy="70097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Acquisition</a:t>
          </a:r>
          <a:endParaRPr lang="en-US" sz="1200" kern="1200" dirty="0"/>
        </a:p>
        <a:p>
          <a:pPr marL="114300" lvl="1" indent="-114300" algn="l" defTabSz="533400">
            <a:lnSpc>
              <a:spcPct val="90000"/>
            </a:lnSpc>
            <a:spcBef>
              <a:spcPct val="0"/>
            </a:spcBef>
            <a:spcAft>
              <a:spcPct val="15000"/>
            </a:spcAft>
            <a:buChar char="••"/>
          </a:pPr>
          <a:r>
            <a:rPr lang="en-US" sz="1200" kern="1200" dirty="0" smtClean="0"/>
            <a:t>Low Valuation</a:t>
          </a:r>
          <a:endParaRPr lang="en-US" sz="1200" kern="1200" dirty="0"/>
        </a:p>
      </dsp:txBody>
      <dsp:txXfrm>
        <a:off x="3730024" y="829832"/>
        <a:ext cx="1407704" cy="525729"/>
      </dsp:txXfrm>
    </dsp:sp>
    <dsp:sp modelId="{8FD449B4-BADF-46BB-A591-AB15F42DFEDB}">
      <dsp:nvSpPr>
        <dsp:cNvPr id="0" name=""/>
        <dsp:cNvSpPr/>
      </dsp:nvSpPr>
      <dsp:spPr>
        <a:xfrm>
          <a:off x="406528" y="745666"/>
          <a:ext cx="3341170" cy="7009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CA" sz="2000" kern="1200" dirty="0" smtClean="0"/>
            <a:t>Qwest Communications</a:t>
          </a:r>
          <a:endParaRPr lang="en-US" sz="2000" kern="1200" dirty="0"/>
        </a:p>
      </dsp:txBody>
      <dsp:txXfrm>
        <a:off x="440747" y="779885"/>
        <a:ext cx="3272732" cy="632533"/>
      </dsp:txXfrm>
    </dsp:sp>
    <dsp:sp modelId="{714C82E9-3230-45D4-A38C-A26FDFCA7976}">
      <dsp:nvSpPr>
        <dsp:cNvPr id="0" name=""/>
        <dsp:cNvSpPr/>
      </dsp:nvSpPr>
      <dsp:spPr>
        <a:xfrm>
          <a:off x="3730024" y="1513280"/>
          <a:ext cx="1670568" cy="70097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Acquisition</a:t>
          </a:r>
          <a:endParaRPr lang="en-US" sz="1200" kern="1200" dirty="0"/>
        </a:p>
        <a:p>
          <a:pPr marL="114300" lvl="1" indent="-114300" algn="l" defTabSz="533400">
            <a:lnSpc>
              <a:spcPct val="90000"/>
            </a:lnSpc>
            <a:spcBef>
              <a:spcPct val="0"/>
            </a:spcBef>
            <a:spcAft>
              <a:spcPct val="15000"/>
            </a:spcAft>
            <a:buChar char="••"/>
          </a:pPr>
          <a:r>
            <a:rPr lang="en-US" sz="1200" kern="1200" dirty="0" smtClean="0"/>
            <a:t>Moderate Valuation</a:t>
          </a:r>
          <a:endParaRPr lang="en-US" sz="1200" kern="1200" dirty="0"/>
        </a:p>
      </dsp:txBody>
      <dsp:txXfrm>
        <a:off x="3730024" y="1600901"/>
        <a:ext cx="1407704" cy="525729"/>
      </dsp:txXfrm>
    </dsp:sp>
    <dsp:sp modelId="{76AD220A-F7E2-4860-BE2B-95CDB77F28C9}">
      <dsp:nvSpPr>
        <dsp:cNvPr id="0" name=""/>
        <dsp:cNvSpPr/>
      </dsp:nvSpPr>
      <dsp:spPr>
        <a:xfrm>
          <a:off x="406528" y="1516735"/>
          <a:ext cx="3341170" cy="7009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CA" sz="2000" kern="1200" dirty="0" smtClean="0"/>
            <a:t>Direct TV</a:t>
          </a:r>
          <a:endParaRPr lang="en-US" sz="2000" kern="1200" dirty="0"/>
        </a:p>
      </dsp:txBody>
      <dsp:txXfrm>
        <a:off x="440747" y="1550954"/>
        <a:ext cx="3272732" cy="632533"/>
      </dsp:txXfrm>
    </dsp:sp>
    <dsp:sp modelId="{D5F4DAF3-E655-4A36-920D-10829111F497}">
      <dsp:nvSpPr>
        <dsp:cNvPr id="0" name=""/>
        <dsp:cNvSpPr/>
      </dsp:nvSpPr>
      <dsp:spPr>
        <a:xfrm>
          <a:off x="3730024" y="2284349"/>
          <a:ext cx="1670568" cy="70097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Acquisition</a:t>
          </a:r>
          <a:endParaRPr lang="en-US" sz="1200" kern="1200" dirty="0"/>
        </a:p>
        <a:p>
          <a:pPr marL="114300" lvl="1" indent="-114300" algn="l" defTabSz="533400">
            <a:lnSpc>
              <a:spcPct val="90000"/>
            </a:lnSpc>
            <a:spcBef>
              <a:spcPct val="0"/>
            </a:spcBef>
            <a:spcAft>
              <a:spcPct val="15000"/>
            </a:spcAft>
            <a:buChar char="••"/>
          </a:pPr>
          <a:r>
            <a:rPr lang="en-US" sz="1200" kern="1200" dirty="0" smtClean="0"/>
            <a:t>Moderate Valuation</a:t>
          </a:r>
          <a:endParaRPr lang="en-US" sz="1200" kern="1200" dirty="0"/>
        </a:p>
      </dsp:txBody>
      <dsp:txXfrm>
        <a:off x="3730024" y="2371970"/>
        <a:ext cx="1407704" cy="525729"/>
      </dsp:txXfrm>
    </dsp:sp>
    <dsp:sp modelId="{0C9D3CC2-A534-405B-9607-8FAE134797E3}">
      <dsp:nvSpPr>
        <dsp:cNvPr id="0" name=""/>
        <dsp:cNvSpPr/>
      </dsp:nvSpPr>
      <dsp:spPr>
        <a:xfrm>
          <a:off x="406528" y="2287804"/>
          <a:ext cx="3341170" cy="7009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CA" sz="2000" kern="1200" dirty="0" smtClean="0"/>
            <a:t>Hughes Communications</a:t>
          </a:r>
          <a:endParaRPr lang="en-US" sz="2000" kern="1200" dirty="0"/>
        </a:p>
      </dsp:txBody>
      <dsp:txXfrm>
        <a:off x="440747" y="2322023"/>
        <a:ext cx="3272732" cy="632533"/>
      </dsp:txXfrm>
    </dsp:sp>
    <dsp:sp modelId="{5ABB3AAA-AB6F-4F31-83AC-3E0DDF530ADA}">
      <dsp:nvSpPr>
        <dsp:cNvPr id="0" name=""/>
        <dsp:cNvSpPr/>
      </dsp:nvSpPr>
      <dsp:spPr>
        <a:xfrm>
          <a:off x="3730024" y="3055418"/>
          <a:ext cx="1670568" cy="70097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Acquisition</a:t>
          </a:r>
          <a:endParaRPr lang="en-US" sz="1200" kern="1200" dirty="0"/>
        </a:p>
        <a:p>
          <a:pPr marL="114300" lvl="1" indent="-114300" algn="l" defTabSz="533400">
            <a:lnSpc>
              <a:spcPct val="90000"/>
            </a:lnSpc>
            <a:spcBef>
              <a:spcPct val="0"/>
            </a:spcBef>
            <a:spcAft>
              <a:spcPct val="15000"/>
            </a:spcAft>
            <a:buChar char="••"/>
          </a:pPr>
          <a:r>
            <a:rPr lang="en-US" sz="1200" kern="1200" dirty="0" smtClean="0"/>
            <a:t>Moderate Valuation</a:t>
          </a:r>
          <a:endParaRPr lang="en-US" sz="1200" kern="1200" dirty="0"/>
        </a:p>
      </dsp:txBody>
      <dsp:txXfrm>
        <a:off x="3730024" y="3143039"/>
        <a:ext cx="1407704" cy="525729"/>
      </dsp:txXfrm>
    </dsp:sp>
    <dsp:sp modelId="{31E3429F-4AB4-4071-9892-E5BE37303EF3}">
      <dsp:nvSpPr>
        <dsp:cNvPr id="0" name=""/>
        <dsp:cNvSpPr/>
      </dsp:nvSpPr>
      <dsp:spPr>
        <a:xfrm>
          <a:off x="406528" y="3058873"/>
          <a:ext cx="3341170" cy="7009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CA" sz="2000" kern="1200" dirty="0" smtClean="0"/>
            <a:t>Columbus Communications</a:t>
          </a:r>
          <a:endParaRPr lang="en-US" sz="2000" kern="1200" dirty="0"/>
        </a:p>
      </dsp:txBody>
      <dsp:txXfrm>
        <a:off x="440747" y="3093092"/>
        <a:ext cx="3272732" cy="632533"/>
      </dsp:txXfrm>
    </dsp:sp>
    <dsp:sp modelId="{2EB44D51-7E0D-4D60-860D-5D2D418153F7}">
      <dsp:nvSpPr>
        <dsp:cNvPr id="0" name=""/>
        <dsp:cNvSpPr/>
      </dsp:nvSpPr>
      <dsp:spPr>
        <a:xfrm>
          <a:off x="3759994" y="3888249"/>
          <a:ext cx="1670568" cy="70097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Acquisition</a:t>
          </a:r>
          <a:endParaRPr lang="en-US" sz="1200" kern="1200" dirty="0"/>
        </a:p>
        <a:p>
          <a:pPr marL="114300" lvl="1" indent="-114300" algn="l" defTabSz="533400">
            <a:lnSpc>
              <a:spcPct val="90000"/>
            </a:lnSpc>
            <a:spcBef>
              <a:spcPct val="0"/>
            </a:spcBef>
            <a:spcAft>
              <a:spcPct val="15000"/>
            </a:spcAft>
            <a:buChar char="••"/>
          </a:pPr>
          <a:r>
            <a:rPr lang="en-US" sz="1200" kern="1200" dirty="0" smtClean="0"/>
            <a:t>Low Valuation</a:t>
          </a:r>
          <a:endParaRPr lang="en-US" sz="1200" kern="1200" dirty="0"/>
        </a:p>
      </dsp:txBody>
      <dsp:txXfrm>
        <a:off x="3759994" y="3975870"/>
        <a:ext cx="1407704" cy="525729"/>
      </dsp:txXfrm>
    </dsp:sp>
    <dsp:sp modelId="{F3BFC5D1-7D82-4E77-983F-816F9C7F6988}">
      <dsp:nvSpPr>
        <dsp:cNvPr id="0" name=""/>
        <dsp:cNvSpPr/>
      </dsp:nvSpPr>
      <dsp:spPr>
        <a:xfrm>
          <a:off x="406528" y="3829942"/>
          <a:ext cx="3341170" cy="7009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CA" sz="2000" kern="1200" dirty="0" smtClean="0"/>
            <a:t>Tele </a:t>
          </a:r>
          <a:r>
            <a:rPr lang="en-CA" sz="2000" kern="1200" dirty="0" err="1" smtClean="0"/>
            <a:t>Norte</a:t>
          </a:r>
          <a:r>
            <a:rPr lang="en-CA" sz="2000" kern="1200" dirty="0" smtClean="0"/>
            <a:t> </a:t>
          </a:r>
          <a:r>
            <a:rPr lang="en-CA" sz="2000" kern="1200" dirty="0" err="1" smtClean="0"/>
            <a:t>Lesta</a:t>
          </a:r>
          <a:r>
            <a:rPr lang="en-CA" sz="2000" kern="1200" dirty="0" smtClean="0"/>
            <a:t> </a:t>
          </a:r>
          <a:r>
            <a:rPr lang="en-CA" sz="2000" kern="1200" dirty="0" err="1" smtClean="0"/>
            <a:t>Participacoes</a:t>
          </a:r>
          <a:r>
            <a:rPr lang="en-CA" sz="2000" kern="1200" dirty="0" smtClean="0"/>
            <a:t> </a:t>
          </a:r>
          <a:endParaRPr lang="en-US" sz="2000" kern="1200" dirty="0"/>
        </a:p>
      </dsp:txBody>
      <dsp:txXfrm>
        <a:off x="440747" y="3864161"/>
        <a:ext cx="3272732" cy="632533"/>
      </dsp:txXfrm>
    </dsp:sp>
    <dsp:sp modelId="{AE9E366A-418D-4F09-8281-56265CC7FA3E}">
      <dsp:nvSpPr>
        <dsp:cNvPr id="0" name=""/>
        <dsp:cNvSpPr/>
      </dsp:nvSpPr>
      <dsp:spPr>
        <a:xfrm>
          <a:off x="3773225" y="4593525"/>
          <a:ext cx="1670568" cy="70097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Acquisition</a:t>
          </a:r>
          <a:endParaRPr lang="en-US" sz="1200" kern="1200" dirty="0"/>
        </a:p>
        <a:p>
          <a:pPr marL="114300" lvl="1" indent="-114300" algn="l" defTabSz="533400">
            <a:lnSpc>
              <a:spcPct val="90000"/>
            </a:lnSpc>
            <a:spcBef>
              <a:spcPct val="0"/>
            </a:spcBef>
            <a:spcAft>
              <a:spcPct val="15000"/>
            </a:spcAft>
            <a:buChar char="••"/>
          </a:pPr>
          <a:r>
            <a:rPr lang="en-US" sz="1200" kern="1200" dirty="0" smtClean="0"/>
            <a:t>Moderate Valuation</a:t>
          </a:r>
          <a:endParaRPr lang="en-US" sz="1200" kern="1200" dirty="0"/>
        </a:p>
      </dsp:txBody>
      <dsp:txXfrm>
        <a:off x="3773225" y="4681146"/>
        <a:ext cx="1407704" cy="525729"/>
      </dsp:txXfrm>
    </dsp:sp>
    <dsp:sp modelId="{27647C98-1363-47E1-846E-4F6AE48AC29A}">
      <dsp:nvSpPr>
        <dsp:cNvPr id="0" name=""/>
        <dsp:cNvSpPr/>
      </dsp:nvSpPr>
      <dsp:spPr>
        <a:xfrm>
          <a:off x="406528" y="4601011"/>
          <a:ext cx="3341170" cy="7009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CA" sz="2000" kern="1200" dirty="0" smtClean="0"/>
            <a:t>NBC Universal Media</a:t>
          </a:r>
          <a:endParaRPr lang="en-US" sz="2000" kern="1200" dirty="0"/>
        </a:p>
      </dsp:txBody>
      <dsp:txXfrm>
        <a:off x="440747" y="4635230"/>
        <a:ext cx="3272732" cy="6325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3C786-86E4-4FC7-B3C7-C4A4112F7F9D}">
      <dsp:nvSpPr>
        <dsp:cNvPr id="0" name=""/>
        <dsp:cNvSpPr/>
      </dsp:nvSpPr>
      <dsp:spPr>
        <a:xfrm>
          <a:off x="2935" y="0"/>
          <a:ext cx="1210335" cy="2880320"/>
        </a:xfrm>
        <a:prstGeom prst="roundRect">
          <a:avLst>
            <a:gd name="adj" fmla="val 10000"/>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CA" sz="1700" kern="1200" dirty="0" smtClean="0"/>
            <a:t>Year</a:t>
          </a:r>
        </a:p>
      </dsp:txBody>
      <dsp:txXfrm>
        <a:off x="2935" y="0"/>
        <a:ext cx="1210335" cy="864096"/>
      </dsp:txXfrm>
    </dsp:sp>
    <dsp:sp modelId="{ECA8EFCD-C6D1-4E00-B089-63731281FCD6}">
      <dsp:nvSpPr>
        <dsp:cNvPr id="0" name=""/>
        <dsp:cNvSpPr/>
      </dsp:nvSpPr>
      <dsp:spPr>
        <a:xfrm>
          <a:off x="124341" y="864640"/>
          <a:ext cx="967523" cy="33321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CA" sz="1700" kern="1200" dirty="0" smtClean="0"/>
            <a:t>2016</a:t>
          </a:r>
        </a:p>
      </dsp:txBody>
      <dsp:txXfrm>
        <a:off x="134100" y="874399"/>
        <a:ext cx="948005" cy="313694"/>
      </dsp:txXfrm>
    </dsp:sp>
    <dsp:sp modelId="{C3C55FAF-0EB5-4AC8-8C40-55F5EBFBD7A0}">
      <dsp:nvSpPr>
        <dsp:cNvPr id="0" name=""/>
        <dsp:cNvSpPr/>
      </dsp:nvSpPr>
      <dsp:spPr>
        <a:xfrm>
          <a:off x="124341" y="1249117"/>
          <a:ext cx="967523" cy="33321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CA" sz="1700" kern="1200" dirty="0" smtClean="0"/>
            <a:t>2017</a:t>
          </a:r>
        </a:p>
      </dsp:txBody>
      <dsp:txXfrm>
        <a:off x="134100" y="1258876"/>
        <a:ext cx="948005" cy="313694"/>
      </dsp:txXfrm>
    </dsp:sp>
    <dsp:sp modelId="{25504725-A629-4898-911A-A5E5BC0BD95C}">
      <dsp:nvSpPr>
        <dsp:cNvPr id="0" name=""/>
        <dsp:cNvSpPr/>
      </dsp:nvSpPr>
      <dsp:spPr>
        <a:xfrm>
          <a:off x="124341" y="1633593"/>
          <a:ext cx="967523" cy="33321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CA" sz="1700" kern="1200" dirty="0" smtClean="0"/>
            <a:t>2018</a:t>
          </a:r>
        </a:p>
      </dsp:txBody>
      <dsp:txXfrm>
        <a:off x="134100" y="1643352"/>
        <a:ext cx="948005" cy="313694"/>
      </dsp:txXfrm>
    </dsp:sp>
    <dsp:sp modelId="{A067BFFD-E753-4F32-B0C3-65819EF28A5E}">
      <dsp:nvSpPr>
        <dsp:cNvPr id="0" name=""/>
        <dsp:cNvSpPr/>
      </dsp:nvSpPr>
      <dsp:spPr>
        <a:xfrm>
          <a:off x="124341" y="2018069"/>
          <a:ext cx="967523" cy="33321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CA" sz="1700" kern="1200" dirty="0" smtClean="0"/>
            <a:t>2019</a:t>
          </a:r>
        </a:p>
      </dsp:txBody>
      <dsp:txXfrm>
        <a:off x="134100" y="2027828"/>
        <a:ext cx="948005" cy="313694"/>
      </dsp:txXfrm>
    </dsp:sp>
    <dsp:sp modelId="{54B2982E-E4EC-4B67-8597-2267E362EA69}">
      <dsp:nvSpPr>
        <dsp:cNvPr id="0" name=""/>
        <dsp:cNvSpPr/>
      </dsp:nvSpPr>
      <dsp:spPr>
        <a:xfrm>
          <a:off x="124341" y="2402546"/>
          <a:ext cx="967523" cy="33321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CA" sz="1700" kern="1200" dirty="0" smtClean="0"/>
            <a:t>2020</a:t>
          </a:r>
        </a:p>
      </dsp:txBody>
      <dsp:txXfrm>
        <a:off x="134100" y="2412305"/>
        <a:ext cx="948005" cy="313694"/>
      </dsp:txXfrm>
    </dsp:sp>
    <dsp:sp modelId="{0BF931C9-F870-4959-B40A-E70082198CFB}">
      <dsp:nvSpPr>
        <dsp:cNvPr id="0" name=""/>
        <dsp:cNvSpPr/>
      </dsp:nvSpPr>
      <dsp:spPr>
        <a:xfrm>
          <a:off x="1303975" y="0"/>
          <a:ext cx="1209403" cy="2880320"/>
        </a:xfrm>
        <a:prstGeom prst="roundRect">
          <a:avLst>
            <a:gd name="adj" fmla="val 10000"/>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CA" sz="1700" kern="1200" dirty="0" smtClean="0"/>
            <a:t>Interest Rate</a:t>
          </a:r>
          <a:endParaRPr lang="en-US" sz="1700" kern="1200" dirty="0"/>
        </a:p>
      </dsp:txBody>
      <dsp:txXfrm>
        <a:off x="1303975" y="0"/>
        <a:ext cx="1209403" cy="864096"/>
      </dsp:txXfrm>
    </dsp:sp>
    <dsp:sp modelId="{23657114-9C97-4E75-B32C-E8C94883F87C}">
      <dsp:nvSpPr>
        <dsp:cNvPr id="0" name=""/>
        <dsp:cNvSpPr/>
      </dsp:nvSpPr>
      <dsp:spPr>
        <a:xfrm>
          <a:off x="1424916" y="864640"/>
          <a:ext cx="967523" cy="33321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CA" sz="1700" kern="1200" dirty="0" smtClean="0"/>
            <a:t>2.2%</a:t>
          </a:r>
          <a:endParaRPr lang="en-US" sz="1700" kern="1200" dirty="0"/>
        </a:p>
      </dsp:txBody>
      <dsp:txXfrm>
        <a:off x="1434675" y="874399"/>
        <a:ext cx="948005" cy="313694"/>
      </dsp:txXfrm>
    </dsp:sp>
    <dsp:sp modelId="{1CC42A30-8524-44EC-B0F6-9685E4F6BB72}">
      <dsp:nvSpPr>
        <dsp:cNvPr id="0" name=""/>
        <dsp:cNvSpPr/>
      </dsp:nvSpPr>
      <dsp:spPr>
        <a:xfrm>
          <a:off x="1424916" y="1249117"/>
          <a:ext cx="967523" cy="33321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CA" sz="1700" kern="1200" dirty="0" smtClean="0"/>
            <a:t>2.5%</a:t>
          </a:r>
          <a:endParaRPr lang="en-US" sz="1700" kern="1200" dirty="0"/>
        </a:p>
      </dsp:txBody>
      <dsp:txXfrm>
        <a:off x="1434675" y="1258876"/>
        <a:ext cx="948005" cy="313694"/>
      </dsp:txXfrm>
    </dsp:sp>
    <dsp:sp modelId="{3D815C20-1C0D-41CC-8450-E017188D6145}">
      <dsp:nvSpPr>
        <dsp:cNvPr id="0" name=""/>
        <dsp:cNvSpPr/>
      </dsp:nvSpPr>
      <dsp:spPr>
        <a:xfrm>
          <a:off x="1424916" y="1633593"/>
          <a:ext cx="967523" cy="33321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CA" sz="1700" kern="1200" dirty="0" smtClean="0"/>
            <a:t>3.0%</a:t>
          </a:r>
          <a:endParaRPr lang="en-US" sz="1700" kern="1200" dirty="0"/>
        </a:p>
      </dsp:txBody>
      <dsp:txXfrm>
        <a:off x="1434675" y="1643352"/>
        <a:ext cx="948005" cy="313694"/>
      </dsp:txXfrm>
    </dsp:sp>
    <dsp:sp modelId="{9A071B1C-AD7B-4061-BFF5-170F7176E05D}">
      <dsp:nvSpPr>
        <dsp:cNvPr id="0" name=""/>
        <dsp:cNvSpPr/>
      </dsp:nvSpPr>
      <dsp:spPr>
        <a:xfrm>
          <a:off x="1424916" y="2018069"/>
          <a:ext cx="967523" cy="33321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CA" sz="1700" kern="1200" dirty="0" smtClean="0"/>
            <a:t>3.1%</a:t>
          </a:r>
          <a:endParaRPr lang="en-US" sz="1700" kern="1200" dirty="0"/>
        </a:p>
      </dsp:txBody>
      <dsp:txXfrm>
        <a:off x="1434675" y="2027828"/>
        <a:ext cx="948005" cy="313694"/>
      </dsp:txXfrm>
    </dsp:sp>
    <dsp:sp modelId="{29045507-C06E-4988-9155-40385C8E76D8}">
      <dsp:nvSpPr>
        <dsp:cNvPr id="0" name=""/>
        <dsp:cNvSpPr/>
      </dsp:nvSpPr>
      <dsp:spPr>
        <a:xfrm>
          <a:off x="1424916" y="2402546"/>
          <a:ext cx="967523" cy="33321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CA" sz="1700" kern="1200" dirty="0" smtClean="0"/>
            <a:t>3.6%</a:t>
          </a:r>
          <a:endParaRPr lang="en-US" sz="1700" kern="1200" dirty="0"/>
        </a:p>
      </dsp:txBody>
      <dsp:txXfrm>
        <a:off x="1434675" y="2412305"/>
        <a:ext cx="948005" cy="313694"/>
      </dsp:txXfrm>
    </dsp:sp>
    <dsp:sp modelId="{2BA92964-FCC3-4B4C-8080-740F94992E09}">
      <dsp:nvSpPr>
        <dsp:cNvPr id="0" name=""/>
        <dsp:cNvSpPr/>
      </dsp:nvSpPr>
      <dsp:spPr>
        <a:xfrm>
          <a:off x="2607020" y="0"/>
          <a:ext cx="1209403" cy="2880320"/>
        </a:xfrm>
        <a:prstGeom prst="roundRect">
          <a:avLst>
            <a:gd name="adj" fmla="val 10000"/>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CA" sz="1700" kern="1200" dirty="0" smtClean="0"/>
            <a:t>Principal Payment ($b)</a:t>
          </a:r>
          <a:endParaRPr lang="en-US" sz="1700" kern="1200" dirty="0"/>
        </a:p>
      </dsp:txBody>
      <dsp:txXfrm>
        <a:off x="2607020" y="0"/>
        <a:ext cx="1209403" cy="864096"/>
      </dsp:txXfrm>
    </dsp:sp>
    <dsp:sp modelId="{2E4C0E70-CB02-4035-A808-A38B652387EC}">
      <dsp:nvSpPr>
        <dsp:cNvPr id="0" name=""/>
        <dsp:cNvSpPr/>
      </dsp:nvSpPr>
      <dsp:spPr>
        <a:xfrm>
          <a:off x="2725025" y="864640"/>
          <a:ext cx="967523" cy="33321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CA" sz="1700" kern="1200" dirty="0" smtClean="0"/>
            <a:t>2800</a:t>
          </a:r>
          <a:endParaRPr lang="en-US" sz="1700" kern="1200" dirty="0"/>
        </a:p>
      </dsp:txBody>
      <dsp:txXfrm>
        <a:off x="2734784" y="874399"/>
        <a:ext cx="948005" cy="313694"/>
      </dsp:txXfrm>
    </dsp:sp>
    <dsp:sp modelId="{337E097C-6046-4CF4-92E9-E35B74248300}">
      <dsp:nvSpPr>
        <dsp:cNvPr id="0" name=""/>
        <dsp:cNvSpPr/>
      </dsp:nvSpPr>
      <dsp:spPr>
        <a:xfrm>
          <a:off x="2725025" y="1249117"/>
          <a:ext cx="967523" cy="33321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CA" sz="1700" kern="1200" dirty="0" smtClean="0"/>
            <a:t>2800</a:t>
          </a:r>
          <a:endParaRPr lang="en-US" sz="1700" kern="1200" dirty="0"/>
        </a:p>
      </dsp:txBody>
      <dsp:txXfrm>
        <a:off x="2734784" y="1258876"/>
        <a:ext cx="948005" cy="313694"/>
      </dsp:txXfrm>
    </dsp:sp>
    <dsp:sp modelId="{25AD048A-4779-46DC-A2D0-AFEEF2491E5A}">
      <dsp:nvSpPr>
        <dsp:cNvPr id="0" name=""/>
        <dsp:cNvSpPr/>
      </dsp:nvSpPr>
      <dsp:spPr>
        <a:xfrm>
          <a:off x="2725025" y="1633593"/>
          <a:ext cx="967523" cy="33321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CA" sz="1700" kern="1200" dirty="0" smtClean="0"/>
            <a:t>2800</a:t>
          </a:r>
          <a:endParaRPr lang="en-US" sz="1700" kern="1200" dirty="0"/>
        </a:p>
      </dsp:txBody>
      <dsp:txXfrm>
        <a:off x="2734784" y="1643352"/>
        <a:ext cx="948005" cy="313694"/>
      </dsp:txXfrm>
    </dsp:sp>
    <dsp:sp modelId="{9C93D7F8-4146-4822-A587-2EA12B70C9A8}">
      <dsp:nvSpPr>
        <dsp:cNvPr id="0" name=""/>
        <dsp:cNvSpPr/>
      </dsp:nvSpPr>
      <dsp:spPr>
        <a:xfrm>
          <a:off x="2725025" y="2018069"/>
          <a:ext cx="967523" cy="33321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CA" sz="1700" kern="1200" dirty="0" smtClean="0"/>
            <a:t>1500</a:t>
          </a:r>
          <a:endParaRPr lang="en-US" sz="1700" kern="1200" dirty="0"/>
        </a:p>
      </dsp:txBody>
      <dsp:txXfrm>
        <a:off x="2734784" y="2027828"/>
        <a:ext cx="948005" cy="313694"/>
      </dsp:txXfrm>
    </dsp:sp>
    <dsp:sp modelId="{DCFE378A-D169-4B6D-B322-1B5D74ECB606}">
      <dsp:nvSpPr>
        <dsp:cNvPr id="0" name=""/>
        <dsp:cNvSpPr/>
      </dsp:nvSpPr>
      <dsp:spPr>
        <a:xfrm>
          <a:off x="2725025" y="2402546"/>
          <a:ext cx="967523" cy="33321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CA" sz="1700" kern="1200" dirty="0" smtClean="0"/>
            <a:t>1500</a:t>
          </a:r>
          <a:endParaRPr lang="en-US" sz="1700" kern="1200" dirty="0"/>
        </a:p>
      </dsp:txBody>
      <dsp:txXfrm>
        <a:off x="2734784" y="2412305"/>
        <a:ext cx="948005" cy="3136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9BBF7-EB5B-4DCF-B8AD-E8B8C3C1E8D7}">
      <dsp:nvSpPr>
        <dsp:cNvPr id="0" name=""/>
        <dsp:cNvSpPr/>
      </dsp:nvSpPr>
      <dsp:spPr>
        <a:xfrm>
          <a:off x="0" y="1158814"/>
          <a:ext cx="4032448" cy="51858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8000" tIns="36000" rIns="0" bIns="57600" numCol="1" spcCol="1270" anchor="t" anchorCtr="0">
          <a:noAutofit/>
        </a:bodyPr>
        <a:lstStyle/>
        <a:p>
          <a:pPr marL="171450" lvl="1" indent="-171450" algn="l" defTabSz="800100">
            <a:lnSpc>
              <a:spcPct val="90000"/>
            </a:lnSpc>
            <a:spcBef>
              <a:spcPct val="0"/>
            </a:spcBef>
            <a:spcAft>
              <a:spcPct val="15000"/>
            </a:spcAft>
            <a:buChar char="••"/>
          </a:pPr>
          <a:r>
            <a:rPr lang="en-CA" sz="1800" kern="1200" dirty="0" smtClean="0"/>
            <a:t>Funded with 67% debt and 33% equity</a:t>
          </a:r>
          <a:endParaRPr lang="en-US" sz="1800" kern="1200" dirty="0"/>
        </a:p>
      </dsp:txBody>
      <dsp:txXfrm>
        <a:off x="0" y="1158814"/>
        <a:ext cx="4032448" cy="518581"/>
      </dsp:txXfrm>
    </dsp:sp>
    <dsp:sp modelId="{015244C4-C918-453F-AF0A-044AF6DE6506}">
      <dsp:nvSpPr>
        <dsp:cNvPr id="0" name=""/>
        <dsp:cNvSpPr/>
      </dsp:nvSpPr>
      <dsp:spPr>
        <a:xfrm>
          <a:off x="192962" y="438445"/>
          <a:ext cx="3839485"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92" tIns="0" rIns="106692" bIns="0" numCol="1" spcCol="1270" anchor="ctr" anchorCtr="0">
          <a:noAutofit/>
        </a:bodyPr>
        <a:lstStyle/>
        <a:p>
          <a:pPr lvl="0" algn="l" defTabSz="800100">
            <a:lnSpc>
              <a:spcPct val="90000"/>
            </a:lnSpc>
            <a:spcBef>
              <a:spcPct val="0"/>
            </a:spcBef>
            <a:spcAft>
              <a:spcPct val="35000"/>
            </a:spcAft>
          </a:pPr>
          <a:r>
            <a:rPr lang="en-CA" sz="1800" b="1" kern="1200" dirty="0" smtClean="0"/>
            <a:t>$20 Billion dollar acquisition</a:t>
          </a:r>
          <a:endParaRPr lang="en-US" sz="1800" b="1" kern="1200" dirty="0"/>
        </a:p>
      </dsp:txBody>
      <dsp:txXfrm>
        <a:off x="226106" y="471589"/>
        <a:ext cx="3773197" cy="6126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13D2C-FE79-405E-8F4D-E5C17D5547F2}">
      <dsp:nvSpPr>
        <dsp:cNvPr id="0" name=""/>
        <dsp:cNvSpPr/>
      </dsp:nvSpPr>
      <dsp:spPr>
        <a:xfrm flipH="1">
          <a:off x="94809" y="457775"/>
          <a:ext cx="2836276" cy="872838"/>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Continue to perform as a market leader</a:t>
          </a:r>
        </a:p>
      </dsp:txBody>
      <dsp:txXfrm>
        <a:off x="94809" y="457775"/>
        <a:ext cx="2836276" cy="872838"/>
      </dsp:txXfrm>
    </dsp:sp>
    <dsp:sp modelId="{BFF90A53-7763-4FE2-8FF2-B20BD51CE8FB}">
      <dsp:nvSpPr>
        <dsp:cNvPr id="0" name=""/>
        <dsp:cNvSpPr/>
      </dsp:nvSpPr>
      <dsp:spPr>
        <a:xfrm>
          <a:off x="90422" y="1321875"/>
          <a:ext cx="2831415" cy="845271"/>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Successfully integrate DirecTV into the AT&amp;T business model </a:t>
          </a:r>
          <a:endParaRPr lang="en-US" sz="1600" kern="1200" dirty="0"/>
        </a:p>
      </dsp:txBody>
      <dsp:txXfrm>
        <a:off x="90422" y="1321875"/>
        <a:ext cx="2831415" cy="845271"/>
      </dsp:txXfrm>
    </dsp:sp>
    <dsp:sp modelId="{91B48349-B9B2-4E5B-9667-8C4DBE26175D}">
      <dsp:nvSpPr>
        <dsp:cNvPr id="0" name=""/>
        <dsp:cNvSpPr/>
      </dsp:nvSpPr>
      <dsp:spPr>
        <a:xfrm>
          <a:off x="90437" y="2185975"/>
          <a:ext cx="2831385" cy="835650"/>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Design and create a global network service platform </a:t>
          </a:r>
          <a:r>
            <a:rPr lang="en-US" sz="1600" kern="1200" dirty="0" smtClean="0"/>
            <a:t>to reallocate </a:t>
          </a:r>
          <a:r>
            <a:rPr lang="en-US" sz="1600" kern="1200" dirty="0" smtClean="0"/>
            <a:t>human </a:t>
          </a:r>
          <a:r>
            <a:rPr lang="en-US" sz="1600" kern="1200" dirty="0" smtClean="0"/>
            <a:t>capital</a:t>
          </a:r>
          <a:endParaRPr lang="en-US" sz="1600" kern="1200" dirty="0"/>
        </a:p>
      </dsp:txBody>
      <dsp:txXfrm>
        <a:off x="90437" y="2185975"/>
        <a:ext cx="2831385" cy="8356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46F87-4913-4066-ADDF-5172DB544843}">
      <dsp:nvSpPr>
        <dsp:cNvPr id="0" name=""/>
        <dsp:cNvSpPr/>
      </dsp:nvSpPr>
      <dsp:spPr>
        <a:xfrm>
          <a:off x="0" y="0"/>
          <a:ext cx="2750001" cy="10412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International Expansion</a:t>
          </a:r>
          <a:endParaRPr lang="en-US" sz="1800" kern="1200" dirty="0"/>
        </a:p>
      </dsp:txBody>
      <dsp:txXfrm>
        <a:off x="0" y="416502"/>
        <a:ext cx="2750001" cy="416502"/>
      </dsp:txXfrm>
    </dsp:sp>
    <dsp:sp modelId="{F6439757-01B9-43F1-9D9C-786B02873906}">
      <dsp:nvSpPr>
        <dsp:cNvPr id="0" name=""/>
        <dsp:cNvSpPr/>
      </dsp:nvSpPr>
      <dsp:spPr>
        <a:xfrm>
          <a:off x="1147220" y="94614"/>
          <a:ext cx="346738" cy="34673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2326D3-55F6-4AC7-813F-7939768E2705}">
      <dsp:nvSpPr>
        <dsp:cNvPr id="0" name=""/>
        <dsp:cNvSpPr/>
      </dsp:nvSpPr>
      <dsp:spPr>
        <a:xfrm>
          <a:off x="2781221" y="0"/>
          <a:ext cx="2750001" cy="10412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Telecom Consolidation</a:t>
          </a:r>
          <a:endParaRPr lang="en-US" sz="1800" kern="1200" dirty="0"/>
        </a:p>
      </dsp:txBody>
      <dsp:txXfrm>
        <a:off x="2781221" y="416502"/>
        <a:ext cx="2750001" cy="416502"/>
      </dsp:txXfrm>
    </dsp:sp>
    <dsp:sp modelId="{84A497A2-F6CB-4F00-A96D-F23DB39A2A98}">
      <dsp:nvSpPr>
        <dsp:cNvPr id="0" name=""/>
        <dsp:cNvSpPr/>
      </dsp:nvSpPr>
      <dsp:spPr>
        <a:xfrm>
          <a:off x="4035900" y="62475"/>
          <a:ext cx="346738" cy="34673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48382B-96EE-4E0D-A1B9-B97580722C40}">
      <dsp:nvSpPr>
        <dsp:cNvPr id="0" name=""/>
        <dsp:cNvSpPr/>
      </dsp:nvSpPr>
      <dsp:spPr>
        <a:xfrm>
          <a:off x="5666770" y="0"/>
          <a:ext cx="2750001" cy="10412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Hardware and Value Chain Inputs</a:t>
          </a:r>
          <a:endParaRPr lang="en-US" sz="1800" kern="1200" dirty="0"/>
        </a:p>
      </dsp:txBody>
      <dsp:txXfrm>
        <a:off x="5666770" y="416502"/>
        <a:ext cx="2750001" cy="416502"/>
      </dsp:txXfrm>
    </dsp:sp>
    <dsp:sp modelId="{9ADE3285-D472-420D-AE02-F89BA1F2781D}">
      <dsp:nvSpPr>
        <dsp:cNvPr id="0" name=""/>
        <dsp:cNvSpPr/>
      </dsp:nvSpPr>
      <dsp:spPr>
        <a:xfrm>
          <a:off x="6868401" y="62475"/>
          <a:ext cx="346738" cy="34673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0" r="-2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AA6DCE-E8DE-4BC2-9678-83A6A47B3D4B}">
      <dsp:nvSpPr>
        <dsp:cNvPr id="0" name=""/>
        <dsp:cNvSpPr/>
      </dsp:nvSpPr>
      <dsp:spPr>
        <a:xfrm>
          <a:off x="367799" y="834071"/>
          <a:ext cx="7745055" cy="156188"/>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A34BC-782E-3949-9F8A-03BE26B82762}">
      <dsp:nvSpPr>
        <dsp:cNvPr id="0" name=""/>
        <dsp:cNvSpPr/>
      </dsp:nvSpPr>
      <dsp:spPr>
        <a:xfrm rot="16200000">
          <a:off x="125986" y="-125986"/>
          <a:ext cx="655727" cy="907699"/>
        </a:xfrm>
        <a:prstGeom prst="round1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CA" sz="1100" kern="1200" dirty="0" smtClean="0"/>
            <a:t>Data Coverage</a:t>
          </a:r>
          <a:endParaRPr lang="en-US" sz="1100" kern="1200" dirty="0"/>
        </a:p>
      </dsp:txBody>
      <dsp:txXfrm rot="5400000">
        <a:off x="-1" y="1"/>
        <a:ext cx="907699" cy="491795"/>
      </dsp:txXfrm>
    </dsp:sp>
    <dsp:sp modelId="{9A005C90-D141-BE41-8129-988575D813E9}">
      <dsp:nvSpPr>
        <dsp:cNvPr id="0" name=""/>
        <dsp:cNvSpPr/>
      </dsp:nvSpPr>
      <dsp:spPr>
        <a:xfrm>
          <a:off x="907699" y="0"/>
          <a:ext cx="907699" cy="655727"/>
        </a:xfrm>
        <a:prstGeom prst="round1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CA" sz="1100" kern="1200" dirty="0" smtClean="0"/>
            <a:t>Underserved Market</a:t>
          </a:r>
          <a:endParaRPr lang="en-US" sz="1100" kern="1200" dirty="0"/>
        </a:p>
      </dsp:txBody>
      <dsp:txXfrm>
        <a:off x="907699" y="0"/>
        <a:ext cx="907699" cy="491795"/>
      </dsp:txXfrm>
    </dsp:sp>
    <dsp:sp modelId="{6322F341-76BF-DD4D-A851-73E938E62C8D}">
      <dsp:nvSpPr>
        <dsp:cNvPr id="0" name=""/>
        <dsp:cNvSpPr/>
      </dsp:nvSpPr>
      <dsp:spPr>
        <a:xfrm rot="10800000">
          <a:off x="0" y="655727"/>
          <a:ext cx="907699" cy="655727"/>
        </a:xfrm>
        <a:prstGeom prst="round1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CA" sz="1100" kern="1200" dirty="0" smtClean="0"/>
            <a:t>Build on Strategy</a:t>
          </a:r>
          <a:endParaRPr lang="en-US" sz="1100" kern="1200" dirty="0"/>
        </a:p>
      </dsp:txBody>
      <dsp:txXfrm rot="10800000">
        <a:off x="0" y="819658"/>
        <a:ext cx="907699" cy="491795"/>
      </dsp:txXfrm>
    </dsp:sp>
    <dsp:sp modelId="{8ED06178-2547-654E-AF44-29B9D5F2D6C0}">
      <dsp:nvSpPr>
        <dsp:cNvPr id="0" name=""/>
        <dsp:cNvSpPr/>
      </dsp:nvSpPr>
      <dsp:spPr>
        <a:xfrm rot="5400000">
          <a:off x="1033685" y="529741"/>
          <a:ext cx="655727" cy="907699"/>
        </a:xfrm>
        <a:prstGeom prst="round1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CA" sz="1100" kern="1200" dirty="0" smtClean="0"/>
            <a:t>Expand Customer Base</a:t>
          </a:r>
          <a:endParaRPr lang="en-US" sz="1100" kern="1200" dirty="0"/>
        </a:p>
      </dsp:txBody>
      <dsp:txXfrm rot="-5400000">
        <a:off x="907698" y="819658"/>
        <a:ext cx="907699" cy="491795"/>
      </dsp:txXfrm>
    </dsp:sp>
    <dsp:sp modelId="{6764468A-B196-EA4B-A702-F86EA0079887}">
      <dsp:nvSpPr>
        <dsp:cNvPr id="0" name=""/>
        <dsp:cNvSpPr/>
      </dsp:nvSpPr>
      <dsp:spPr>
        <a:xfrm>
          <a:off x="635389" y="491795"/>
          <a:ext cx="544619" cy="327863"/>
        </a:xfrm>
        <a:prstGeom prst="roundRect">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baseline="0" dirty="0" smtClean="0">
              <a:solidFill>
                <a:srgbClr val="00B050"/>
              </a:solidFill>
            </a:rPr>
            <a:t>+’s</a:t>
          </a:r>
          <a:endParaRPr lang="en-US" sz="2000" b="1" kern="1200" baseline="0" dirty="0">
            <a:solidFill>
              <a:srgbClr val="00B050"/>
            </a:solidFill>
          </a:endParaRPr>
        </a:p>
      </dsp:txBody>
      <dsp:txXfrm>
        <a:off x="651394" y="507800"/>
        <a:ext cx="512609" cy="295853"/>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96E7EA-3717-D24F-BD80-C003401DDFC4}" type="datetimeFigureOut">
              <a:rPr lang="en-US" smtClean="0"/>
              <a:t>11/25/2015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1B88F9-5794-8D46-B30C-21CF25E0F8A7}" type="slidenum">
              <a:rPr lang="en-US" smtClean="0"/>
              <a:t>‹#›</a:t>
            </a:fld>
            <a:endParaRPr lang="en-US"/>
          </a:p>
        </p:txBody>
      </p:sp>
    </p:spTree>
    <p:extLst>
      <p:ext uri="{BB962C8B-B14F-4D97-AF65-F5344CB8AC3E}">
        <p14:creationId xmlns:p14="http://schemas.microsoft.com/office/powerpoint/2010/main" val="8229725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Business</a:t>
            </a:r>
            <a:r>
              <a:rPr lang="en-US" baseline="0" dirty="0" smtClean="0"/>
              <a:t> Solutions</a:t>
            </a:r>
          </a:p>
          <a:p>
            <a:r>
              <a:rPr lang="en-US" baseline="0" dirty="0" err="1" smtClean="0"/>
              <a:t>Entertainement</a:t>
            </a:r>
            <a:r>
              <a:rPr lang="en-US" baseline="0" dirty="0" smtClean="0"/>
              <a:t> &amp; Internet Services</a:t>
            </a:r>
          </a:p>
          <a:p>
            <a:r>
              <a:rPr lang="en-US" baseline="0" dirty="0" smtClean="0"/>
              <a:t>Consumer Mobility</a:t>
            </a:r>
          </a:p>
          <a:p>
            <a:r>
              <a:rPr lang="en-US" baseline="0" dirty="0" smtClean="0"/>
              <a:t>International</a:t>
            </a:r>
          </a:p>
          <a:p>
            <a:endParaRPr lang="en-US"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2C1B88F9-5794-8D46-B30C-21CF25E0F8A7}" type="slidenum">
              <a:rPr lang="en-US" smtClean="0"/>
              <a:t>2</a:t>
            </a:fld>
            <a:endParaRPr lang="en-US"/>
          </a:p>
        </p:txBody>
      </p:sp>
    </p:spTree>
    <p:extLst>
      <p:ext uri="{BB962C8B-B14F-4D97-AF65-F5344CB8AC3E}">
        <p14:creationId xmlns:p14="http://schemas.microsoft.com/office/powerpoint/2010/main" val="867623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1B88F9-5794-8D46-B30C-21CF25E0F8A7}" type="slidenum">
              <a:rPr lang="en-US" smtClean="0"/>
              <a:t>20</a:t>
            </a:fld>
            <a:endParaRPr lang="en-US"/>
          </a:p>
        </p:txBody>
      </p:sp>
    </p:spTree>
    <p:extLst>
      <p:ext uri="{BB962C8B-B14F-4D97-AF65-F5344CB8AC3E}">
        <p14:creationId xmlns:p14="http://schemas.microsoft.com/office/powerpoint/2010/main" val="1175142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1B88F9-5794-8D46-B30C-21CF25E0F8A7}" type="slidenum">
              <a:rPr lang="en-US" smtClean="0"/>
              <a:t>23</a:t>
            </a:fld>
            <a:endParaRPr lang="en-US"/>
          </a:p>
        </p:txBody>
      </p:sp>
    </p:spTree>
    <p:extLst>
      <p:ext uri="{BB962C8B-B14F-4D97-AF65-F5344CB8AC3E}">
        <p14:creationId xmlns:p14="http://schemas.microsoft.com/office/powerpoint/2010/main" val="376224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1B88F9-5794-8D46-B30C-21CF25E0F8A7}" type="slidenum">
              <a:rPr lang="en-US" smtClean="0"/>
              <a:t>24</a:t>
            </a:fld>
            <a:endParaRPr lang="en-US"/>
          </a:p>
        </p:txBody>
      </p:sp>
    </p:spTree>
    <p:extLst>
      <p:ext uri="{BB962C8B-B14F-4D97-AF65-F5344CB8AC3E}">
        <p14:creationId xmlns:p14="http://schemas.microsoft.com/office/powerpoint/2010/main" val="668214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1B88F9-5794-8D46-B30C-21CF25E0F8A7}" type="slidenum">
              <a:rPr lang="en-US" smtClean="0"/>
              <a:t>25</a:t>
            </a:fld>
            <a:endParaRPr lang="en-US"/>
          </a:p>
        </p:txBody>
      </p:sp>
    </p:spTree>
    <p:extLst>
      <p:ext uri="{BB962C8B-B14F-4D97-AF65-F5344CB8AC3E}">
        <p14:creationId xmlns:p14="http://schemas.microsoft.com/office/powerpoint/2010/main" val="3410005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1B88F9-5794-8D46-B30C-21CF25E0F8A7}" type="slidenum">
              <a:rPr lang="en-US" smtClean="0"/>
              <a:t>26</a:t>
            </a:fld>
            <a:endParaRPr lang="en-US"/>
          </a:p>
        </p:txBody>
      </p:sp>
    </p:spTree>
    <p:extLst>
      <p:ext uri="{BB962C8B-B14F-4D97-AF65-F5344CB8AC3E}">
        <p14:creationId xmlns:p14="http://schemas.microsoft.com/office/powerpoint/2010/main" val="3383473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all Model</a:t>
            </a:r>
            <a:r>
              <a:rPr lang="en-US" baseline="0" dirty="0" smtClean="0"/>
              <a:t> Output Slides.</a:t>
            </a:r>
            <a:endParaRPr lang="en-US" dirty="0"/>
          </a:p>
        </p:txBody>
      </p:sp>
      <p:sp>
        <p:nvSpPr>
          <p:cNvPr id="4" name="Slide Number Placeholder 3"/>
          <p:cNvSpPr>
            <a:spLocks noGrp="1"/>
          </p:cNvSpPr>
          <p:nvPr>
            <p:ph type="sldNum" sz="quarter" idx="10"/>
          </p:nvPr>
        </p:nvSpPr>
        <p:spPr/>
        <p:txBody>
          <a:bodyPr/>
          <a:lstStyle/>
          <a:p>
            <a:fld id="{2C1B88F9-5794-8D46-B30C-21CF25E0F8A7}" type="slidenum">
              <a:rPr lang="en-US" smtClean="0"/>
              <a:t>30</a:t>
            </a:fld>
            <a:endParaRPr lang="en-US"/>
          </a:p>
        </p:txBody>
      </p:sp>
    </p:spTree>
    <p:extLst>
      <p:ext uri="{BB962C8B-B14F-4D97-AF65-F5344CB8AC3E}">
        <p14:creationId xmlns:p14="http://schemas.microsoft.com/office/powerpoint/2010/main" val="2109281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all Model</a:t>
            </a:r>
            <a:r>
              <a:rPr lang="en-US" baseline="0" dirty="0" smtClean="0"/>
              <a:t> Output Slides.</a:t>
            </a:r>
            <a:endParaRPr lang="en-US" dirty="0"/>
          </a:p>
        </p:txBody>
      </p:sp>
      <p:sp>
        <p:nvSpPr>
          <p:cNvPr id="4" name="Slide Number Placeholder 3"/>
          <p:cNvSpPr>
            <a:spLocks noGrp="1"/>
          </p:cNvSpPr>
          <p:nvPr>
            <p:ph type="sldNum" sz="quarter" idx="10"/>
          </p:nvPr>
        </p:nvSpPr>
        <p:spPr/>
        <p:txBody>
          <a:bodyPr/>
          <a:lstStyle/>
          <a:p>
            <a:fld id="{2C1B88F9-5794-8D46-B30C-21CF25E0F8A7}" type="slidenum">
              <a:rPr lang="en-US" smtClean="0"/>
              <a:t>31</a:t>
            </a:fld>
            <a:endParaRPr lang="en-US"/>
          </a:p>
        </p:txBody>
      </p:sp>
    </p:spTree>
    <p:extLst>
      <p:ext uri="{BB962C8B-B14F-4D97-AF65-F5344CB8AC3E}">
        <p14:creationId xmlns:p14="http://schemas.microsoft.com/office/powerpoint/2010/main" val="2109281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DCF</a:t>
            </a:r>
            <a:r>
              <a:rPr lang="en-US" baseline="0" dirty="0" smtClean="0"/>
              <a:t> Summary – Operating Model</a:t>
            </a:r>
            <a:endParaRPr lang="en-US" dirty="0"/>
          </a:p>
        </p:txBody>
      </p:sp>
      <p:sp>
        <p:nvSpPr>
          <p:cNvPr id="4" name="Slide Number Placeholder 3"/>
          <p:cNvSpPr>
            <a:spLocks noGrp="1"/>
          </p:cNvSpPr>
          <p:nvPr>
            <p:ph type="sldNum" sz="quarter" idx="10"/>
          </p:nvPr>
        </p:nvSpPr>
        <p:spPr/>
        <p:txBody>
          <a:bodyPr/>
          <a:lstStyle/>
          <a:p>
            <a:fld id="{2C1B88F9-5794-8D46-B30C-21CF25E0F8A7}" type="slidenum">
              <a:rPr lang="en-US" smtClean="0"/>
              <a:t>32</a:t>
            </a:fld>
            <a:endParaRPr lang="en-US"/>
          </a:p>
        </p:txBody>
      </p:sp>
    </p:spTree>
    <p:extLst>
      <p:ext uri="{BB962C8B-B14F-4D97-AF65-F5344CB8AC3E}">
        <p14:creationId xmlns:p14="http://schemas.microsoft.com/office/powerpoint/2010/main" val="2109281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DCF Summary –</a:t>
            </a:r>
            <a:r>
              <a:rPr lang="en-US" baseline="0" dirty="0" smtClean="0"/>
              <a:t> Capital Structure</a:t>
            </a:r>
          </a:p>
          <a:p>
            <a:endParaRPr lang="en-US" dirty="0"/>
          </a:p>
        </p:txBody>
      </p:sp>
      <p:sp>
        <p:nvSpPr>
          <p:cNvPr id="4" name="Slide Number Placeholder 3"/>
          <p:cNvSpPr>
            <a:spLocks noGrp="1"/>
          </p:cNvSpPr>
          <p:nvPr>
            <p:ph type="sldNum" sz="quarter" idx="10"/>
          </p:nvPr>
        </p:nvSpPr>
        <p:spPr/>
        <p:txBody>
          <a:bodyPr/>
          <a:lstStyle/>
          <a:p>
            <a:fld id="{2C1B88F9-5794-8D46-B30C-21CF25E0F8A7}" type="slidenum">
              <a:rPr lang="en-US" smtClean="0"/>
              <a:t>33</a:t>
            </a:fld>
            <a:endParaRPr lang="en-US"/>
          </a:p>
        </p:txBody>
      </p:sp>
    </p:spTree>
    <p:extLst>
      <p:ext uri="{BB962C8B-B14F-4D97-AF65-F5344CB8AC3E}">
        <p14:creationId xmlns:p14="http://schemas.microsoft.com/office/powerpoint/2010/main" val="2109281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DCF</a:t>
            </a:r>
            <a:r>
              <a:rPr lang="en-US" baseline="0" dirty="0" smtClean="0"/>
              <a:t> - Valuation</a:t>
            </a:r>
            <a:endParaRPr lang="en-US" dirty="0"/>
          </a:p>
        </p:txBody>
      </p:sp>
      <p:sp>
        <p:nvSpPr>
          <p:cNvPr id="4" name="Slide Number Placeholder 3"/>
          <p:cNvSpPr>
            <a:spLocks noGrp="1"/>
          </p:cNvSpPr>
          <p:nvPr>
            <p:ph type="sldNum" sz="quarter" idx="10"/>
          </p:nvPr>
        </p:nvSpPr>
        <p:spPr/>
        <p:txBody>
          <a:bodyPr/>
          <a:lstStyle/>
          <a:p>
            <a:fld id="{2C1B88F9-5794-8D46-B30C-21CF25E0F8A7}" type="slidenum">
              <a:rPr lang="en-US" smtClean="0"/>
              <a:t>34</a:t>
            </a:fld>
            <a:endParaRPr lang="en-US"/>
          </a:p>
        </p:txBody>
      </p:sp>
    </p:spTree>
    <p:extLst>
      <p:ext uri="{BB962C8B-B14F-4D97-AF65-F5344CB8AC3E}">
        <p14:creationId xmlns:p14="http://schemas.microsoft.com/office/powerpoint/2010/main" val="2109281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Business</a:t>
            </a:r>
            <a:r>
              <a:rPr lang="en-US" baseline="0" dirty="0" smtClean="0"/>
              <a:t> Solutions</a:t>
            </a:r>
          </a:p>
          <a:p>
            <a:r>
              <a:rPr lang="en-US" baseline="0" dirty="0" err="1" smtClean="0"/>
              <a:t>Entertainement</a:t>
            </a:r>
            <a:r>
              <a:rPr lang="en-US" baseline="0" dirty="0" smtClean="0"/>
              <a:t> &amp; Internet Services</a:t>
            </a:r>
          </a:p>
          <a:p>
            <a:r>
              <a:rPr lang="en-US" baseline="0" dirty="0" smtClean="0"/>
              <a:t>Consumer Mobility</a:t>
            </a:r>
          </a:p>
          <a:p>
            <a:r>
              <a:rPr lang="en-US" baseline="0" dirty="0" smtClean="0"/>
              <a:t>International</a:t>
            </a:r>
          </a:p>
          <a:p>
            <a:endParaRPr lang="en-US"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2C1B88F9-5794-8D46-B30C-21CF25E0F8A7}" type="slidenum">
              <a:rPr lang="en-US" smtClean="0"/>
              <a:t>3</a:t>
            </a:fld>
            <a:endParaRPr lang="en-US"/>
          </a:p>
        </p:txBody>
      </p:sp>
    </p:spTree>
    <p:extLst>
      <p:ext uri="{BB962C8B-B14F-4D97-AF65-F5344CB8AC3E}">
        <p14:creationId xmlns:p14="http://schemas.microsoft.com/office/powerpoint/2010/main" val="444081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DCF</a:t>
            </a:r>
            <a:r>
              <a:rPr lang="en-US" baseline="0" dirty="0" smtClean="0"/>
              <a:t> – Operating Assumptions</a:t>
            </a:r>
          </a:p>
          <a:p>
            <a:endParaRPr lang="en-US" dirty="0"/>
          </a:p>
        </p:txBody>
      </p:sp>
      <p:sp>
        <p:nvSpPr>
          <p:cNvPr id="4" name="Slide Number Placeholder 3"/>
          <p:cNvSpPr>
            <a:spLocks noGrp="1"/>
          </p:cNvSpPr>
          <p:nvPr>
            <p:ph type="sldNum" sz="quarter" idx="10"/>
          </p:nvPr>
        </p:nvSpPr>
        <p:spPr/>
        <p:txBody>
          <a:bodyPr/>
          <a:lstStyle/>
          <a:p>
            <a:fld id="{2C1B88F9-5794-8D46-B30C-21CF25E0F8A7}" type="slidenum">
              <a:rPr lang="en-US" smtClean="0"/>
              <a:t>35</a:t>
            </a:fld>
            <a:endParaRPr lang="en-US"/>
          </a:p>
        </p:txBody>
      </p:sp>
    </p:spTree>
    <p:extLst>
      <p:ext uri="{BB962C8B-B14F-4D97-AF65-F5344CB8AC3E}">
        <p14:creationId xmlns:p14="http://schemas.microsoft.com/office/powerpoint/2010/main" val="2109281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all Model</a:t>
            </a:r>
            <a:r>
              <a:rPr lang="en-US" baseline="0" dirty="0" smtClean="0"/>
              <a:t> Output Slides.</a:t>
            </a:r>
            <a:endParaRPr lang="en-US" dirty="0"/>
          </a:p>
        </p:txBody>
      </p:sp>
      <p:sp>
        <p:nvSpPr>
          <p:cNvPr id="4" name="Slide Number Placeholder 3"/>
          <p:cNvSpPr>
            <a:spLocks noGrp="1"/>
          </p:cNvSpPr>
          <p:nvPr>
            <p:ph type="sldNum" sz="quarter" idx="10"/>
          </p:nvPr>
        </p:nvSpPr>
        <p:spPr/>
        <p:txBody>
          <a:bodyPr/>
          <a:lstStyle/>
          <a:p>
            <a:fld id="{2C1B88F9-5794-8D46-B30C-21CF25E0F8A7}" type="slidenum">
              <a:rPr lang="en-US" smtClean="0"/>
              <a:t>36</a:t>
            </a:fld>
            <a:endParaRPr lang="en-US"/>
          </a:p>
        </p:txBody>
      </p:sp>
    </p:spTree>
    <p:extLst>
      <p:ext uri="{BB962C8B-B14F-4D97-AF65-F5344CB8AC3E}">
        <p14:creationId xmlns:p14="http://schemas.microsoft.com/office/powerpoint/2010/main" val="21092816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Levered</a:t>
            </a:r>
            <a:r>
              <a:rPr lang="en-US" baseline="0" dirty="0" smtClean="0"/>
              <a:t> Finance – Standalone </a:t>
            </a:r>
            <a:r>
              <a:rPr lang="en-US" baseline="0" dirty="0" err="1" smtClean="0"/>
              <a:t>Cashflow</a:t>
            </a:r>
            <a:r>
              <a:rPr lang="en-US" baseline="0" dirty="0" smtClean="0"/>
              <a:t> Projections</a:t>
            </a:r>
          </a:p>
          <a:p>
            <a:endParaRPr lang="en-US" dirty="0"/>
          </a:p>
        </p:txBody>
      </p:sp>
      <p:sp>
        <p:nvSpPr>
          <p:cNvPr id="4" name="Slide Number Placeholder 3"/>
          <p:cNvSpPr>
            <a:spLocks noGrp="1"/>
          </p:cNvSpPr>
          <p:nvPr>
            <p:ph type="sldNum" sz="quarter" idx="10"/>
          </p:nvPr>
        </p:nvSpPr>
        <p:spPr/>
        <p:txBody>
          <a:bodyPr/>
          <a:lstStyle/>
          <a:p>
            <a:fld id="{2C1B88F9-5794-8D46-B30C-21CF25E0F8A7}" type="slidenum">
              <a:rPr lang="en-US" smtClean="0"/>
              <a:t>37</a:t>
            </a:fld>
            <a:endParaRPr lang="en-US"/>
          </a:p>
        </p:txBody>
      </p:sp>
    </p:spTree>
    <p:extLst>
      <p:ext uri="{BB962C8B-B14F-4D97-AF65-F5344CB8AC3E}">
        <p14:creationId xmlns:p14="http://schemas.microsoft.com/office/powerpoint/2010/main" val="2109281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Levered</a:t>
            </a:r>
            <a:r>
              <a:rPr lang="en-US" baseline="0" dirty="0" smtClean="0"/>
              <a:t> Finance – Corporate </a:t>
            </a:r>
            <a:r>
              <a:rPr lang="en-US" baseline="0" dirty="0" err="1" smtClean="0"/>
              <a:t>Cashflow</a:t>
            </a:r>
            <a:r>
              <a:rPr lang="en-US" baseline="0" dirty="0" smtClean="0"/>
              <a:t> Projections</a:t>
            </a:r>
            <a:endParaRPr lang="en-US" dirty="0"/>
          </a:p>
        </p:txBody>
      </p:sp>
      <p:sp>
        <p:nvSpPr>
          <p:cNvPr id="4" name="Slide Number Placeholder 3"/>
          <p:cNvSpPr>
            <a:spLocks noGrp="1"/>
          </p:cNvSpPr>
          <p:nvPr>
            <p:ph type="sldNum" sz="quarter" idx="10"/>
          </p:nvPr>
        </p:nvSpPr>
        <p:spPr/>
        <p:txBody>
          <a:bodyPr/>
          <a:lstStyle/>
          <a:p>
            <a:fld id="{2C1B88F9-5794-8D46-B30C-21CF25E0F8A7}" type="slidenum">
              <a:rPr lang="en-US" smtClean="0"/>
              <a:t>38</a:t>
            </a:fld>
            <a:endParaRPr lang="en-US"/>
          </a:p>
        </p:txBody>
      </p:sp>
    </p:spTree>
    <p:extLst>
      <p:ext uri="{BB962C8B-B14F-4D97-AF65-F5344CB8AC3E}">
        <p14:creationId xmlns:p14="http://schemas.microsoft.com/office/powerpoint/2010/main" val="2109281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all Model</a:t>
            </a:r>
            <a:r>
              <a:rPr lang="en-US" baseline="0" dirty="0" smtClean="0"/>
              <a:t> Output Slides.</a:t>
            </a:r>
            <a:endParaRPr lang="en-US" dirty="0"/>
          </a:p>
        </p:txBody>
      </p:sp>
      <p:sp>
        <p:nvSpPr>
          <p:cNvPr id="4" name="Slide Number Placeholder 3"/>
          <p:cNvSpPr>
            <a:spLocks noGrp="1"/>
          </p:cNvSpPr>
          <p:nvPr>
            <p:ph type="sldNum" sz="quarter" idx="10"/>
          </p:nvPr>
        </p:nvSpPr>
        <p:spPr/>
        <p:txBody>
          <a:bodyPr/>
          <a:lstStyle/>
          <a:p>
            <a:fld id="{2C1B88F9-5794-8D46-B30C-21CF25E0F8A7}" type="slidenum">
              <a:rPr lang="en-US" smtClean="0"/>
              <a:t>39</a:t>
            </a:fld>
            <a:endParaRPr lang="en-US"/>
          </a:p>
        </p:txBody>
      </p:sp>
    </p:spTree>
    <p:extLst>
      <p:ext uri="{BB962C8B-B14F-4D97-AF65-F5344CB8AC3E}">
        <p14:creationId xmlns:p14="http://schemas.microsoft.com/office/powerpoint/2010/main" val="2109281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Comparables</a:t>
            </a:r>
            <a:r>
              <a:rPr lang="en-US" dirty="0" smtClean="0"/>
              <a:t> Dataset</a:t>
            </a:r>
            <a:r>
              <a:rPr lang="en-US" baseline="0" dirty="0" smtClean="0"/>
              <a:t> – Trading </a:t>
            </a:r>
            <a:r>
              <a:rPr lang="en-US" baseline="0" dirty="0" err="1" smtClean="0"/>
              <a:t>Comparables</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2C1B88F9-5794-8D46-B30C-21CF25E0F8A7}" type="slidenum">
              <a:rPr lang="en-US" smtClean="0"/>
              <a:t>40</a:t>
            </a:fld>
            <a:endParaRPr lang="en-US"/>
          </a:p>
        </p:txBody>
      </p:sp>
    </p:spTree>
    <p:extLst>
      <p:ext uri="{BB962C8B-B14F-4D97-AF65-F5344CB8AC3E}">
        <p14:creationId xmlns:p14="http://schemas.microsoft.com/office/powerpoint/2010/main" val="2109281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Comparables</a:t>
            </a:r>
            <a:r>
              <a:rPr lang="en-US" dirty="0" smtClean="0"/>
              <a:t> - Valuation</a:t>
            </a:r>
            <a:endParaRPr lang="en-US" dirty="0"/>
          </a:p>
        </p:txBody>
      </p:sp>
      <p:sp>
        <p:nvSpPr>
          <p:cNvPr id="4" name="Slide Number Placeholder 3"/>
          <p:cNvSpPr>
            <a:spLocks noGrp="1"/>
          </p:cNvSpPr>
          <p:nvPr>
            <p:ph type="sldNum" sz="quarter" idx="10"/>
          </p:nvPr>
        </p:nvSpPr>
        <p:spPr/>
        <p:txBody>
          <a:bodyPr/>
          <a:lstStyle/>
          <a:p>
            <a:fld id="{2C1B88F9-5794-8D46-B30C-21CF25E0F8A7}" type="slidenum">
              <a:rPr lang="en-US" smtClean="0"/>
              <a:t>41</a:t>
            </a:fld>
            <a:endParaRPr lang="en-US"/>
          </a:p>
        </p:txBody>
      </p:sp>
    </p:spTree>
    <p:extLst>
      <p:ext uri="{BB962C8B-B14F-4D97-AF65-F5344CB8AC3E}">
        <p14:creationId xmlns:p14="http://schemas.microsoft.com/office/powerpoint/2010/main" val="21092816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all Model</a:t>
            </a:r>
            <a:r>
              <a:rPr lang="en-US" baseline="0" dirty="0" smtClean="0"/>
              <a:t> Output Slides.</a:t>
            </a:r>
            <a:endParaRPr lang="en-US" dirty="0"/>
          </a:p>
        </p:txBody>
      </p:sp>
      <p:sp>
        <p:nvSpPr>
          <p:cNvPr id="4" name="Slide Number Placeholder 3"/>
          <p:cNvSpPr>
            <a:spLocks noGrp="1"/>
          </p:cNvSpPr>
          <p:nvPr>
            <p:ph type="sldNum" sz="quarter" idx="10"/>
          </p:nvPr>
        </p:nvSpPr>
        <p:spPr/>
        <p:txBody>
          <a:bodyPr/>
          <a:lstStyle/>
          <a:p>
            <a:fld id="{2C1B88F9-5794-8D46-B30C-21CF25E0F8A7}" type="slidenum">
              <a:rPr lang="en-US" smtClean="0"/>
              <a:t>42</a:t>
            </a:fld>
            <a:endParaRPr lang="en-US"/>
          </a:p>
        </p:txBody>
      </p:sp>
    </p:spTree>
    <p:extLst>
      <p:ext uri="{BB962C8B-B14F-4D97-AF65-F5344CB8AC3E}">
        <p14:creationId xmlns:p14="http://schemas.microsoft.com/office/powerpoint/2010/main" val="21092816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Precedent</a:t>
            </a:r>
            <a:r>
              <a:rPr lang="en-US" baseline="0" dirty="0" smtClean="0"/>
              <a:t>s – Valuation </a:t>
            </a:r>
            <a:endParaRPr lang="en-US" dirty="0"/>
          </a:p>
        </p:txBody>
      </p:sp>
      <p:sp>
        <p:nvSpPr>
          <p:cNvPr id="4" name="Slide Number Placeholder 3"/>
          <p:cNvSpPr>
            <a:spLocks noGrp="1"/>
          </p:cNvSpPr>
          <p:nvPr>
            <p:ph type="sldNum" sz="quarter" idx="10"/>
          </p:nvPr>
        </p:nvSpPr>
        <p:spPr/>
        <p:txBody>
          <a:bodyPr/>
          <a:lstStyle/>
          <a:p>
            <a:fld id="{2C1B88F9-5794-8D46-B30C-21CF25E0F8A7}" type="slidenum">
              <a:rPr lang="en-US" smtClean="0"/>
              <a:t>43</a:t>
            </a:fld>
            <a:endParaRPr lang="en-US"/>
          </a:p>
        </p:txBody>
      </p:sp>
    </p:spTree>
    <p:extLst>
      <p:ext uri="{BB962C8B-B14F-4D97-AF65-F5344CB8AC3E}">
        <p14:creationId xmlns:p14="http://schemas.microsoft.com/office/powerpoint/2010/main" val="1396758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Precedents - Dataset</a:t>
            </a:r>
            <a:endParaRPr lang="en-US" dirty="0"/>
          </a:p>
        </p:txBody>
      </p:sp>
      <p:sp>
        <p:nvSpPr>
          <p:cNvPr id="4" name="Slide Number Placeholder 3"/>
          <p:cNvSpPr>
            <a:spLocks noGrp="1"/>
          </p:cNvSpPr>
          <p:nvPr>
            <p:ph type="sldNum" sz="quarter" idx="10"/>
          </p:nvPr>
        </p:nvSpPr>
        <p:spPr/>
        <p:txBody>
          <a:bodyPr/>
          <a:lstStyle/>
          <a:p>
            <a:fld id="{2C1B88F9-5794-8D46-B30C-21CF25E0F8A7}" type="slidenum">
              <a:rPr lang="en-US" smtClean="0"/>
              <a:t>44</a:t>
            </a:fld>
            <a:endParaRPr lang="en-US"/>
          </a:p>
        </p:txBody>
      </p:sp>
    </p:spTree>
    <p:extLst>
      <p:ext uri="{BB962C8B-B14F-4D97-AF65-F5344CB8AC3E}">
        <p14:creationId xmlns:p14="http://schemas.microsoft.com/office/powerpoint/2010/main" val="2109281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r>
              <a:rPr lang="en-US" sz="2400" dirty="0" smtClean="0">
                <a:latin typeface="Arial" charset="0"/>
              </a:rPr>
              <a:t>What is the value proposition?</a:t>
            </a:r>
          </a:p>
          <a:p>
            <a:pPr lvl="1" eaLnBrk="1" hangingPunct="1"/>
            <a:r>
              <a:rPr lang="en-US" sz="2400" dirty="0" smtClean="0">
                <a:latin typeface="Arial" charset="0"/>
              </a:rPr>
              <a:t>What are the target markets? </a:t>
            </a:r>
          </a:p>
          <a:p>
            <a:pPr lvl="1" eaLnBrk="1" hangingPunct="1"/>
            <a:r>
              <a:rPr lang="en-US" sz="2400" dirty="0" smtClean="0">
                <a:latin typeface="Arial" charset="0"/>
              </a:rPr>
              <a:t>Who are the critical members of the team?</a:t>
            </a:r>
          </a:p>
          <a:p>
            <a:pPr lvl="1" eaLnBrk="1" hangingPunct="1"/>
            <a:r>
              <a:rPr lang="en-US" sz="2400" dirty="0" smtClean="0">
                <a:latin typeface="Arial" charset="0"/>
              </a:rPr>
              <a:t>Where does competitive advantage exist?</a:t>
            </a:r>
          </a:p>
          <a:p>
            <a:pPr lvl="1" eaLnBrk="1" hangingPunct="1"/>
            <a:r>
              <a:rPr lang="en-US" sz="2400" dirty="0" smtClean="0">
                <a:latin typeface="Arial" charset="0"/>
              </a:rPr>
              <a:t>Why is there a competitive advantage? </a:t>
            </a:r>
          </a:p>
          <a:p>
            <a:pPr lvl="1" eaLnBrk="1" hangingPunct="1"/>
            <a:r>
              <a:rPr lang="en-US" sz="2400" dirty="0" smtClean="0">
                <a:latin typeface="Arial" charset="0"/>
              </a:rPr>
              <a:t>When will development, launch and cash flow breakeven occur?</a:t>
            </a:r>
          </a:p>
          <a:p>
            <a:r>
              <a:rPr lang="en-CA" dirty="0" smtClean="0"/>
              <a:t>CHURN</a:t>
            </a:r>
          </a:p>
          <a:p>
            <a:r>
              <a:rPr lang="en-CA" dirty="0" smtClean="0"/>
              <a:t>NEW</a:t>
            </a:r>
            <a:r>
              <a:rPr lang="en-CA" baseline="0" dirty="0" smtClean="0"/>
              <a:t> SUBSCRIBERS</a:t>
            </a:r>
          </a:p>
          <a:p>
            <a:endParaRPr lang="en-CA" baseline="0" dirty="0" smtClean="0"/>
          </a:p>
          <a:p>
            <a:endParaRPr lang="en-CA" baseline="0" dirty="0" smtClean="0"/>
          </a:p>
          <a:p>
            <a:pPr lvl="0"/>
            <a:r>
              <a:rPr lang="en-CA" sz="1200" dirty="0" err="1" smtClean="0"/>
              <a:t>Acquisitiion</a:t>
            </a:r>
            <a:r>
              <a:rPr lang="en-CA" sz="1200" dirty="0" smtClean="0"/>
              <a:t> of DIRECTV has provided access to an already established market.	</a:t>
            </a:r>
            <a:endParaRPr lang="en-US" sz="1200" dirty="0" smtClean="0"/>
          </a:p>
          <a:p>
            <a:pPr lvl="0"/>
            <a:r>
              <a:rPr lang="en-CA" sz="1200" dirty="0" smtClean="0"/>
              <a:t>Through amalgamation of experience of expertise of different business units, AT&amp;T is expected to provide higher value for customers thereby giving its business segments a boost</a:t>
            </a:r>
            <a:r>
              <a:rPr lang="en-CA" sz="700" dirty="0" smtClean="0"/>
              <a:t>.</a:t>
            </a:r>
            <a:endParaRPr lang="en-US" sz="700" dirty="0" smtClean="0"/>
          </a:p>
          <a:p>
            <a:endParaRPr lang="en-US" dirty="0"/>
          </a:p>
        </p:txBody>
      </p:sp>
      <p:sp>
        <p:nvSpPr>
          <p:cNvPr id="4" name="Slide Number Placeholder 3"/>
          <p:cNvSpPr>
            <a:spLocks noGrp="1"/>
          </p:cNvSpPr>
          <p:nvPr>
            <p:ph type="sldNum" sz="quarter" idx="10"/>
          </p:nvPr>
        </p:nvSpPr>
        <p:spPr/>
        <p:txBody>
          <a:bodyPr/>
          <a:lstStyle/>
          <a:p>
            <a:fld id="{2C1B88F9-5794-8D46-B30C-21CF25E0F8A7}" type="slidenum">
              <a:rPr lang="en-US" smtClean="0"/>
              <a:t>4</a:t>
            </a:fld>
            <a:endParaRPr lang="en-US"/>
          </a:p>
        </p:txBody>
      </p:sp>
    </p:spTree>
    <p:extLst>
      <p:ext uri="{BB962C8B-B14F-4D97-AF65-F5344CB8AC3E}">
        <p14:creationId xmlns:p14="http://schemas.microsoft.com/office/powerpoint/2010/main" val="3006660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charset="0"/>
              <a:buChar char="à"/>
            </a:pPr>
            <a:r>
              <a:rPr lang="en-US" dirty="0" smtClean="0"/>
              <a:t>Total</a:t>
            </a:r>
            <a:r>
              <a:rPr lang="en-US" baseline="0" dirty="0" smtClean="0"/>
              <a:t> Subscribers (Wireless, </a:t>
            </a:r>
            <a:r>
              <a:rPr lang="en-US" baseline="0" dirty="0" err="1" smtClean="0"/>
              <a:t>Wireline</a:t>
            </a:r>
            <a:r>
              <a:rPr lang="en-US" baseline="0" dirty="0" smtClean="0"/>
              <a:t>, DTV)</a:t>
            </a:r>
          </a:p>
          <a:p>
            <a:pPr marL="171450" indent="-171450">
              <a:buFont typeface="Wingdings" charset="0"/>
              <a:buChar char="à"/>
            </a:pPr>
            <a:r>
              <a:rPr lang="en-US" baseline="0" dirty="0" smtClean="0"/>
              <a:t>ARPU </a:t>
            </a:r>
          </a:p>
          <a:p>
            <a:pPr marL="171450" indent="-171450">
              <a:buFont typeface="Wingdings" charset="0"/>
              <a:buChar char="à"/>
            </a:pPr>
            <a:endParaRPr lang="en-US" baseline="0" dirty="0" smtClean="0"/>
          </a:p>
          <a:p>
            <a:pPr marL="171450" indent="-171450">
              <a:buFont typeface="Wingdings" charset="0"/>
              <a:buChar char="à"/>
            </a:pPr>
            <a:r>
              <a:rPr lang="en-US" baseline="0" dirty="0" smtClean="0"/>
              <a:t>T- </a:t>
            </a:r>
            <a:r>
              <a:rPr lang="en-US" baseline="0" dirty="0" err="1" smtClean="0"/>
              <a:t>Mobbile</a:t>
            </a:r>
            <a:r>
              <a:rPr lang="en-US" baseline="0" smtClean="0"/>
              <a:t>, Verizon, AT&amp;T</a:t>
            </a:r>
            <a:endParaRPr lang="en-US" dirty="0"/>
          </a:p>
        </p:txBody>
      </p:sp>
      <p:sp>
        <p:nvSpPr>
          <p:cNvPr id="4" name="Slide Number Placeholder 3"/>
          <p:cNvSpPr>
            <a:spLocks noGrp="1"/>
          </p:cNvSpPr>
          <p:nvPr>
            <p:ph type="sldNum" sz="quarter" idx="10"/>
          </p:nvPr>
        </p:nvSpPr>
        <p:spPr/>
        <p:txBody>
          <a:bodyPr/>
          <a:lstStyle/>
          <a:p>
            <a:fld id="{2C1B88F9-5794-8D46-B30C-21CF25E0F8A7}" type="slidenum">
              <a:rPr lang="en-US" smtClean="0"/>
              <a:t>5</a:t>
            </a:fld>
            <a:endParaRPr lang="en-US"/>
          </a:p>
        </p:txBody>
      </p:sp>
    </p:spTree>
    <p:extLst>
      <p:ext uri="{BB962C8B-B14F-4D97-AF65-F5344CB8AC3E}">
        <p14:creationId xmlns:p14="http://schemas.microsoft.com/office/powerpoint/2010/main" val="4043756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r>
              <a:rPr lang="en-US" sz="2400" dirty="0" smtClean="0">
                <a:latin typeface="Arial" charset="0"/>
              </a:rPr>
              <a:t>What is the value proposition?</a:t>
            </a:r>
          </a:p>
          <a:p>
            <a:pPr lvl="1" eaLnBrk="1" hangingPunct="1"/>
            <a:r>
              <a:rPr lang="en-US" sz="2400" dirty="0" smtClean="0">
                <a:latin typeface="Arial" charset="0"/>
              </a:rPr>
              <a:t>What are the target markets? </a:t>
            </a:r>
          </a:p>
          <a:p>
            <a:pPr lvl="1" eaLnBrk="1" hangingPunct="1"/>
            <a:r>
              <a:rPr lang="en-US" sz="2400" dirty="0" smtClean="0">
                <a:latin typeface="Arial" charset="0"/>
              </a:rPr>
              <a:t>Who are the critical members of the team?</a:t>
            </a:r>
          </a:p>
          <a:p>
            <a:pPr lvl="1" eaLnBrk="1" hangingPunct="1"/>
            <a:r>
              <a:rPr lang="en-US" sz="2400" dirty="0" smtClean="0">
                <a:latin typeface="Arial" charset="0"/>
              </a:rPr>
              <a:t>Where does competitive advantage exist?</a:t>
            </a:r>
          </a:p>
          <a:p>
            <a:pPr lvl="1" eaLnBrk="1" hangingPunct="1"/>
            <a:r>
              <a:rPr lang="en-US" sz="2400" dirty="0" smtClean="0">
                <a:latin typeface="Arial" charset="0"/>
              </a:rPr>
              <a:t>Why is there a competitive advantage? </a:t>
            </a:r>
          </a:p>
          <a:p>
            <a:pPr lvl="1" eaLnBrk="1" hangingPunct="1"/>
            <a:r>
              <a:rPr lang="en-US" sz="2400" dirty="0" smtClean="0">
                <a:latin typeface="Arial" charset="0"/>
              </a:rPr>
              <a:t>When will development, launch and cash flow breakeven occur?</a:t>
            </a:r>
          </a:p>
          <a:p>
            <a:r>
              <a:rPr lang="en-CA" dirty="0" smtClean="0"/>
              <a:t>CHURN</a:t>
            </a:r>
          </a:p>
          <a:p>
            <a:r>
              <a:rPr lang="en-CA" dirty="0" smtClean="0"/>
              <a:t>NEW</a:t>
            </a:r>
            <a:r>
              <a:rPr lang="en-CA" baseline="0" dirty="0" smtClean="0"/>
              <a:t> SUBSCRIBERS</a:t>
            </a:r>
          </a:p>
          <a:p>
            <a:endParaRPr lang="en-CA" baseline="0" dirty="0" smtClean="0"/>
          </a:p>
          <a:p>
            <a:endParaRPr lang="en-CA" baseline="0" dirty="0" smtClean="0"/>
          </a:p>
          <a:p>
            <a:pPr lvl="0"/>
            <a:r>
              <a:rPr lang="en-CA" sz="1200" dirty="0" err="1" smtClean="0"/>
              <a:t>Acquisitiion</a:t>
            </a:r>
            <a:r>
              <a:rPr lang="en-CA" sz="1200" dirty="0" smtClean="0"/>
              <a:t> of DIRECTV has provided access to an already established market.	</a:t>
            </a:r>
            <a:endParaRPr lang="en-US" sz="1200" dirty="0" smtClean="0"/>
          </a:p>
          <a:p>
            <a:pPr lvl="0"/>
            <a:r>
              <a:rPr lang="en-CA" sz="1200" dirty="0" smtClean="0"/>
              <a:t>Through amalgamation of experience of expertise of different business units, AT&amp;T is expected to provide higher value for customers thereby giving its business segments a boost</a:t>
            </a:r>
            <a:r>
              <a:rPr lang="en-CA" sz="700" dirty="0" smtClean="0"/>
              <a:t>.</a:t>
            </a:r>
            <a:endParaRPr lang="en-US" sz="700" dirty="0" smtClean="0"/>
          </a:p>
          <a:p>
            <a:endParaRPr lang="en-US" dirty="0"/>
          </a:p>
        </p:txBody>
      </p:sp>
      <p:sp>
        <p:nvSpPr>
          <p:cNvPr id="4" name="Slide Number Placeholder 3"/>
          <p:cNvSpPr>
            <a:spLocks noGrp="1"/>
          </p:cNvSpPr>
          <p:nvPr>
            <p:ph type="sldNum" sz="quarter" idx="10"/>
          </p:nvPr>
        </p:nvSpPr>
        <p:spPr/>
        <p:txBody>
          <a:bodyPr/>
          <a:lstStyle/>
          <a:p>
            <a:fld id="{2C1B88F9-5794-8D46-B30C-21CF25E0F8A7}" type="slidenum">
              <a:rPr lang="en-US" smtClean="0"/>
              <a:t>6</a:t>
            </a:fld>
            <a:endParaRPr lang="en-US"/>
          </a:p>
        </p:txBody>
      </p:sp>
    </p:spTree>
    <p:extLst>
      <p:ext uri="{BB962C8B-B14F-4D97-AF65-F5344CB8AC3E}">
        <p14:creationId xmlns:p14="http://schemas.microsoft.com/office/powerpoint/2010/main" val="3825383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1B88F9-5794-8D46-B30C-21CF25E0F8A7}" type="slidenum">
              <a:rPr lang="en-US" smtClean="0"/>
              <a:t>7</a:t>
            </a:fld>
            <a:endParaRPr lang="en-US"/>
          </a:p>
        </p:txBody>
      </p:sp>
    </p:spTree>
    <p:extLst>
      <p:ext uri="{BB962C8B-B14F-4D97-AF65-F5344CB8AC3E}">
        <p14:creationId xmlns:p14="http://schemas.microsoft.com/office/powerpoint/2010/main" val="4235586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1B88F9-5794-8D46-B30C-21CF25E0F8A7}" type="slidenum">
              <a:rPr lang="en-US" smtClean="0"/>
              <a:t>8</a:t>
            </a:fld>
            <a:endParaRPr lang="en-US"/>
          </a:p>
        </p:txBody>
      </p:sp>
    </p:spTree>
    <p:extLst>
      <p:ext uri="{BB962C8B-B14F-4D97-AF65-F5344CB8AC3E}">
        <p14:creationId xmlns:p14="http://schemas.microsoft.com/office/powerpoint/2010/main" val="2370018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1B88F9-5794-8D46-B30C-21CF25E0F8A7}" type="slidenum">
              <a:rPr lang="en-US" smtClean="0"/>
              <a:t>16</a:t>
            </a:fld>
            <a:endParaRPr lang="en-US"/>
          </a:p>
        </p:txBody>
      </p:sp>
    </p:spTree>
    <p:extLst>
      <p:ext uri="{BB962C8B-B14F-4D97-AF65-F5344CB8AC3E}">
        <p14:creationId xmlns:p14="http://schemas.microsoft.com/office/powerpoint/2010/main" val="1145524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1B88F9-5794-8D46-B30C-21CF25E0F8A7}" type="slidenum">
              <a:rPr lang="en-US" smtClean="0"/>
              <a:t>19</a:t>
            </a:fld>
            <a:endParaRPr lang="en-US"/>
          </a:p>
        </p:txBody>
      </p:sp>
    </p:spTree>
    <p:extLst>
      <p:ext uri="{BB962C8B-B14F-4D97-AF65-F5344CB8AC3E}">
        <p14:creationId xmlns:p14="http://schemas.microsoft.com/office/powerpoint/2010/main" val="1804630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C9D36A2C-491C-A549-B0FB-530D894E5801}" type="datetimeFigureOut">
              <a:rPr lang="en-US" smtClean="0"/>
              <a:t>11/25/2015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91C54-D0EE-B34D-8BC5-CAF77E870916}" type="slidenum">
              <a:rPr lang="en-US" smtClean="0"/>
              <a:t>‹#›</a:t>
            </a:fld>
            <a:endParaRPr lang="en-US"/>
          </a:p>
        </p:txBody>
      </p:sp>
    </p:spTree>
    <p:extLst>
      <p:ext uri="{BB962C8B-B14F-4D97-AF65-F5344CB8AC3E}">
        <p14:creationId xmlns:p14="http://schemas.microsoft.com/office/powerpoint/2010/main" val="1739960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C9D36A2C-491C-A549-B0FB-530D894E5801}" type="datetimeFigureOut">
              <a:rPr lang="en-US" smtClean="0"/>
              <a:t>11/25/2015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91C54-D0EE-B34D-8BC5-CAF77E870916}" type="slidenum">
              <a:rPr lang="en-US" smtClean="0"/>
              <a:t>‹#›</a:t>
            </a:fld>
            <a:endParaRPr lang="en-US"/>
          </a:p>
        </p:txBody>
      </p:sp>
    </p:spTree>
    <p:extLst>
      <p:ext uri="{BB962C8B-B14F-4D97-AF65-F5344CB8AC3E}">
        <p14:creationId xmlns:p14="http://schemas.microsoft.com/office/powerpoint/2010/main" val="1899753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C9D36A2C-491C-A549-B0FB-530D894E5801}" type="datetimeFigureOut">
              <a:rPr lang="en-US" smtClean="0"/>
              <a:t>11/25/2015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91C54-D0EE-B34D-8BC5-CAF77E870916}" type="slidenum">
              <a:rPr lang="en-US" smtClean="0"/>
              <a:t>‹#›</a:t>
            </a:fld>
            <a:endParaRPr lang="en-US"/>
          </a:p>
        </p:txBody>
      </p:sp>
    </p:spTree>
    <p:extLst>
      <p:ext uri="{BB962C8B-B14F-4D97-AF65-F5344CB8AC3E}">
        <p14:creationId xmlns:p14="http://schemas.microsoft.com/office/powerpoint/2010/main" val="2140643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C9D36A2C-491C-A549-B0FB-530D894E5801}" type="datetimeFigureOut">
              <a:rPr lang="en-US" smtClean="0"/>
              <a:t>11/25/2015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91C54-D0EE-B34D-8BC5-CAF77E870916}" type="slidenum">
              <a:rPr lang="en-US" smtClean="0"/>
              <a:t>‹#›</a:t>
            </a:fld>
            <a:endParaRPr lang="en-US"/>
          </a:p>
        </p:txBody>
      </p:sp>
    </p:spTree>
    <p:extLst>
      <p:ext uri="{BB962C8B-B14F-4D97-AF65-F5344CB8AC3E}">
        <p14:creationId xmlns:p14="http://schemas.microsoft.com/office/powerpoint/2010/main" val="3671910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C9D36A2C-491C-A549-B0FB-530D894E5801}" type="datetimeFigureOut">
              <a:rPr lang="en-US" smtClean="0"/>
              <a:t>11/25/2015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91C54-D0EE-B34D-8BC5-CAF77E870916}" type="slidenum">
              <a:rPr lang="en-US" smtClean="0"/>
              <a:t>‹#›</a:t>
            </a:fld>
            <a:endParaRPr lang="en-US"/>
          </a:p>
        </p:txBody>
      </p:sp>
    </p:spTree>
    <p:extLst>
      <p:ext uri="{BB962C8B-B14F-4D97-AF65-F5344CB8AC3E}">
        <p14:creationId xmlns:p14="http://schemas.microsoft.com/office/powerpoint/2010/main" val="3563159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C9D36A2C-491C-A549-B0FB-530D894E5801}" type="datetimeFigureOut">
              <a:rPr lang="en-US" smtClean="0"/>
              <a:t>11/25/2015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91C54-D0EE-B34D-8BC5-CAF77E870916}" type="slidenum">
              <a:rPr lang="en-US" smtClean="0"/>
              <a:t>‹#›</a:t>
            </a:fld>
            <a:endParaRPr lang="en-US"/>
          </a:p>
        </p:txBody>
      </p:sp>
    </p:spTree>
    <p:extLst>
      <p:ext uri="{BB962C8B-B14F-4D97-AF65-F5344CB8AC3E}">
        <p14:creationId xmlns:p14="http://schemas.microsoft.com/office/powerpoint/2010/main" val="4252330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C9D36A2C-491C-A549-B0FB-530D894E5801}" type="datetimeFigureOut">
              <a:rPr lang="en-US" smtClean="0"/>
              <a:t>11/25/2015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291C54-D0EE-B34D-8BC5-CAF77E870916}" type="slidenum">
              <a:rPr lang="en-US" smtClean="0"/>
              <a:t>‹#›</a:t>
            </a:fld>
            <a:endParaRPr lang="en-US"/>
          </a:p>
        </p:txBody>
      </p:sp>
    </p:spTree>
    <p:extLst>
      <p:ext uri="{BB962C8B-B14F-4D97-AF65-F5344CB8AC3E}">
        <p14:creationId xmlns:p14="http://schemas.microsoft.com/office/powerpoint/2010/main" val="2249883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C9D36A2C-491C-A549-B0FB-530D894E5801}" type="datetimeFigureOut">
              <a:rPr lang="en-US" smtClean="0"/>
              <a:t>11/25/2015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291C54-D0EE-B34D-8BC5-CAF77E870916}" type="slidenum">
              <a:rPr lang="en-US" smtClean="0"/>
              <a:t>‹#›</a:t>
            </a:fld>
            <a:endParaRPr lang="en-US"/>
          </a:p>
        </p:txBody>
      </p:sp>
    </p:spTree>
    <p:extLst>
      <p:ext uri="{BB962C8B-B14F-4D97-AF65-F5344CB8AC3E}">
        <p14:creationId xmlns:p14="http://schemas.microsoft.com/office/powerpoint/2010/main" val="1467330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D36A2C-491C-A549-B0FB-530D894E5801}" type="datetimeFigureOut">
              <a:rPr lang="en-US" smtClean="0"/>
              <a:t>11/25/2015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291C54-D0EE-B34D-8BC5-CAF77E870916}" type="slidenum">
              <a:rPr lang="en-US" smtClean="0"/>
              <a:t>‹#›</a:t>
            </a:fld>
            <a:endParaRPr lang="en-US"/>
          </a:p>
        </p:txBody>
      </p:sp>
    </p:spTree>
    <p:extLst>
      <p:ext uri="{BB962C8B-B14F-4D97-AF65-F5344CB8AC3E}">
        <p14:creationId xmlns:p14="http://schemas.microsoft.com/office/powerpoint/2010/main" val="1365360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C9D36A2C-491C-A549-B0FB-530D894E5801}" type="datetimeFigureOut">
              <a:rPr lang="en-US" smtClean="0"/>
              <a:t>11/25/2015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91C54-D0EE-B34D-8BC5-CAF77E870916}" type="slidenum">
              <a:rPr lang="en-US" smtClean="0"/>
              <a:t>‹#›</a:t>
            </a:fld>
            <a:endParaRPr lang="en-US"/>
          </a:p>
        </p:txBody>
      </p:sp>
    </p:spTree>
    <p:extLst>
      <p:ext uri="{BB962C8B-B14F-4D97-AF65-F5344CB8AC3E}">
        <p14:creationId xmlns:p14="http://schemas.microsoft.com/office/powerpoint/2010/main" val="2744699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C9D36A2C-491C-A549-B0FB-530D894E5801}" type="datetimeFigureOut">
              <a:rPr lang="en-US" smtClean="0"/>
              <a:t>11/25/2015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91C54-D0EE-B34D-8BC5-CAF77E870916}" type="slidenum">
              <a:rPr lang="en-US" smtClean="0"/>
              <a:t>‹#›</a:t>
            </a:fld>
            <a:endParaRPr lang="en-US"/>
          </a:p>
        </p:txBody>
      </p:sp>
    </p:spTree>
    <p:extLst>
      <p:ext uri="{BB962C8B-B14F-4D97-AF65-F5344CB8AC3E}">
        <p14:creationId xmlns:p14="http://schemas.microsoft.com/office/powerpoint/2010/main" val="2895675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D36A2C-491C-A549-B0FB-530D894E5801}" type="datetimeFigureOut">
              <a:rPr lang="en-US" smtClean="0"/>
              <a:t>11/25/2015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91C54-D0EE-B34D-8BC5-CAF77E870916}" type="slidenum">
              <a:rPr lang="en-US" smtClean="0"/>
              <a:t>‹#›</a:t>
            </a:fld>
            <a:endParaRPr lang="en-US"/>
          </a:p>
        </p:txBody>
      </p:sp>
    </p:spTree>
    <p:extLst>
      <p:ext uri="{BB962C8B-B14F-4D97-AF65-F5344CB8AC3E}">
        <p14:creationId xmlns:p14="http://schemas.microsoft.com/office/powerpoint/2010/main" val="741879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5.png"/><Relationship Id="rId5" Type="http://schemas.openxmlformats.org/officeDocument/2006/relationships/diagramQuickStyle" Target="../diagrams/quickStyle3.xml"/><Relationship Id="rId10" Type="http://schemas.openxmlformats.org/officeDocument/2006/relationships/image" Target="../media/image16.png"/><Relationship Id="rId4" Type="http://schemas.openxmlformats.org/officeDocument/2006/relationships/diagramLayout" Target="../diagrams/layout3.xml"/><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5.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image" Target="../media/image4.png"/><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 Id="rId1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4.png"/><Relationship Id="rId7" Type="http://schemas.openxmlformats.org/officeDocument/2006/relationships/diagramColors" Target="../diagrams/colors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microsoft.com/office/2007/relationships/diagramDrawing" Target="../diagrams/drawing9.xml"/><Relationship Id="rId13" Type="http://schemas.microsoft.com/office/2007/relationships/diagramDrawing" Target="../diagrams/drawing10.xml"/><Relationship Id="rId3" Type="http://schemas.openxmlformats.org/officeDocument/2006/relationships/image" Target="../media/image4.png"/><Relationship Id="rId7" Type="http://schemas.openxmlformats.org/officeDocument/2006/relationships/diagramColors" Target="../diagrams/colors9.xml"/><Relationship Id="rId12" Type="http://schemas.openxmlformats.org/officeDocument/2006/relationships/diagramColors" Target="../diagrams/colors10.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9.xml"/><Relationship Id="rId11" Type="http://schemas.openxmlformats.org/officeDocument/2006/relationships/diagramQuickStyle" Target="../diagrams/quickStyle10.xml"/><Relationship Id="rId5" Type="http://schemas.openxmlformats.org/officeDocument/2006/relationships/diagramLayout" Target="../diagrams/layout9.xml"/><Relationship Id="rId10" Type="http://schemas.openxmlformats.org/officeDocument/2006/relationships/diagramLayout" Target="../diagrams/layout10.xml"/><Relationship Id="rId4" Type="http://schemas.openxmlformats.org/officeDocument/2006/relationships/diagramData" Target="../diagrams/data9.xml"/><Relationship Id="rId9" Type="http://schemas.openxmlformats.org/officeDocument/2006/relationships/diagramData" Target="../diagrams/data10.xml"/><Relationship Id="rId14"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4.png"/><Relationship Id="rId7" Type="http://schemas.openxmlformats.org/officeDocument/2006/relationships/diagramColors" Target="../diagrams/colors1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 Id="rId9"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microsoft.com/office/2007/relationships/diagramDrawing" Target="../diagrams/drawing12.xml"/><Relationship Id="rId13" Type="http://schemas.microsoft.com/office/2007/relationships/diagramDrawing" Target="../diagrams/drawing13.xml"/><Relationship Id="rId3" Type="http://schemas.openxmlformats.org/officeDocument/2006/relationships/image" Target="../media/image4.png"/><Relationship Id="rId7" Type="http://schemas.openxmlformats.org/officeDocument/2006/relationships/diagramColors" Target="../diagrams/colors12.xml"/><Relationship Id="rId12" Type="http://schemas.openxmlformats.org/officeDocument/2006/relationships/diagramColors" Target="../diagrams/colors1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2.xml"/><Relationship Id="rId11" Type="http://schemas.openxmlformats.org/officeDocument/2006/relationships/diagramQuickStyle" Target="../diagrams/quickStyle13.xml"/><Relationship Id="rId5" Type="http://schemas.openxmlformats.org/officeDocument/2006/relationships/diagramLayout" Target="../diagrams/layout12.xml"/><Relationship Id="rId10" Type="http://schemas.openxmlformats.org/officeDocument/2006/relationships/diagramLayout" Target="../diagrams/layout13.xml"/><Relationship Id="rId4" Type="http://schemas.openxmlformats.org/officeDocument/2006/relationships/diagramData" Target="../diagrams/data12.xml"/><Relationship Id="rId9" Type="http://schemas.openxmlformats.org/officeDocument/2006/relationships/diagramData" Target="../diagrams/data13.xml"/><Relationship Id="rId14"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jpg"/><Relationship Id="rId4" Type="http://schemas.openxmlformats.org/officeDocument/2006/relationships/image" Target="../media/image48.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chart" Target="../charts/chart3.xml"/><Relationship Id="rId5" Type="http://schemas.openxmlformats.org/officeDocument/2006/relationships/diagramLayout" Target="../diagrams/layout1.xml"/><Relationship Id="rId10" Type="http://schemas.openxmlformats.org/officeDocument/2006/relationships/chart" Target="../charts/chart2.xml"/><Relationship Id="rId4" Type="http://schemas.openxmlformats.org/officeDocument/2006/relationships/diagramData" Target="../diagrams/data1.xml"/><Relationship Id="rId9"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image" Target="../media/image5.png"/><Relationship Id="rId5" Type="http://schemas.openxmlformats.org/officeDocument/2006/relationships/diagramLayout" Target="../diagrams/layout2.xml"/><Relationship Id="rId10" Type="http://schemas.openxmlformats.org/officeDocument/2006/relationships/image" Target="../media/image9.png"/><Relationship Id="rId4" Type="http://schemas.openxmlformats.org/officeDocument/2006/relationships/diagramData" Target="../diagrams/data2.xml"/><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chart" Target="../charts/chart8.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78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4010" y="1985919"/>
            <a:ext cx="7772400" cy="1470025"/>
          </a:xfrm>
        </p:spPr>
        <p:txBody>
          <a:bodyPr>
            <a:noAutofit/>
          </a:bodyPr>
          <a:lstStyle/>
          <a:p>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arter Black"/>
                <a:cs typeface="Charter Black"/>
              </a:rPr>
              <a:t/>
            </a:r>
            <a:b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arter Black"/>
                <a:cs typeface="Charter Black"/>
              </a:rPr>
            </a:b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pperplate"/>
                <a:cs typeface="Copperplate"/>
              </a:rPr>
              <a:t>Valuation &amp; Corporate Financing Opportunities</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pperplate"/>
              <a:cs typeface="Copperplate"/>
            </a:endParaRPr>
          </a:p>
        </p:txBody>
      </p:sp>
      <p:pic>
        <p:nvPicPr>
          <p:cNvPr id="5" name="Picture 4" descr="UBCFullSignatureB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89" y="-95786"/>
            <a:ext cx="4236245" cy="1125451"/>
          </a:xfrm>
          <a:prstGeom prst="rect">
            <a:avLst/>
          </a:prstGeom>
        </p:spPr>
      </p:pic>
    </p:spTree>
    <p:extLst>
      <p:ext uri="{BB962C8B-B14F-4D97-AF65-F5344CB8AC3E}">
        <p14:creationId xmlns:p14="http://schemas.microsoft.com/office/powerpoint/2010/main" val="22611630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0796"/>
            <a:ext cx="9144000" cy="1016476"/>
          </a:xfrm>
          <a:prstGeom prst="rect">
            <a:avLst/>
          </a:prstGeom>
          <a:effectLst>
            <a:glow>
              <a:schemeClr val="accent1">
                <a:alpha val="40000"/>
              </a:schemeClr>
            </a:glow>
            <a:reflection endPos="0" dist="50800" dir="5400000" sy="-100000" algn="bl" rotWithShape="0"/>
          </a:effectLst>
        </p:spPr>
      </p:pic>
      <p:sp>
        <p:nvSpPr>
          <p:cNvPr id="7" name="Rectangle 6"/>
          <p:cNvSpPr/>
          <p:nvPr/>
        </p:nvSpPr>
        <p:spPr>
          <a:xfrm>
            <a:off x="0" y="995680"/>
            <a:ext cx="9144000" cy="71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3"/>
          <p:cNvGraphicFramePr>
            <a:graphicFrameLocks/>
          </p:cNvGraphicFramePr>
          <p:nvPr>
            <p:extLst/>
          </p:nvPr>
        </p:nvGraphicFramePr>
        <p:xfrm>
          <a:off x="288052" y="1423521"/>
          <a:ext cx="8667732" cy="5201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414265" y="1412776"/>
            <a:ext cx="2496575" cy="3185487"/>
          </a:xfrm>
          <a:prstGeom prst="rect">
            <a:avLst/>
          </a:prstGeom>
          <a:noFill/>
        </p:spPr>
        <p:txBody>
          <a:bodyPr wrap="square" rtlCol="0">
            <a:spAutoFit/>
          </a:bodyPr>
          <a:lstStyle/>
          <a:p>
            <a:pPr marL="285750" indent="-285750">
              <a:buFontTx/>
              <a:buChar char="-"/>
            </a:pPr>
            <a:r>
              <a:rPr lang="en-US" sz="1100" dirty="0" smtClean="0"/>
              <a:t>Verizon is AT&amp;T’s main wireless competitor</a:t>
            </a:r>
            <a:endParaRPr lang="en-US" sz="1100" dirty="0"/>
          </a:p>
          <a:p>
            <a:pPr marL="285750" indent="-285750">
              <a:buFontTx/>
              <a:buChar char="-"/>
            </a:pPr>
            <a:r>
              <a:rPr lang="en-US" sz="1100" dirty="0" smtClean="0"/>
              <a:t>Similar scale and operational structure to AT&amp;T</a:t>
            </a:r>
          </a:p>
          <a:p>
            <a:pPr marL="285750" indent="-285750">
              <a:buFontTx/>
              <a:buChar char="-"/>
            </a:pPr>
            <a:r>
              <a:rPr lang="en-US" sz="1100" dirty="0" smtClean="0"/>
              <a:t>High reliability and best coverage of US in the entire industry</a:t>
            </a:r>
          </a:p>
          <a:p>
            <a:pPr marL="285750" indent="-285750">
              <a:buFontTx/>
              <a:buChar char="-"/>
            </a:pPr>
            <a:r>
              <a:rPr lang="en-US" sz="1100" dirty="0" smtClean="0"/>
              <a:t>Media and Broadband Segments are in direct competition with AT&amp;T having more HD channels and fastest internet speeds</a:t>
            </a:r>
          </a:p>
          <a:p>
            <a:pPr marL="285750" indent="-285750">
              <a:buFontTx/>
              <a:buChar char="-"/>
            </a:pPr>
            <a:r>
              <a:rPr lang="en-US" sz="1100" dirty="0" smtClean="0"/>
              <a:t>Best technological infrastructure</a:t>
            </a:r>
          </a:p>
          <a:p>
            <a:pPr marL="285750" indent="-285750">
              <a:buFontTx/>
              <a:buChar char="-"/>
            </a:pPr>
            <a:r>
              <a:rPr lang="en-US" sz="1100" dirty="0" smtClean="0"/>
              <a:t>Take on a great amount of debt as there are network capacity constraints</a:t>
            </a:r>
          </a:p>
          <a:p>
            <a:pPr marL="285750" indent="-285750">
              <a:buFontTx/>
              <a:buChar char="-"/>
            </a:pPr>
            <a:endParaRPr lang="en-US" sz="1100" dirty="0"/>
          </a:p>
          <a:p>
            <a:pPr marL="285750" indent="-285750">
              <a:buFontTx/>
              <a:buChar char="-"/>
            </a:pPr>
            <a:endParaRPr lang="en-US" sz="1100" dirty="0" smtClean="0"/>
          </a:p>
          <a:p>
            <a:pPr marL="285750" indent="-285750">
              <a:buFontTx/>
              <a:buChar char="-"/>
            </a:pPr>
            <a:endParaRPr lang="en-US" sz="1400" dirty="0"/>
          </a:p>
          <a:p>
            <a:pPr marL="285750" indent="-285750">
              <a:buFontTx/>
              <a:buChar char="-"/>
            </a:pPr>
            <a:endParaRPr lang="en-US" sz="1100" dirty="0" smtClean="0"/>
          </a:p>
        </p:txBody>
      </p:sp>
      <p:graphicFrame>
        <p:nvGraphicFramePr>
          <p:cNvPr id="3" name="Table 2"/>
          <p:cNvGraphicFramePr>
            <a:graphicFrameLocks noGrp="1"/>
          </p:cNvGraphicFramePr>
          <p:nvPr>
            <p:extLst>
              <p:ext uri="{D42A27DB-BD31-4B8C-83A1-F6EECF244321}">
                <p14:modId xmlns:p14="http://schemas.microsoft.com/office/powerpoint/2010/main" val="2389456829"/>
              </p:ext>
            </p:extLst>
          </p:nvPr>
        </p:nvGraphicFramePr>
        <p:xfrm>
          <a:off x="228530" y="5174821"/>
          <a:ext cx="2739628" cy="1565315"/>
        </p:xfrm>
        <a:graphic>
          <a:graphicData uri="http://schemas.openxmlformats.org/drawingml/2006/table">
            <a:tbl>
              <a:tblPr>
                <a:tableStyleId>{9D7B26C5-4107-4FEC-AEDC-1716B250A1EF}</a:tableStyleId>
              </a:tblPr>
              <a:tblGrid>
                <a:gridCol w="2025406"/>
                <a:gridCol w="714222"/>
              </a:tblGrid>
              <a:tr h="264029">
                <a:tc>
                  <a:txBody>
                    <a:bodyPr/>
                    <a:lstStyle/>
                    <a:p>
                      <a:pPr algn="l" fontAlgn="b"/>
                      <a:r>
                        <a:rPr lang="en-US" sz="1200" u="none" strike="noStrike" dirty="0" smtClean="0">
                          <a:effectLst/>
                        </a:rPr>
                        <a:t>P</a:t>
                      </a:r>
                      <a:r>
                        <a:rPr lang="en-US" sz="1200" u="none" strike="noStrike" dirty="0">
                          <a:effectLst/>
                        </a:rPr>
                        <a:t>/</a:t>
                      </a:r>
                      <a:r>
                        <a:rPr lang="en-US" sz="1200" u="none" strike="noStrike" dirty="0" smtClean="0">
                          <a:effectLst/>
                        </a:rPr>
                        <a:t>E Ratio</a:t>
                      </a:r>
                      <a:endParaRPr lang="en-US" sz="1200" b="1" i="0" u="none" strike="noStrike" dirty="0">
                        <a:solidFill>
                          <a:srgbClr val="2F75B5"/>
                        </a:solidFill>
                        <a:effectLst/>
                        <a:latin typeface="Calibri"/>
                      </a:endParaRPr>
                    </a:p>
                  </a:txBody>
                  <a:tcPr marL="12700" marR="12700" marT="12700" marB="0" anchor="b">
                    <a:solidFill>
                      <a:srgbClr val="8EB4E3"/>
                    </a:solidFill>
                  </a:tcPr>
                </a:tc>
                <a:tc>
                  <a:txBody>
                    <a:bodyPr/>
                    <a:lstStyle/>
                    <a:p>
                      <a:pPr algn="r" fontAlgn="b"/>
                      <a:r>
                        <a:rPr lang="hr-HR" sz="1200" u="none" strike="noStrike" dirty="0">
                          <a:effectLst/>
                        </a:rPr>
                        <a:t>12.10</a:t>
                      </a:r>
                      <a:endParaRPr lang="hr-HR" sz="1200" b="0" i="0" u="none" strike="noStrike" dirty="0">
                        <a:solidFill>
                          <a:srgbClr val="000000"/>
                        </a:solidFill>
                        <a:effectLst/>
                        <a:latin typeface="Calibri"/>
                      </a:endParaRPr>
                    </a:p>
                  </a:txBody>
                  <a:tcPr marL="12700" marR="12700" marT="12700" marB="0" anchor="b"/>
                </a:tc>
              </a:tr>
              <a:tr h="264029">
                <a:tc>
                  <a:txBody>
                    <a:bodyPr/>
                    <a:lstStyle/>
                    <a:p>
                      <a:pPr algn="l" fontAlgn="b"/>
                      <a:r>
                        <a:rPr lang="en-US" sz="1200" u="none" strike="noStrike" dirty="0" smtClean="0">
                          <a:effectLst/>
                        </a:rPr>
                        <a:t>Share</a:t>
                      </a:r>
                      <a:r>
                        <a:rPr lang="en-US" sz="1200" u="none" strike="noStrike" baseline="0" dirty="0" smtClean="0">
                          <a:effectLst/>
                        </a:rPr>
                        <a:t> </a:t>
                      </a:r>
                      <a:r>
                        <a:rPr lang="en-US" sz="1200" u="none" strike="noStrike" dirty="0" smtClean="0">
                          <a:effectLst/>
                        </a:rPr>
                        <a:t>Price </a:t>
                      </a:r>
                      <a:r>
                        <a:rPr lang="en-US" sz="1200" u="none" strike="noStrike" dirty="0">
                          <a:effectLst/>
                        </a:rPr>
                        <a:t>($)</a:t>
                      </a:r>
                      <a:endParaRPr lang="en-US" sz="1200" b="1" i="0" u="none" strike="noStrike" dirty="0">
                        <a:solidFill>
                          <a:srgbClr val="2F75B5"/>
                        </a:solidFill>
                        <a:effectLst/>
                        <a:latin typeface="Calibri"/>
                      </a:endParaRPr>
                    </a:p>
                  </a:txBody>
                  <a:tcPr marL="12700" marR="12700" marT="12700" marB="0" anchor="b">
                    <a:solidFill>
                      <a:srgbClr val="8EB4E3"/>
                    </a:solidFill>
                  </a:tcPr>
                </a:tc>
                <a:tc>
                  <a:txBody>
                    <a:bodyPr/>
                    <a:lstStyle/>
                    <a:p>
                      <a:pPr algn="r" fontAlgn="b"/>
                      <a:r>
                        <a:rPr lang="hr-HR" sz="1200" u="none" strike="noStrike" dirty="0">
                          <a:effectLst/>
                        </a:rPr>
                        <a:t>46.17</a:t>
                      </a:r>
                      <a:endParaRPr lang="hr-HR" sz="1200" b="0" i="0" u="none" strike="noStrike" dirty="0">
                        <a:solidFill>
                          <a:srgbClr val="000000"/>
                        </a:solidFill>
                        <a:effectLst/>
                        <a:latin typeface="Calibri"/>
                      </a:endParaRPr>
                    </a:p>
                  </a:txBody>
                  <a:tcPr marL="12700" marR="12700" marT="12700" marB="0" anchor="b"/>
                </a:tc>
              </a:tr>
              <a:tr h="264029">
                <a:tc>
                  <a:txBody>
                    <a:bodyPr/>
                    <a:lstStyle/>
                    <a:p>
                      <a:pPr algn="l" fontAlgn="b"/>
                      <a:r>
                        <a:rPr lang="en-US" sz="1200" u="none" strike="noStrike" dirty="0" smtClean="0">
                          <a:effectLst/>
                        </a:rPr>
                        <a:t>Recent Dividend </a:t>
                      </a:r>
                      <a:r>
                        <a:rPr lang="en-US" sz="1200" u="none" strike="noStrike" dirty="0">
                          <a:effectLst/>
                        </a:rPr>
                        <a:t>($/share)</a:t>
                      </a:r>
                      <a:endParaRPr lang="en-US" sz="1200" b="1" i="0" u="none" strike="noStrike" dirty="0">
                        <a:solidFill>
                          <a:srgbClr val="2F75B5"/>
                        </a:solidFill>
                        <a:effectLst/>
                        <a:latin typeface="Calibri"/>
                      </a:endParaRPr>
                    </a:p>
                  </a:txBody>
                  <a:tcPr marL="12700" marR="12700" marT="12700" marB="0" anchor="b">
                    <a:solidFill>
                      <a:srgbClr val="8EB4E3"/>
                    </a:solidFill>
                  </a:tcPr>
                </a:tc>
                <a:tc>
                  <a:txBody>
                    <a:bodyPr/>
                    <a:lstStyle/>
                    <a:p>
                      <a:pPr algn="r" fontAlgn="b"/>
                      <a:r>
                        <a:rPr lang="hr-HR" sz="1200" u="none" strike="noStrike">
                          <a:effectLst/>
                        </a:rPr>
                        <a:t>2.26</a:t>
                      </a:r>
                      <a:endParaRPr lang="hr-HR" sz="1200" b="0" i="0" u="none" strike="noStrike">
                        <a:solidFill>
                          <a:srgbClr val="000000"/>
                        </a:solidFill>
                        <a:effectLst/>
                        <a:latin typeface="Calibri"/>
                      </a:endParaRPr>
                    </a:p>
                  </a:txBody>
                  <a:tcPr marL="12700" marR="12700" marT="12700" marB="0" anchor="b"/>
                </a:tc>
              </a:tr>
              <a:tr h="245170">
                <a:tc>
                  <a:txBody>
                    <a:bodyPr/>
                    <a:lstStyle/>
                    <a:p>
                      <a:pPr algn="l" fontAlgn="b"/>
                      <a:r>
                        <a:rPr lang="en-US" sz="1200" u="none" strike="noStrike" dirty="0">
                          <a:effectLst/>
                        </a:rPr>
                        <a:t>Dividend Yield</a:t>
                      </a:r>
                      <a:endParaRPr lang="en-US" sz="1200" b="1" i="0" u="none" strike="noStrike" dirty="0">
                        <a:solidFill>
                          <a:srgbClr val="2F75B5"/>
                        </a:solidFill>
                        <a:effectLst/>
                        <a:latin typeface="Calibri"/>
                      </a:endParaRPr>
                    </a:p>
                  </a:txBody>
                  <a:tcPr marL="12700" marR="12700" marT="12700" marB="0" anchor="b">
                    <a:solidFill>
                      <a:srgbClr val="8EB4E3"/>
                    </a:solidFill>
                  </a:tcPr>
                </a:tc>
                <a:tc>
                  <a:txBody>
                    <a:bodyPr/>
                    <a:lstStyle/>
                    <a:p>
                      <a:pPr algn="r" fontAlgn="b"/>
                      <a:r>
                        <a:rPr lang="hr-HR" sz="1200" u="none" strike="noStrike" dirty="0">
                          <a:effectLst/>
                        </a:rPr>
                        <a:t>4.94%</a:t>
                      </a:r>
                      <a:endParaRPr lang="hr-HR" sz="1200" b="0" i="0" u="none" strike="noStrike" dirty="0">
                        <a:solidFill>
                          <a:srgbClr val="000000"/>
                        </a:solidFill>
                        <a:effectLst/>
                        <a:latin typeface="Calibri"/>
                      </a:endParaRPr>
                    </a:p>
                  </a:txBody>
                  <a:tcPr marL="12700" marR="12700" marT="12700" marB="0" anchor="b"/>
                </a:tc>
              </a:tr>
              <a:tr h="264029">
                <a:tc>
                  <a:txBody>
                    <a:bodyPr/>
                    <a:lstStyle/>
                    <a:p>
                      <a:pPr algn="l" fontAlgn="b"/>
                      <a:r>
                        <a:rPr lang="en-US" sz="1200" u="none" strike="noStrike" dirty="0">
                          <a:effectLst/>
                        </a:rPr>
                        <a:t>Total Revenue </a:t>
                      </a:r>
                      <a:r>
                        <a:rPr lang="en-US" sz="1200" u="none" strike="noStrike" dirty="0" smtClean="0">
                          <a:effectLst/>
                        </a:rPr>
                        <a:t>LTM</a:t>
                      </a:r>
                      <a:r>
                        <a:rPr lang="en-US" sz="1200" u="none" strike="noStrike" baseline="0" dirty="0" smtClean="0">
                          <a:effectLst/>
                        </a:rPr>
                        <a:t> (millions)</a:t>
                      </a:r>
                      <a:endParaRPr lang="en-US" sz="1200" b="1" i="0" u="none" strike="noStrike" dirty="0">
                        <a:solidFill>
                          <a:srgbClr val="2F75B5"/>
                        </a:solidFill>
                        <a:effectLst/>
                        <a:latin typeface="Calibri"/>
                      </a:endParaRPr>
                    </a:p>
                  </a:txBody>
                  <a:tcPr marL="12700" marR="12700" marT="12700" marB="0" anchor="b">
                    <a:solidFill>
                      <a:srgbClr val="8EB4E3"/>
                    </a:solidFill>
                  </a:tcPr>
                </a:tc>
                <a:tc>
                  <a:txBody>
                    <a:bodyPr/>
                    <a:lstStyle/>
                    <a:p>
                      <a:pPr algn="r" fontAlgn="b"/>
                      <a:r>
                        <a:rPr lang="is-IS" sz="1200" u="none" strike="noStrike" dirty="0" smtClean="0">
                          <a:effectLst/>
                        </a:rPr>
                        <a:t>$130,558</a:t>
                      </a:r>
                      <a:endParaRPr lang="is-IS" sz="1200" b="0" i="0" u="none" strike="noStrike" dirty="0">
                        <a:solidFill>
                          <a:srgbClr val="000000"/>
                        </a:solidFill>
                        <a:effectLst/>
                        <a:latin typeface="Calibri"/>
                      </a:endParaRPr>
                    </a:p>
                  </a:txBody>
                  <a:tcPr marL="12700" marR="12700" marT="12700" marB="0" anchor="b"/>
                </a:tc>
              </a:tr>
              <a:tr h="264029">
                <a:tc>
                  <a:txBody>
                    <a:bodyPr/>
                    <a:lstStyle/>
                    <a:p>
                      <a:pPr algn="l" fontAlgn="b"/>
                      <a:r>
                        <a:rPr lang="en-US" sz="1200" u="none" strike="noStrike" dirty="0">
                          <a:effectLst/>
                        </a:rPr>
                        <a:t>Market Capitalization </a:t>
                      </a:r>
                      <a:r>
                        <a:rPr lang="en-US" sz="1200" u="none" strike="noStrike" baseline="0" dirty="0" smtClean="0">
                          <a:effectLst/>
                        </a:rPr>
                        <a:t> (millions)</a:t>
                      </a:r>
                      <a:endParaRPr lang="en-US" sz="1200" b="1" i="0" u="none" strike="noStrike" dirty="0">
                        <a:solidFill>
                          <a:srgbClr val="2F75B5"/>
                        </a:solidFill>
                        <a:effectLst/>
                        <a:latin typeface="Calibri"/>
                      </a:endParaRPr>
                    </a:p>
                  </a:txBody>
                  <a:tcPr marL="12700" marR="12700" marT="12700" marB="0" anchor="b">
                    <a:solidFill>
                      <a:srgbClr val="8EB4E3"/>
                    </a:solidFill>
                  </a:tcPr>
                </a:tc>
                <a:tc>
                  <a:txBody>
                    <a:bodyPr/>
                    <a:lstStyle/>
                    <a:p>
                      <a:pPr algn="r" fontAlgn="b"/>
                      <a:r>
                        <a:rPr lang="fi-FI" sz="1200" u="none" strike="noStrike" dirty="0">
                          <a:effectLst/>
                        </a:rPr>
                        <a:t>187,860</a:t>
                      </a:r>
                      <a:endParaRPr lang="fi-FI" sz="1200" b="0" i="0" u="none" strike="noStrike" dirty="0">
                        <a:solidFill>
                          <a:srgbClr val="000000"/>
                        </a:solidFill>
                        <a:effectLst/>
                        <a:latin typeface="Calibri"/>
                      </a:endParaRPr>
                    </a:p>
                  </a:txBody>
                  <a:tcPr marL="12700" marR="12700" marT="12700" marB="0" anchor="b"/>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735239146"/>
              </p:ext>
            </p:extLst>
          </p:nvPr>
        </p:nvGraphicFramePr>
        <p:xfrm>
          <a:off x="3222343" y="5174820"/>
          <a:ext cx="2739628" cy="1584174"/>
        </p:xfrm>
        <a:graphic>
          <a:graphicData uri="http://schemas.openxmlformats.org/drawingml/2006/table">
            <a:tbl>
              <a:tblPr>
                <a:tableStyleId>{9D7B26C5-4107-4FEC-AEDC-1716B250A1EF}</a:tableStyleId>
              </a:tblPr>
              <a:tblGrid>
                <a:gridCol w="1986754"/>
                <a:gridCol w="752874"/>
              </a:tblGrid>
              <a:tr h="264029">
                <a:tc>
                  <a:txBody>
                    <a:bodyPr/>
                    <a:lstStyle/>
                    <a:p>
                      <a:pPr algn="l" fontAlgn="b"/>
                      <a:r>
                        <a:rPr lang="en-US" sz="1200" u="none" strike="noStrike" dirty="0" smtClean="0">
                          <a:effectLst/>
                        </a:rPr>
                        <a:t>P</a:t>
                      </a:r>
                      <a:r>
                        <a:rPr lang="en-US" sz="1200" u="none" strike="noStrike" dirty="0">
                          <a:effectLst/>
                        </a:rPr>
                        <a:t>/</a:t>
                      </a:r>
                      <a:r>
                        <a:rPr lang="en-US" sz="1200" u="none" strike="noStrike" dirty="0" smtClean="0">
                          <a:effectLst/>
                        </a:rPr>
                        <a:t>E Ratio</a:t>
                      </a:r>
                      <a:endParaRPr lang="en-US" sz="1200" b="1" i="0" u="none" strike="noStrike" dirty="0">
                        <a:solidFill>
                          <a:srgbClr val="2F75B5"/>
                        </a:solidFill>
                        <a:effectLst/>
                        <a:latin typeface="Calibri"/>
                      </a:endParaRPr>
                    </a:p>
                  </a:txBody>
                  <a:tcPr marL="12700" marR="12700" marT="12700" marB="0" anchor="b">
                    <a:solidFill>
                      <a:srgbClr val="8EB4E3"/>
                    </a:solidFill>
                  </a:tcPr>
                </a:tc>
                <a:tc>
                  <a:txBody>
                    <a:bodyPr/>
                    <a:lstStyle/>
                    <a:p>
                      <a:pPr algn="r" fontAlgn="b"/>
                      <a:r>
                        <a:rPr lang="hr-HR" sz="1200" u="none" strike="noStrike" dirty="0">
                          <a:effectLst/>
                        </a:rPr>
                        <a:t>44.20</a:t>
                      </a:r>
                      <a:endParaRPr lang="hr-HR" sz="1200" b="0" i="0" u="none" strike="noStrike" dirty="0">
                        <a:solidFill>
                          <a:srgbClr val="000000"/>
                        </a:solidFill>
                        <a:effectLst/>
                        <a:latin typeface="Calibri"/>
                      </a:endParaRPr>
                    </a:p>
                  </a:txBody>
                  <a:tcPr marL="12700" marR="12700" marT="12700" marB="0" anchor="b"/>
                </a:tc>
              </a:tr>
              <a:tr h="264029">
                <a:tc>
                  <a:txBody>
                    <a:bodyPr/>
                    <a:lstStyle/>
                    <a:p>
                      <a:pPr algn="l" fontAlgn="b"/>
                      <a:r>
                        <a:rPr lang="en-US" sz="1200" u="none" strike="noStrike" dirty="0" smtClean="0">
                          <a:effectLst/>
                        </a:rPr>
                        <a:t>Share</a:t>
                      </a:r>
                      <a:r>
                        <a:rPr lang="en-US" sz="1200" u="none" strike="noStrike" baseline="0" dirty="0" smtClean="0">
                          <a:effectLst/>
                        </a:rPr>
                        <a:t> </a:t>
                      </a:r>
                      <a:r>
                        <a:rPr lang="en-US" sz="1200" u="none" strike="noStrike" dirty="0" smtClean="0">
                          <a:effectLst/>
                        </a:rPr>
                        <a:t>Price </a:t>
                      </a:r>
                      <a:r>
                        <a:rPr lang="en-US" sz="1200" u="none" strike="noStrike" dirty="0">
                          <a:effectLst/>
                        </a:rPr>
                        <a:t>($)</a:t>
                      </a:r>
                      <a:endParaRPr lang="en-US" sz="1200" b="1" i="0" u="none" strike="noStrike" dirty="0">
                        <a:solidFill>
                          <a:srgbClr val="2F75B5"/>
                        </a:solidFill>
                        <a:effectLst/>
                        <a:latin typeface="Calibri"/>
                      </a:endParaRPr>
                    </a:p>
                  </a:txBody>
                  <a:tcPr marL="12700" marR="12700" marT="12700" marB="0" anchor="b">
                    <a:solidFill>
                      <a:srgbClr val="8EB4E3"/>
                    </a:solidFill>
                  </a:tcPr>
                </a:tc>
                <a:tc>
                  <a:txBody>
                    <a:bodyPr/>
                    <a:lstStyle/>
                    <a:p>
                      <a:pPr algn="r" fontAlgn="b"/>
                      <a:r>
                        <a:rPr lang="nb-NO" sz="1200" u="none" strike="noStrike">
                          <a:effectLst/>
                        </a:rPr>
                        <a:t>41.38</a:t>
                      </a:r>
                      <a:endParaRPr lang="nb-NO" sz="1200" b="0" i="0" u="none" strike="noStrike">
                        <a:solidFill>
                          <a:srgbClr val="000000"/>
                        </a:solidFill>
                        <a:effectLst/>
                        <a:latin typeface="Calibri"/>
                      </a:endParaRPr>
                    </a:p>
                  </a:txBody>
                  <a:tcPr marL="12700" marR="12700" marT="12700" marB="0" anchor="b"/>
                </a:tc>
              </a:tr>
              <a:tr h="264029">
                <a:tc>
                  <a:txBody>
                    <a:bodyPr/>
                    <a:lstStyle/>
                    <a:p>
                      <a:pPr algn="l" fontAlgn="b"/>
                      <a:r>
                        <a:rPr lang="en-US" sz="1200" u="none" strike="noStrike" dirty="0" smtClean="0">
                          <a:effectLst/>
                        </a:rPr>
                        <a:t>Recent Dividend </a:t>
                      </a:r>
                      <a:r>
                        <a:rPr lang="en-US" sz="1200" u="none" strike="noStrike" dirty="0">
                          <a:effectLst/>
                        </a:rPr>
                        <a:t>($/share)</a:t>
                      </a:r>
                      <a:endParaRPr lang="en-US" sz="1200" b="1" i="0" u="none" strike="noStrike" dirty="0">
                        <a:solidFill>
                          <a:srgbClr val="2F75B5"/>
                        </a:solidFill>
                        <a:effectLst/>
                        <a:latin typeface="Calibri"/>
                      </a:endParaRPr>
                    </a:p>
                  </a:txBody>
                  <a:tcPr marL="12700" marR="12700" marT="12700" marB="0" anchor="b">
                    <a:solidFill>
                      <a:srgbClr val="8EB4E3"/>
                    </a:solidFill>
                  </a:tcPr>
                </a:tc>
                <a:tc>
                  <a:txBody>
                    <a:bodyPr/>
                    <a:lstStyle/>
                    <a:p>
                      <a:pPr algn="r" fontAlgn="b"/>
                      <a:r>
                        <a:rPr lang="en-US" sz="1200" u="none" strike="noStrike">
                          <a:effectLst/>
                        </a:rPr>
                        <a:t>0</a:t>
                      </a:r>
                      <a:endParaRPr lang="en-US" sz="1200" b="0" i="0" u="none" strike="noStrike">
                        <a:solidFill>
                          <a:srgbClr val="000000"/>
                        </a:solidFill>
                        <a:effectLst/>
                        <a:latin typeface="Calibri"/>
                      </a:endParaRPr>
                    </a:p>
                  </a:txBody>
                  <a:tcPr marL="12700" marR="12700" marT="12700" marB="0" anchor="b"/>
                </a:tc>
              </a:tr>
              <a:tr h="264029">
                <a:tc>
                  <a:txBody>
                    <a:bodyPr/>
                    <a:lstStyle/>
                    <a:p>
                      <a:pPr algn="l" fontAlgn="b"/>
                      <a:r>
                        <a:rPr lang="en-US" sz="1200" u="none" strike="noStrike" dirty="0">
                          <a:effectLst/>
                        </a:rPr>
                        <a:t>Dividend Yield</a:t>
                      </a:r>
                      <a:endParaRPr lang="en-US" sz="1200" b="1" i="0" u="none" strike="noStrike" dirty="0">
                        <a:solidFill>
                          <a:srgbClr val="2F75B5"/>
                        </a:solidFill>
                        <a:effectLst/>
                        <a:latin typeface="Calibri"/>
                      </a:endParaRPr>
                    </a:p>
                  </a:txBody>
                  <a:tcPr marL="12700" marR="12700" marT="12700" marB="0" anchor="b">
                    <a:solidFill>
                      <a:srgbClr val="8EB4E3"/>
                    </a:solidFill>
                  </a:tcPr>
                </a:tc>
                <a:tc>
                  <a:txBody>
                    <a:bodyPr/>
                    <a:lstStyle/>
                    <a:p>
                      <a:pPr algn="r" fontAlgn="b"/>
                      <a:r>
                        <a:rPr lang="pt-BR" sz="1200" u="none" strike="noStrike" dirty="0">
                          <a:effectLst/>
                        </a:rPr>
                        <a:t>0.00%</a:t>
                      </a:r>
                      <a:endParaRPr lang="pt-BR" sz="1200" b="0" i="0" u="none" strike="noStrike" dirty="0">
                        <a:solidFill>
                          <a:srgbClr val="000000"/>
                        </a:solidFill>
                        <a:effectLst/>
                        <a:latin typeface="Calibri"/>
                      </a:endParaRPr>
                    </a:p>
                  </a:txBody>
                  <a:tcPr marL="12700" marR="12700" marT="12700" marB="0" anchor="b"/>
                </a:tc>
              </a:tr>
              <a:tr h="264029">
                <a:tc>
                  <a:txBody>
                    <a:bodyPr/>
                    <a:lstStyle/>
                    <a:p>
                      <a:pPr algn="l" fontAlgn="b"/>
                      <a:r>
                        <a:rPr lang="en-US" sz="1200" u="none" strike="noStrike" dirty="0">
                          <a:effectLst/>
                        </a:rPr>
                        <a:t>Total Revenue </a:t>
                      </a:r>
                      <a:r>
                        <a:rPr lang="en-US" sz="1200" u="none" strike="noStrike" dirty="0" smtClean="0">
                          <a:effectLst/>
                        </a:rPr>
                        <a:t>LTM</a:t>
                      </a:r>
                      <a:r>
                        <a:rPr lang="en-US" sz="1200" u="none" strike="noStrike" baseline="0" dirty="0" smtClean="0">
                          <a:effectLst/>
                        </a:rPr>
                        <a:t> (millions)</a:t>
                      </a:r>
                      <a:endParaRPr lang="en-US" sz="1200" b="1" i="0" u="none" strike="noStrike" dirty="0">
                        <a:solidFill>
                          <a:srgbClr val="2F75B5"/>
                        </a:solidFill>
                        <a:effectLst/>
                        <a:latin typeface="Calibri"/>
                      </a:endParaRPr>
                    </a:p>
                  </a:txBody>
                  <a:tcPr marL="12700" marR="12700" marT="12700" marB="0" anchor="b">
                    <a:solidFill>
                      <a:srgbClr val="8EB4E3"/>
                    </a:solidFill>
                  </a:tcPr>
                </a:tc>
                <a:tc>
                  <a:txBody>
                    <a:bodyPr/>
                    <a:lstStyle/>
                    <a:p>
                      <a:pPr algn="r" fontAlgn="b"/>
                      <a:r>
                        <a:rPr lang="fi-FI" sz="1200" u="none" strike="noStrike" dirty="0" smtClean="0">
                          <a:effectLst/>
                        </a:rPr>
                        <a:t>$ 31,960</a:t>
                      </a:r>
                      <a:endParaRPr lang="fi-FI" sz="1200" b="0" i="0" u="none" strike="noStrike" dirty="0">
                        <a:solidFill>
                          <a:srgbClr val="000000"/>
                        </a:solidFill>
                        <a:effectLst/>
                        <a:latin typeface="Calibri"/>
                      </a:endParaRPr>
                    </a:p>
                  </a:txBody>
                  <a:tcPr marL="12700" marR="12700" marT="12700" marB="0" anchor="b"/>
                </a:tc>
              </a:tr>
              <a:tr h="264029">
                <a:tc>
                  <a:txBody>
                    <a:bodyPr/>
                    <a:lstStyle/>
                    <a:p>
                      <a:pPr algn="l" fontAlgn="b"/>
                      <a:r>
                        <a:rPr lang="en-US" sz="1200" u="none" strike="noStrike" dirty="0">
                          <a:effectLst/>
                        </a:rPr>
                        <a:t>Market Capitalization </a:t>
                      </a:r>
                      <a:r>
                        <a:rPr lang="en-US" sz="1200" u="none" strike="noStrike" baseline="0" dirty="0" smtClean="0">
                          <a:effectLst/>
                        </a:rPr>
                        <a:t>(millions)</a:t>
                      </a:r>
                      <a:endParaRPr lang="en-US" sz="1200" b="1" i="0" u="none" strike="noStrike" dirty="0">
                        <a:solidFill>
                          <a:srgbClr val="2F75B5"/>
                        </a:solidFill>
                        <a:effectLst/>
                        <a:latin typeface="Calibri"/>
                      </a:endParaRPr>
                    </a:p>
                  </a:txBody>
                  <a:tcPr marL="12700" marR="12700" marT="12700" marB="0" anchor="b">
                    <a:solidFill>
                      <a:srgbClr val="8EB4E3"/>
                    </a:solidFill>
                  </a:tcPr>
                </a:tc>
                <a:tc>
                  <a:txBody>
                    <a:bodyPr/>
                    <a:lstStyle/>
                    <a:p>
                      <a:pPr algn="r" fontAlgn="b"/>
                      <a:r>
                        <a:rPr lang="fi-FI" sz="1200" u="none" strike="noStrike" dirty="0" smtClean="0">
                          <a:effectLst/>
                        </a:rPr>
                        <a:t>$ 33,768</a:t>
                      </a:r>
                      <a:endParaRPr lang="fi-FI" sz="1200" b="0" i="0" u="none" strike="noStrike" dirty="0">
                        <a:solidFill>
                          <a:srgbClr val="000000"/>
                        </a:solidFill>
                        <a:effectLst/>
                        <a:latin typeface="Calibri"/>
                      </a:endParaRPr>
                    </a:p>
                  </a:txBody>
                  <a:tcPr marL="12700" marR="12700" marT="12700" marB="0" anchor="b"/>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417479923"/>
              </p:ext>
            </p:extLst>
          </p:nvPr>
        </p:nvGraphicFramePr>
        <p:xfrm>
          <a:off x="6216156" y="5157192"/>
          <a:ext cx="2739628" cy="1584174"/>
        </p:xfrm>
        <a:graphic>
          <a:graphicData uri="http://schemas.openxmlformats.org/drawingml/2006/table">
            <a:tbl>
              <a:tblPr>
                <a:tableStyleId>{9D7B26C5-4107-4FEC-AEDC-1716B250A1EF}</a:tableStyleId>
              </a:tblPr>
              <a:tblGrid>
                <a:gridCol w="2025406"/>
                <a:gridCol w="714222"/>
              </a:tblGrid>
              <a:tr h="264029">
                <a:tc>
                  <a:txBody>
                    <a:bodyPr/>
                    <a:lstStyle/>
                    <a:p>
                      <a:pPr algn="l" fontAlgn="b"/>
                      <a:r>
                        <a:rPr lang="en-US" sz="1200" u="none" strike="noStrike" dirty="0" smtClean="0">
                          <a:effectLst/>
                        </a:rPr>
                        <a:t>P</a:t>
                      </a:r>
                      <a:r>
                        <a:rPr lang="en-US" sz="1200" u="none" strike="noStrike" dirty="0">
                          <a:effectLst/>
                        </a:rPr>
                        <a:t>/</a:t>
                      </a:r>
                      <a:r>
                        <a:rPr lang="en-US" sz="1200" u="none" strike="noStrike" dirty="0" smtClean="0">
                          <a:effectLst/>
                        </a:rPr>
                        <a:t>E Ratio</a:t>
                      </a:r>
                      <a:endParaRPr lang="en-US" sz="1200" b="1" i="0" u="none" strike="noStrike" dirty="0">
                        <a:solidFill>
                          <a:srgbClr val="2F75B5"/>
                        </a:solidFill>
                        <a:effectLst/>
                        <a:latin typeface="Calibri"/>
                      </a:endParaRPr>
                    </a:p>
                  </a:txBody>
                  <a:tcPr marL="12700" marR="12700" marT="12700" marB="0" anchor="b">
                    <a:solidFill>
                      <a:srgbClr val="8EB4E3"/>
                    </a:solidFill>
                  </a:tcPr>
                </a:tc>
                <a:tc>
                  <a:txBody>
                    <a:bodyPr/>
                    <a:lstStyle/>
                    <a:p>
                      <a:pPr algn="r" fontAlgn="b"/>
                      <a:r>
                        <a:rPr lang="hr-HR" sz="1200" u="none" strike="noStrike" dirty="0">
                          <a:effectLst/>
                        </a:rPr>
                        <a:t>24.90</a:t>
                      </a:r>
                      <a:endParaRPr lang="hr-HR" sz="1200" b="0" i="0" u="none" strike="noStrike" dirty="0">
                        <a:solidFill>
                          <a:srgbClr val="000000"/>
                        </a:solidFill>
                        <a:effectLst/>
                        <a:latin typeface="Calibri"/>
                      </a:endParaRPr>
                    </a:p>
                  </a:txBody>
                  <a:tcPr marL="12700" marR="12700" marT="12700" marB="0" anchor="b"/>
                </a:tc>
              </a:tr>
              <a:tr h="264029">
                <a:tc>
                  <a:txBody>
                    <a:bodyPr/>
                    <a:lstStyle/>
                    <a:p>
                      <a:pPr algn="l" fontAlgn="b"/>
                      <a:r>
                        <a:rPr lang="en-US" sz="1200" u="none" strike="noStrike" dirty="0" smtClean="0">
                          <a:effectLst/>
                        </a:rPr>
                        <a:t>Share</a:t>
                      </a:r>
                      <a:r>
                        <a:rPr lang="en-US" sz="1200" u="none" strike="noStrike" baseline="0" dirty="0" smtClean="0">
                          <a:effectLst/>
                        </a:rPr>
                        <a:t> </a:t>
                      </a:r>
                      <a:r>
                        <a:rPr lang="en-US" sz="1200" u="none" strike="noStrike" dirty="0" smtClean="0">
                          <a:effectLst/>
                        </a:rPr>
                        <a:t>Price </a:t>
                      </a:r>
                      <a:r>
                        <a:rPr lang="en-US" sz="1200" u="none" strike="noStrike" dirty="0">
                          <a:effectLst/>
                        </a:rPr>
                        <a:t>($)</a:t>
                      </a:r>
                      <a:endParaRPr lang="en-US" sz="1200" b="1" i="0" u="none" strike="noStrike" dirty="0">
                        <a:solidFill>
                          <a:srgbClr val="2F75B5"/>
                        </a:solidFill>
                        <a:effectLst/>
                        <a:latin typeface="Calibri"/>
                      </a:endParaRPr>
                    </a:p>
                  </a:txBody>
                  <a:tcPr marL="12700" marR="12700" marT="12700" marB="0" anchor="b">
                    <a:solidFill>
                      <a:srgbClr val="8EB4E3"/>
                    </a:solidFill>
                  </a:tcPr>
                </a:tc>
                <a:tc>
                  <a:txBody>
                    <a:bodyPr/>
                    <a:lstStyle/>
                    <a:p>
                      <a:pPr algn="r" fontAlgn="b"/>
                      <a:r>
                        <a:rPr lang="nb-NO" sz="1200" u="none" strike="noStrike">
                          <a:effectLst/>
                        </a:rPr>
                        <a:t>61.86</a:t>
                      </a:r>
                      <a:endParaRPr lang="nb-NO" sz="1200" b="0" i="0" u="none" strike="noStrike">
                        <a:solidFill>
                          <a:srgbClr val="000000"/>
                        </a:solidFill>
                        <a:effectLst/>
                        <a:latin typeface="Calibri"/>
                      </a:endParaRPr>
                    </a:p>
                  </a:txBody>
                  <a:tcPr marL="12700" marR="12700" marT="12700" marB="0" anchor="b"/>
                </a:tc>
              </a:tr>
              <a:tr h="264029">
                <a:tc>
                  <a:txBody>
                    <a:bodyPr/>
                    <a:lstStyle/>
                    <a:p>
                      <a:pPr algn="l" fontAlgn="b"/>
                      <a:r>
                        <a:rPr lang="en-US" sz="1200" u="none" strike="noStrike" dirty="0" smtClean="0">
                          <a:effectLst/>
                        </a:rPr>
                        <a:t>Recent Dividend </a:t>
                      </a:r>
                      <a:r>
                        <a:rPr lang="en-US" sz="1200" u="none" strike="noStrike" dirty="0">
                          <a:effectLst/>
                        </a:rPr>
                        <a:t>($/share)</a:t>
                      </a:r>
                      <a:endParaRPr lang="en-US" sz="1200" b="1" i="0" u="none" strike="noStrike" dirty="0">
                        <a:solidFill>
                          <a:srgbClr val="2F75B5"/>
                        </a:solidFill>
                        <a:effectLst/>
                        <a:latin typeface="Calibri"/>
                      </a:endParaRPr>
                    </a:p>
                  </a:txBody>
                  <a:tcPr marL="12700" marR="12700" marT="12700" marB="0" anchor="b">
                    <a:solidFill>
                      <a:srgbClr val="8EB4E3"/>
                    </a:solidFill>
                  </a:tcPr>
                </a:tc>
                <a:tc>
                  <a:txBody>
                    <a:bodyPr/>
                    <a:lstStyle/>
                    <a:p>
                      <a:pPr algn="r" fontAlgn="b"/>
                      <a:r>
                        <a:rPr lang="en-US" sz="1200" u="none" strike="noStrike">
                          <a:effectLst/>
                        </a:rPr>
                        <a:t>0</a:t>
                      </a:r>
                      <a:endParaRPr lang="en-US" sz="1200" b="0" i="0" u="none" strike="noStrike">
                        <a:solidFill>
                          <a:srgbClr val="000000"/>
                        </a:solidFill>
                        <a:effectLst/>
                        <a:latin typeface="Calibri"/>
                      </a:endParaRPr>
                    </a:p>
                  </a:txBody>
                  <a:tcPr marL="12700" marR="12700" marT="12700" marB="0" anchor="b"/>
                </a:tc>
              </a:tr>
              <a:tr h="264029">
                <a:tc>
                  <a:txBody>
                    <a:bodyPr/>
                    <a:lstStyle/>
                    <a:p>
                      <a:pPr algn="l" fontAlgn="b"/>
                      <a:r>
                        <a:rPr lang="en-US" sz="1200" u="none" strike="noStrike" dirty="0">
                          <a:effectLst/>
                        </a:rPr>
                        <a:t>Dividend Yield</a:t>
                      </a:r>
                      <a:endParaRPr lang="en-US" sz="1200" b="1" i="0" u="none" strike="noStrike" dirty="0">
                        <a:solidFill>
                          <a:srgbClr val="2F75B5"/>
                        </a:solidFill>
                        <a:effectLst/>
                        <a:latin typeface="Calibri"/>
                      </a:endParaRPr>
                    </a:p>
                  </a:txBody>
                  <a:tcPr marL="12700" marR="12700" marT="12700" marB="0" anchor="b">
                    <a:solidFill>
                      <a:srgbClr val="8EB4E3"/>
                    </a:solidFill>
                  </a:tcPr>
                </a:tc>
                <a:tc>
                  <a:txBody>
                    <a:bodyPr/>
                    <a:lstStyle/>
                    <a:p>
                      <a:pPr algn="r" fontAlgn="b"/>
                      <a:r>
                        <a:rPr lang="pt-BR" sz="1200" u="none" strike="noStrike">
                          <a:effectLst/>
                        </a:rPr>
                        <a:t>0.00%</a:t>
                      </a:r>
                      <a:endParaRPr lang="pt-BR" sz="1200" b="0" i="0" u="none" strike="noStrike">
                        <a:solidFill>
                          <a:srgbClr val="000000"/>
                        </a:solidFill>
                        <a:effectLst/>
                        <a:latin typeface="Calibri"/>
                      </a:endParaRPr>
                    </a:p>
                  </a:txBody>
                  <a:tcPr marL="12700" marR="12700" marT="12700" marB="0" anchor="b"/>
                </a:tc>
              </a:tr>
              <a:tr h="264029">
                <a:tc>
                  <a:txBody>
                    <a:bodyPr/>
                    <a:lstStyle/>
                    <a:p>
                      <a:pPr algn="l" fontAlgn="b"/>
                      <a:r>
                        <a:rPr lang="en-US" sz="1200" u="none" strike="noStrike" dirty="0">
                          <a:effectLst/>
                        </a:rPr>
                        <a:t>Total Revenue </a:t>
                      </a:r>
                      <a:r>
                        <a:rPr lang="en-US" sz="1200" u="none" strike="noStrike" dirty="0" smtClean="0">
                          <a:effectLst/>
                        </a:rPr>
                        <a:t>LTM</a:t>
                      </a:r>
                      <a:r>
                        <a:rPr lang="en-US" sz="1200" u="none" strike="noStrike" baseline="0" dirty="0" smtClean="0">
                          <a:effectLst/>
                        </a:rPr>
                        <a:t> (millions)</a:t>
                      </a:r>
                      <a:endParaRPr lang="en-US" sz="1200" b="1" i="0" u="none" strike="noStrike" dirty="0">
                        <a:solidFill>
                          <a:srgbClr val="2F75B5"/>
                        </a:solidFill>
                        <a:effectLst/>
                        <a:latin typeface="Calibri"/>
                      </a:endParaRPr>
                    </a:p>
                  </a:txBody>
                  <a:tcPr marL="12700" marR="12700" marT="12700" marB="0" anchor="b">
                    <a:solidFill>
                      <a:srgbClr val="8EB4E3"/>
                    </a:solidFill>
                  </a:tcPr>
                </a:tc>
                <a:tc>
                  <a:txBody>
                    <a:bodyPr/>
                    <a:lstStyle/>
                    <a:p>
                      <a:pPr algn="r" fontAlgn="b"/>
                      <a:r>
                        <a:rPr lang="cs-CZ" sz="1200" u="none" strike="noStrike" dirty="0" smtClean="0">
                          <a:effectLst/>
                        </a:rPr>
                        <a:t> $ 6,525</a:t>
                      </a:r>
                      <a:endParaRPr lang="cs-CZ" sz="1200" b="0" i="0" u="none" strike="noStrike" dirty="0">
                        <a:solidFill>
                          <a:srgbClr val="000000"/>
                        </a:solidFill>
                        <a:effectLst/>
                        <a:latin typeface="Calibri"/>
                      </a:endParaRPr>
                    </a:p>
                  </a:txBody>
                  <a:tcPr marL="12700" marR="12700" marT="12700" marB="0" anchor="b"/>
                </a:tc>
              </a:tr>
              <a:tr h="264029">
                <a:tc>
                  <a:txBody>
                    <a:bodyPr/>
                    <a:lstStyle/>
                    <a:p>
                      <a:pPr algn="l" fontAlgn="b"/>
                      <a:r>
                        <a:rPr lang="en-US" sz="1200" u="none" strike="noStrike" dirty="0">
                          <a:effectLst/>
                        </a:rPr>
                        <a:t>Market Capitalization </a:t>
                      </a:r>
                      <a:r>
                        <a:rPr lang="en-US" sz="1200" u="none" strike="noStrike" baseline="0" dirty="0" smtClean="0">
                          <a:effectLst/>
                        </a:rPr>
                        <a:t>(millions)</a:t>
                      </a:r>
                      <a:endParaRPr lang="en-US" sz="1200" b="1" i="0" u="none" strike="noStrike" dirty="0">
                        <a:solidFill>
                          <a:srgbClr val="2F75B5"/>
                        </a:solidFill>
                        <a:effectLst/>
                        <a:latin typeface="Calibri"/>
                      </a:endParaRPr>
                    </a:p>
                  </a:txBody>
                  <a:tcPr marL="12700" marR="12700" marT="12700" marB="0" anchor="b">
                    <a:solidFill>
                      <a:srgbClr val="8EB4E3"/>
                    </a:solidFill>
                  </a:tcPr>
                </a:tc>
                <a:tc>
                  <a:txBody>
                    <a:bodyPr/>
                    <a:lstStyle/>
                    <a:p>
                      <a:pPr algn="r" fontAlgn="b"/>
                      <a:r>
                        <a:rPr lang="is-IS" sz="1200" u="none" strike="noStrike" dirty="0" smtClean="0">
                          <a:effectLst/>
                        </a:rPr>
                        <a:t>$ 28,653</a:t>
                      </a:r>
                      <a:endParaRPr lang="is-IS" sz="1200" b="0" i="0" u="none" strike="noStrike" dirty="0">
                        <a:solidFill>
                          <a:srgbClr val="000000"/>
                        </a:solidFill>
                        <a:effectLst/>
                        <a:latin typeface="Calibri"/>
                      </a:endParaRPr>
                    </a:p>
                  </a:txBody>
                  <a:tcPr marL="12700" marR="12700" marT="12700" marB="0" anchor="b"/>
                </a:tc>
              </a:tr>
            </a:tbl>
          </a:graphicData>
        </a:graphic>
      </p:graphicFrame>
      <p:sp>
        <p:nvSpPr>
          <p:cNvPr id="16" name="TextBox 15"/>
          <p:cNvSpPr txBox="1"/>
          <p:nvPr/>
        </p:nvSpPr>
        <p:spPr>
          <a:xfrm>
            <a:off x="3323712" y="1419481"/>
            <a:ext cx="2496575" cy="4324261"/>
          </a:xfrm>
          <a:prstGeom prst="rect">
            <a:avLst/>
          </a:prstGeom>
          <a:noFill/>
        </p:spPr>
        <p:txBody>
          <a:bodyPr wrap="square" rtlCol="0">
            <a:spAutoFit/>
          </a:bodyPr>
          <a:lstStyle/>
          <a:p>
            <a:pPr marL="171450" indent="-171450">
              <a:buFontTx/>
              <a:buChar char="-"/>
            </a:pPr>
            <a:r>
              <a:rPr lang="en-US" sz="1100" dirty="0" smtClean="0"/>
              <a:t>3rd largest wireless retailer</a:t>
            </a:r>
          </a:p>
          <a:p>
            <a:pPr marL="171450" indent="-171450">
              <a:buFontTx/>
              <a:buChar char="-"/>
            </a:pPr>
            <a:r>
              <a:rPr lang="en-US" sz="1100" dirty="0" smtClean="0"/>
              <a:t>Has aggressively been capturing customers from Verizon and AT&amp;T by pursuing price cutting strategies</a:t>
            </a:r>
          </a:p>
          <a:p>
            <a:pPr marL="171450" indent="-171450">
              <a:buFontTx/>
              <a:buChar char="-"/>
            </a:pPr>
            <a:r>
              <a:rPr lang="en-US" sz="1100" dirty="0" smtClean="0"/>
              <a:t>Customer base growth due to very competitive pricing strategies in addition to effective marketing campaigns</a:t>
            </a:r>
          </a:p>
          <a:p>
            <a:pPr marL="171450" indent="-171450">
              <a:buFontTx/>
              <a:buChar char="-"/>
            </a:pPr>
            <a:r>
              <a:rPr lang="en-US" sz="1100" dirty="0" smtClean="0"/>
              <a:t>Provide unlimited data plans but are hindered by limited coverage and poorer quality network   </a:t>
            </a:r>
          </a:p>
          <a:p>
            <a:pPr marL="171450" indent="-171450">
              <a:buFontTx/>
              <a:buChar char="-"/>
            </a:pPr>
            <a:r>
              <a:rPr lang="en-US" sz="1100" dirty="0" smtClean="0"/>
              <a:t>Focus shifts to maintaining customer loyalty after they have made the switch from competitors</a:t>
            </a:r>
          </a:p>
          <a:p>
            <a:pPr marL="171450" indent="-171450">
              <a:buFontTx/>
              <a:buChar char="-"/>
            </a:pPr>
            <a:r>
              <a:rPr lang="en-US" sz="1100" dirty="0" smtClean="0"/>
              <a:t> </a:t>
            </a:r>
          </a:p>
          <a:p>
            <a:pPr marL="171450" indent="-171450">
              <a:buFontTx/>
              <a:buChar char="-"/>
            </a:pPr>
            <a:endParaRPr lang="en-US" sz="1100" dirty="0"/>
          </a:p>
          <a:p>
            <a:pPr marL="171450" indent="-171450">
              <a:buFontTx/>
              <a:buChar char="-"/>
            </a:pPr>
            <a:endParaRPr lang="en-US" sz="1100" dirty="0" smtClean="0"/>
          </a:p>
          <a:p>
            <a:pPr marL="171450" indent="-171450">
              <a:buFontTx/>
              <a:buChar char="-"/>
            </a:pPr>
            <a:endParaRPr lang="en-US" sz="1100" dirty="0"/>
          </a:p>
          <a:p>
            <a:pPr marL="171450" indent="-171450">
              <a:buFontTx/>
              <a:buChar char="-"/>
            </a:pPr>
            <a:endParaRPr lang="en-US" sz="1100" dirty="0" smtClean="0"/>
          </a:p>
          <a:p>
            <a:pPr marL="171450" indent="-171450">
              <a:buFontTx/>
              <a:buChar char="-"/>
            </a:pPr>
            <a:endParaRPr lang="en-US" sz="1100" dirty="0"/>
          </a:p>
          <a:p>
            <a:pPr marL="171450" indent="-171450">
              <a:buFontTx/>
              <a:buChar char="-"/>
            </a:pPr>
            <a:endParaRPr lang="en-US" sz="1100" dirty="0" smtClean="0"/>
          </a:p>
          <a:p>
            <a:pPr marL="171450" indent="-171450">
              <a:buFontTx/>
              <a:buChar char="-"/>
            </a:pPr>
            <a:endParaRPr lang="en-US" sz="1100" dirty="0"/>
          </a:p>
          <a:p>
            <a:pPr marL="171450" indent="-171450">
              <a:buFontTx/>
              <a:buChar char="-"/>
            </a:pPr>
            <a:endParaRPr lang="en-US" sz="1100" dirty="0" smtClean="0"/>
          </a:p>
          <a:p>
            <a:pPr marL="171450" indent="-171450">
              <a:buFontTx/>
              <a:buChar char="-"/>
            </a:pPr>
            <a:endParaRPr lang="en-US" sz="1100" dirty="0"/>
          </a:p>
          <a:p>
            <a:pPr marL="171450" indent="-171450">
              <a:buFontTx/>
              <a:buChar char="-"/>
            </a:pPr>
            <a:endParaRPr lang="en-US" sz="1100" dirty="0" smtClean="0"/>
          </a:p>
        </p:txBody>
      </p:sp>
      <p:sp>
        <p:nvSpPr>
          <p:cNvPr id="17" name="TextBox 16"/>
          <p:cNvSpPr txBox="1"/>
          <p:nvPr/>
        </p:nvSpPr>
        <p:spPr>
          <a:xfrm>
            <a:off x="6337682" y="1430708"/>
            <a:ext cx="2496575" cy="2462213"/>
          </a:xfrm>
          <a:prstGeom prst="rect">
            <a:avLst/>
          </a:prstGeom>
          <a:noFill/>
        </p:spPr>
        <p:txBody>
          <a:bodyPr wrap="square" rtlCol="0">
            <a:spAutoFit/>
          </a:bodyPr>
          <a:lstStyle/>
          <a:p>
            <a:pPr marL="171450" indent="-171450">
              <a:buFontTx/>
              <a:buChar char="-"/>
            </a:pPr>
            <a:r>
              <a:rPr lang="en-US" sz="1100" dirty="0"/>
              <a:t>Dish is DirecTV’s primary satellite TV competitor</a:t>
            </a:r>
          </a:p>
          <a:p>
            <a:pPr marL="171450" indent="-171450">
              <a:buFontTx/>
              <a:buChar char="-"/>
            </a:pPr>
            <a:r>
              <a:rPr lang="en-US" sz="1100" dirty="0"/>
              <a:t>Offer competitive pricing in order to capture market share and increase subscriber base</a:t>
            </a:r>
          </a:p>
          <a:p>
            <a:pPr marL="171450" indent="-171450">
              <a:buFontTx/>
              <a:buChar char="-"/>
            </a:pPr>
            <a:r>
              <a:rPr lang="en-US" sz="1100" dirty="0"/>
              <a:t>Have a strong Latin America presence and have a very similar business structure compared to DirecTV</a:t>
            </a:r>
          </a:p>
          <a:p>
            <a:pPr marL="171450" indent="-171450">
              <a:buFontTx/>
              <a:buChar char="-"/>
            </a:pPr>
            <a:r>
              <a:rPr lang="en-US" sz="1100" dirty="0"/>
              <a:t>Target rural residents in the US to consumers who aren’t served by wireline broadband</a:t>
            </a:r>
          </a:p>
          <a:p>
            <a:pPr marL="171450" indent="-171450">
              <a:buFontTx/>
              <a:buChar char="-"/>
            </a:pPr>
            <a:r>
              <a:rPr lang="en-US" sz="1100" dirty="0"/>
              <a:t>Aim to continue acquiring more spectrum in their long term plan is one of their core </a:t>
            </a:r>
            <a:r>
              <a:rPr lang="en-US" sz="1100" dirty="0" smtClean="0"/>
              <a:t>competencies</a:t>
            </a:r>
            <a:endParaRPr lang="en-US" sz="1100" dirty="0"/>
          </a:p>
        </p:txBody>
      </p:sp>
      <p:sp>
        <p:nvSpPr>
          <p:cNvPr id="14" name="TextBox 13"/>
          <p:cNvSpPr txBox="1"/>
          <p:nvPr/>
        </p:nvSpPr>
        <p:spPr>
          <a:xfrm>
            <a:off x="0" y="195296"/>
            <a:ext cx="9144000" cy="523220"/>
          </a:xfrm>
          <a:prstGeom prst="rect">
            <a:avLst/>
          </a:prstGeom>
          <a:solidFill>
            <a:schemeClr val="tx2">
              <a:lumMod val="60000"/>
              <a:lumOff val="40000"/>
            </a:schemeClr>
          </a:solidFill>
        </p:spPr>
        <p:txBody>
          <a:bodyPr wrap="squar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Competitors</a:t>
            </a:r>
          </a:p>
        </p:txBody>
      </p:sp>
      <p:pic>
        <p:nvPicPr>
          <p:cNvPr id="2" name="Picture 1"/>
          <p:cNvPicPr>
            <a:picLocks noChangeAspect="1"/>
          </p:cNvPicPr>
          <p:nvPr/>
        </p:nvPicPr>
        <p:blipFill>
          <a:blip r:embed="rId8"/>
          <a:stretch>
            <a:fillRect/>
          </a:stretch>
        </p:blipFill>
        <p:spPr>
          <a:xfrm>
            <a:off x="309318" y="4126287"/>
            <a:ext cx="2177901" cy="936326"/>
          </a:xfrm>
          <a:prstGeom prst="rect">
            <a:avLst/>
          </a:prstGeom>
        </p:spPr>
      </p:pic>
      <p:pic>
        <p:nvPicPr>
          <p:cNvPr id="5" name="Picture 4"/>
          <p:cNvPicPr>
            <a:picLocks noChangeAspect="1"/>
          </p:cNvPicPr>
          <p:nvPr/>
        </p:nvPicPr>
        <p:blipFill>
          <a:blip r:embed="rId9"/>
          <a:stretch>
            <a:fillRect/>
          </a:stretch>
        </p:blipFill>
        <p:spPr>
          <a:xfrm>
            <a:off x="3242928" y="4108227"/>
            <a:ext cx="2179838" cy="937159"/>
          </a:xfrm>
          <a:prstGeom prst="rect">
            <a:avLst/>
          </a:prstGeom>
        </p:spPr>
      </p:pic>
      <p:sp>
        <p:nvSpPr>
          <p:cNvPr id="18" name="TextBox 17"/>
          <p:cNvSpPr txBox="1"/>
          <p:nvPr/>
        </p:nvSpPr>
        <p:spPr>
          <a:xfrm>
            <a:off x="797187" y="970370"/>
            <a:ext cx="1730730" cy="523220"/>
          </a:xfrm>
          <a:prstGeom prst="rect">
            <a:avLst/>
          </a:prstGeom>
          <a:noFill/>
        </p:spPr>
        <p:txBody>
          <a:bodyPr wrap="none" rtlCol="0">
            <a:spAutoFit/>
          </a:bodyPr>
          <a:lstStyle/>
          <a:p>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Integrated</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9" name="TextBox 18"/>
          <p:cNvSpPr txBox="1"/>
          <p:nvPr/>
        </p:nvSpPr>
        <p:spPr>
          <a:xfrm>
            <a:off x="3841810" y="980082"/>
            <a:ext cx="1458220" cy="523220"/>
          </a:xfrm>
          <a:prstGeom prst="rect">
            <a:avLst/>
          </a:prstGeom>
          <a:noFill/>
        </p:spPr>
        <p:txBody>
          <a:bodyPr wrap="none" rtlCol="0">
            <a:spAutoFit/>
          </a:bodyPr>
          <a:lstStyle/>
          <a:p>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Wireless</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0" name="TextBox 19"/>
          <p:cNvSpPr txBox="1"/>
          <p:nvPr/>
        </p:nvSpPr>
        <p:spPr>
          <a:xfrm>
            <a:off x="6759012" y="995680"/>
            <a:ext cx="1653914" cy="523220"/>
          </a:xfrm>
          <a:prstGeom prst="rect">
            <a:avLst/>
          </a:prstGeom>
          <a:noFill/>
        </p:spPr>
        <p:txBody>
          <a:bodyPr wrap="none" rtlCol="0">
            <a:spAutoFit/>
          </a:bodyPr>
          <a:lstStyle/>
          <a:p>
            <a:r>
              <a:rPr lang="en-CA"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Television</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21" name="Picture 20"/>
          <p:cNvPicPr>
            <a:picLocks noChangeAspect="1"/>
          </p:cNvPicPr>
          <p:nvPr/>
        </p:nvPicPr>
        <p:blipFill>
          <a:blip r:embed="rId10"/>
          <a:stretch>
            <a:fillRect/>
          </a:stretch>
        </p:blipFill>
        <p:spPr>
          <a:xfrm>
            <a:off x="6259259" y="4123832"/>
            <a:ext cx="2153667" cy="921554"/>
          </a:xfrm>
          <a:prstGeom prst="rect">
            <a:avLst/>
          </a:prstGeom>
        </p:spPr>
      </p:pic>
      <p:pic>
        <p:nvPicPr>
          <p:cNvPr id="22" name="Picture 2" descr="http://www.hdicon.com/wp-content/uploads/2010/10/att_2005.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16416" y="-20796"/>
            <a:ext cx="831474" cy="1016476"/>
          </a:xfrm>
          <a:prstGeom prst="rect">
            <a:avLst/>
          </a:prstGeom>
          <a:solidFill>
            <a:schemeClr val="accent1">
              <a:lumMod val="20000"/>
              <a:lumOff val="80000"/>
              <a:alpha val="70000"/>
            </a:schemeClr>
          </a:solid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557103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48880"/>
            <a:ext cx="7772400" cy="1470025"/>
          </a:xfrm>
        </p:spPr>
        <p:txBody>
          <a:bodyPr/>
          <a:lstStyle/>
          <a:p>
            <a:r>
              <a:rPr lang="en-US" dirty="0" smtClean="0"/>
              <a:t>VALUATION</a:t>
            </a:r>
            <a:endParaRPr lang="en-US" dirty="0"/>
          </a:p>
        </p:txBody>
      </p:sp>
    </p:spTree>
    <p:extLst>
      <p:ext uri="{BB962C8B-B14F-4D97-AF65-F5344CB8AC3E}">
        <p14:creationId xmlns:p14="http://schemas.microsoft.com/office/powerpoint/2010/main" val="34685154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55084"/>
            <a:ext cx="1082993" cy="5791200"/>
          </a:xfrm>
          <a:prstGeom prst="rect">
            <a:avLst/>
          </a:prstGeom>
          <a:gradFill flip="none" rotWithShape="1">
            <a:gsLst>
              <a:gs pos="0">
                <a:schemeClr val="bg1"/>
              </a:gs>
              <a:gs pos="98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2"/>
          <a:stretch>
            <a:fillRect/>
          </a:stretch>
        </p:blipFill>
        <p:spPr>
          <a:xfrm>
            <a:off x="402960" y="1108544"/>
            <a:ext cx="5646637" cy="2498209"/>
          </a:xfrm>
          <a:prstGeom prst="rect">
            <a:avLst/>
          </a:prstGeom>
        </p:spPr>
      </p:pic>
      <p:pic>
        <p:nvPicPr>
          <p:cNvPr id="4" name="Picture 3"/>
          <p:cNvPicPr>
            <a:picLocks noChangeAspect="1"/>
          </p:cNvPicPr>
          <p:nvPr/>
        </p:nvPicPr>
        <p:blipFill>
          <a:blip r:embed="rId3"/>
          <a:stretch>
            <a:fillRect/>
          </a:stretch>
        </p:blipFill>
        <p:spPr>
          <a:xfrm>
            <a:off x="0" y="-20796"/>
            <a:ext cx="9144000" cy="1016476"/>
          </a:xfrm>
          <a:prstGeom prst="rect">
            <a:avLst/>
          </a:prstGeom>
          <a:effectLst>
            <a:glow>
              <a:schemeClr val="accent1">
                <a:alpha val="40000"/>
              </a:schemeClr>
            </a:glow>
            <a:reflection endPos="0" dist="50800" dir="5400000" sy="-100000" algn="bl" rotWithShape="0"/>
          </a:effectLst>
        </p:spPr>
      </p:pic>
      <p:pic>
        <p:nvPicPr>
          <p:cNvPr id="6" name="Picture 2" descr="http://www.hdicon.com/wp-content/uploads/2010/10/att_2005.pn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5694839"/>
            <a:ext cx="1082993" cy="144399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0" y="995680"/>
            <a:ext cx="9144000" cy="71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195296"/>
            <a:ext cx="9144000" cy="523220"/>
          </a:xfrm>
          <a:prstGeom prst="rect">
            <a:avLst/>
          </a:prstGeom>
          <a:solidFill>
            <a:schemeClr val="tx2">
              <a:lumMod val="60000"/>
              <a:lumOff val="40000"/>
            </a:schemeClr>
          </a:solidFill>
        </p:spPr>
        <p:txBody>
          <a:bodyPr wrap="squar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Historical Share Price Performance</a:t>
            </a:r>
          </a:p>
        </p:txBody>
      </p:sp>
      <p:sp>
        <p:nvSpPr>
          <p:cNvPr id="16" name="Rectangular Callout 15"/>
          <p:cNvSpPr/>
          <p:nvPr/>
        </p:nvSpPr>
        <p:spPr>
          <a:xfrm>
            <a:off x="4644008" y="2889822"/>
            <a:ext cx="648072" cy="288032"/>
          </a:xfrm>
          <a:prstGeom prst="wedgeRectCallout">
            <a:avLst>
              <a:gd name="adj1" fmla="val 104806"/>
              <a:gd name="adj2" fmla="val -10840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400" dirty="0" smtClean="0"/>
              <a:t>33.51</a:t>
            </a:r>
            <a:endParaRPr lang="en-US" sz="1400" dirty="0"/>
          </a:p>
        </p:txBody>
      </p:sp>
      <p:sp>
        <p:nvSpPr>
          <p:cNvPr id="17" name="Rectangular Callout 16"/>
          <p:cNvSpPr/>
          <p:nvPr/>
        </p:nvSpPr>
        <p:spPr>
          <a:xfrm>
            <a:off x="1603650" y="1734992"/>
            <a:ext cx="648072" cy="288032"/>
          </a:xfrm>
          <a:prstGeom prst="wedgeRectCallout">
            <a:avLst>
              <a:gd name="adj1" fmla="val 74119"/>
              <a:gd name="adj2" fmla="val 15033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400" dirty="0" smtClean="0"/>
              <a:t>39.00</a:t>
            </a:r>
            <a:endParaRPr lang="en-US" sz="1400" dirty="0"/>
          </a:p>
        </p:txBody>
      </p:sp>
      <p:sp>
        <p:nvSpPr>
          <p:cNvPr id="18" name="Rectangular Callout 17"/>
          <p:cNvSpPr/>
          <p:nvPr/>
        </p:nvSpPr>
        <p:spPr>
          <a:xfrm>
            <a:off x="695250" y="2083276"/>
            <a:ext cx="648072" cy="288032"/>
          </a:xfrm>
          <a:prstGeom prst="wedgeRectCallout">
            <a:avLst>
              <a:gd name="adj1" fmla="val -41579"/>
              <a:gd name="adj2" fmla="val 32969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400" dirty="0" smtClean="0"/>
              <a:t>27.33</a:t>
            </a:r>
            <a:endParaRPr lang="en-US" sz="1400" dirty="0"/>
          </a:p>
        </p:txBody>
      </p:sp>
      <p:pic>
        <p:nvPicPr>
          <p:cNvPr id="19" name="Picture 18"/>
          <p:cNvPicPr>
            <a:picLocks noChangeAspect="1"/>
          </p:cNvPicPr>
          <p:nvPr/>
        </p:nvPicPr>
        <p:blipFill>
          <a:blip r:embed="rId5"/>
          <a:stretch>
            <a:fillRect/>
          </a:stretch>
        </p:blipFill>
        <p:spPr>
          <a:xfrm>
            <a:off x="395536" y="3772988"/>
            <a:ext cx="5612347" cy="2918062"/>
          </a:xfrm>
          <a:prstGeom prst="rect">
            <a:avLst/>
          </a:prstGeom>
        </p:spPr>
      </p:pic>
      <p:sp>
        <p:nvSpPr>
          <p:cNvPr id="20" name="TextBox 19"/>
          <p:cNvSpPr txBox="1"/>
          <p:nvPr/>
        </p:nvSpPr>
        <p:spPr>
          <a:xfrm>
            <a:off x="695250" y="3900993"/>
            <a:ext cx="1402607" cy="278571"/>
          </a:xfrm>
          <a:prstGeom prst="rect">
            <a:avLst/>
          </a:prstGeom>
          <a:solidFill>
            <a:schemeClr val="bg1"/>
          </a:solidFill>
        </p:spPr>
        <p:txBody>
          <a:bodyPr wrap="square" rtlCol="0">
            <a:normAutofit fontScale="55000" lnSpcReduction="20000"/>
          </a:bodyPr>
          <a:lstStyle/>
          <a:p>
            <a:r>
              <a:rPr lang="en-CA" dirty="0" smtClean="0"/>
              <a:t>T Price/Earnings Ratio</a:t>
            </a:r>
            <a:endParaRPr lang="en-US" dirty="0"/>
          </a:p>
        </p:txBody>
      </p:sp>
      <p:cxnSp>
        <p:nvCxnSpPr>
          <p:cNvPr id="23" name="Straight Connector 22"/>
          <p:cNvCxnSpPr/>
          <p:nvPr/>
        </p:nvCxnSpPr>
        <p:spPr>
          <a:xfrm>
            <a:off x="809757" y="4293096"/>
            <a:ext cx="793893" cy="0"/>
          </a:xfrm>
          <a:prstGeom prst="line">
            <a:avLst/>
          </a:prstGeom>
          <a:ln w="41275">
            <a:solidFill>
              <a:srgbClr val="0BDF15"/>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149801" y="4293096"/>
            <a:ext cx="1142279" cy="0"/>
          </a:xfrm>
          <a:prstGeom prst="line">
            <a:avLst/>
          </a:prstGeom>
          <a:ln w="41275">
            <a:solidFill>
              <a:srgbClr val="9E5ECE"/>
            </a:solidFill>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6149280" y="1108544"/>
            <a:ext cx="2602613" cy="2585323"/>
          </a:xfrm>
          <a:prstGeom prst="rect">
            <a:avLst/>
          </a:prstGeom>
          <a:noFill/>
        </p:spPr>
        <p:txBody>
          <a:bodyPr wrap="square" rtlCol="0">
            <a:spAutoFit/>
          </a:bodyPr>
          <a:lstStyle/>
          <a:p>
            <a:r>
              <a:rPr lang="en-CA" b="1" u="sng" dirty="0" smtClean="0"/>
              <a:t>Key Points:</a:t>
            </a:r>
            <a:r>
              <a:rPr lang="en-CA" dirty="0" smtClean="0"/>
              <a:t/>
            </a:r>
            <a:br>
              <a:rPr lang="en-CA" dirty="0" smtClean="0"/>
            </a:br>
            <a:r>
              <a:rPr lang="en-CA" dirty="0" smtClean="0"/>
              <a:t>- AT&amp;T share price has been lagging the market significantly.</a:t>
            </a:r>
          </a:p>
          <a:p>
            <a:r>
              <a:rPr lang="en-CA" dirty="0" smtClean="0"/>
              <a:t>- Has been trading in a sideways pattern for the past 3 to 4 years.</a:t>
            </a:r>
            <a:br>
              <a:rPr lang="en-CA" dirty="0" smtClean="0"/>
            </a:br>
            <a:r>
              <a:rPr lang="en-CA" dirty="0" smtClean="0"/>
              <a:t>-  Hit it’s all-time high in the beginning of Q4 2012</a:t>
            </a:r>
            <a:endParaRPr lang="en-US" dirty="0"/>
          </a:p>
        </p:txBody>
      </p:sp>
      <p:sp>
        <p:nvSpPr>
          <p:cNvPr id="34" name="TextBox 33"/>
          <p:cNvSpPr txBox="1"/>
          <p:nvPr/>
        </p:nvSpPr>
        <p:spPr>
          <a:xfrm>
            <a:off x="4050127" y="3900992"/>
            <a:ext cx="1402607" cy="278571"/>
          </a:xfrm>
          <a:prstGeom prst="rect">
            <a:avLst/>
          </a:prstGeom>
          <a:solidFill>
            <a:schemeClr val="bg1"/>
          </a:solidFill>
        </p:spPr>
        <p:txBody>
          <a:bodyPr wrap="square" rtlCol="0">
            <a:normAutofit fontScale="62500" lnSpcReduction="20000"/>
          </a:bodyPr>
          <a:lstStyle/>
          <a:p>
            <a:r>
              <a:rPr lang="en-CA" dirty="0" smtClean="0"/>
              <a:t>T Earnings Per Share</a:t>
            </a:r>
            <a:endParaRPr lang="en-US" dirty="0"/>
          </a:p>
        </p:txBody>
      </p:sp>
      <p:sp>
        <p:nvSpPr>
          <p:cNvPr id="37" name="TextBox 36"/>
          <p:cNvSpPr txBox="1"/>
          <p:nvPr/>
        </p:nvSpPr>
        <p:spPr>
          <a:xfrm>
            <a:off x="610259" y="1185012"/>
            <a:ext cx="1402607" cy="278571"/>
          </a:xfrm>
          <a:prstGeom prst="rect">
            <a:avLst/>
          </a:prstGeom>
          <a:solidFill>
            <a:schemeClr val="bg1"/>
          </a:solidFill>
        </p:spPr>
        <p:txBody>
          <a:bodyPr wrap="square" rtlCol="0">
            <a:normAutofit fontScale="85000" lnSpcReduction="20000"/>
          </a:bodyPr>
          <a:lstStyle/>
          <a:p>
            <a:r>
              <a:rPr lang="en-CA" dirty="0" smtClean="0"/>
              <a:t>S&amp;P 500</a:t>
            </a:r>
            <a:endParaRPr lang="en-US" dirty="0"/>
          </a:p>
        </p:txBody>
      </p:sp>
      <p:cxnSp>
        <p:nvCxnSpPr>
          <p:cNvPr id="38" name="Straight Connector 37"/>
          <p:cNvCxnSpPr/>
          <p:nvPr/>
        </p:nvCxnSpPr>
        <p:spPr>
          <a:xfrm>
            <a:off x="724766" y="1577115"/>
            <a:ext cx="793893" cy="0"/>
          </a:xfrm>
          <a:prstGeom prst="line">
            <a:avLst/>
          </a:prstGeom>
          <a:ln w="41275">
            <a:solidFill>
              <a:srgbClr val="0BDF15"/>
            </a:solidFill>
          </a:ln>
        </p:spPr>
        <p:style>
          <a:lnRef idx="2">
            <a:schemeClr val="accent1"/>
          </a:lnRef>
          <a:fillRef idx="0">
            <a:schemeClr val="accent1"/>
          </a:fillRef>
          <a:effectRef idx="1">
            <a:schemeClr val="accent1"/>
          </a:effectRef>
          <a:fontRef idx="minor">
            <a:schemeClr val="tx1"/>
          </a:fontRef>
        </p:style>
      </p:cxnSp>
      <p:pic>
        <p:nvPicPr>
          <p:cNvPr id="39" name="Picture 38"/>
          <p:cNvPicPr>
            <a:picLocks noChangeAspect="1"/>
          </p:cNvPicPr>
          <p:nvPr/>
        </p:nvPicPr>
        <p:blipFill>
          <a:blip r:embed="rId6"/>
          <a:stretch>
            <a:fillRect/>
          </a:stretch>
        </p:blipFill>
        <p:spPr>
          <a:xfrm>
            <a:off x="6049597" y="6260840"/>
            <a:ext cx="2968781" cy="392104"/>
          </a:xfrm>
          <a:prstGeom prst="rect">
            <a:avLst/>
          </a:prstGeom>
        </p:spPr>
      </p:pic>
      <p:pic>
        <p:nvPicPr>
          <p:cNvPr id="40" name="Picture 39"/>
          <p:cNvPicPr>
            <a:picLocks noChangeAspect="1"/>
          </p:cNvPicPr>
          <p:nvPr/>
        </p:nvPicPr>
        <p:blipFill>
          <a:blip r:embed="rId7"/>
          <a:stretch>
            <a:fillRect/>
          </a:stretch>
        </p:blipFill>
        <p:spPr>
          <a:xfrm>
            <a:off x="6084142" y="3804966"/>
            <a:ext cx="2943551" cy="2176292"/>
          </a:xfrm>
          <a:prstGeom prst="rect">
            <a:avLst/>
          </a:prstGeom>
        </p:spPr>
      </p:pic>
      <p:sp>
        <p:nvSpPr>
          <p:cNvPr id="41" name="TextBox 40"/>
          <p:cNvSpPr txBox="1"/>
          <p:nvPr/>
        </p:nvSpPr>
        <p:spPr>
          <a:xfrm>
            <a:off x="6084092" y="5936383"/>
            <a:ext cx="2976000" cy="369332"/>
          </a:xfrm>
          <a:prstGeom prst="rect">
            <a:avLst/>
          </a:prstGeom>
          <a:noFill/>
        </p:spPr>
        <p:txBody>
          <a:bodyPr wrap="square" rtlCol="0">
            <a:spAutoFit/>
          </a:bodyPr>
          <a:lstStyle/>
          <a:p>
            <a:r>
              <a:rPr lang="en-CA" b="1" u="sng" dirty="0" smtClean="0"/>
              <a:t>T Actual Return VS SP&amp;500   </a:t>
            </a:r>
            <a:endParaRPr lang="en-US" dirty="0"/>
          </a:p>
        </p:txBody>
      </p:sp>
      <p:pic>
        <p:nvPicPr>
          <p:cNvPr id="22" name="Picture 2" descr="http://www.hdicon.com/wp-content/uploads/2010/10/att_200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416" y="-20796"/>
            <a:ext cx="831474" cy="1016476"/>
          </a:xfrm>
          <a:prstGeom prst="rect">
            <a:avLst/>
          </a:prstGeom>
          <a:solidFill>
            <a:schemeClr val="accent1">
              <a:lumMod val="20000"/>
              <a:lumOff val="80000"/>
              <a:alpha val="70000"/>
            </a:schemeClr>
          </a:solid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96869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0796"/>
            <a:ext cx="9144000" cy="1016476"/>
          </a:xfrm>
          <a:prstGeom prst="rect">
            <a:avLst/>
          </a:prstGeom>
          <a:effectLst>
            <a:glow>
              <a:schemeClr val="accent1">
                <a:alpha val="40000"/>
              </a:schemeClr>
            </a:glow>
            <a:reflection endPos="0" dist="50800" dir="5400000" sy="-100000" algn="bl" rotWithShape="0"/>
          </a:effectLst>
        </p:spPr>
      </p:pic>
      <p:sp>
        <p:nvSpPr>
          <p:cNvPr id="5" name="Rectangle 4"/>
          <p:cNvSpPr/>
          <p:nvPr/>
        </p:nvSpPr>
        <p:spPr>
          <a:xfrm>
            <a:off x="0" y="1055084"/>
            <a:ext cx="1082993" cy="5791200"/>
          </a:xfrm>
          <a:prstGeom prst="rect">
            <a:avLst/>
          </a:prstGeom>
          <a:gradFill flip="none" rotWithShape="1">
            <a:gsLst>
              <a:gs pos="0">
                <a:schemeClr val="bg1"/>
              </a:gs>
              <a:gs pos="98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995680"/>
            <a:ext cx="9144000" cy="71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475656" y="1113131"/>
            <a:ext cx="6630213" cy="461665"/>
          </a:xfrm>
          <a:prstGeom prst="rect">
            <a:avLst/>
          </a:prstGeom>
          <a:noFill/>
        </p:spPr>
        <p:txBody>
          <a:bodyPr wrap="none" rtlCol="0">
            <a:spAutoFit/>
          </a:bodyPr>
          <a:lstStyle/>
          <a:p>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AT&amp;T – Implied EV by Different Valuation Methods</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 name="TextBox 7"/>
          <p:cNvSpPr txBox="1"/>
          <p:nvPr/>
        </p:nvSpPr>
        <p:spPr>
          <a:xfrm>
            <a:off x="0" y="195296"/>
            <a:ext cx="9144000" cy="523220"/>
          </a:xfrm>
          <a:prstGeom prst="rect">
            <a:avLst/>
          </a:prstGeom>
          <a:solidFill>
            <a:schemeClr val="tx2">
              <a:lumMod val="60000"/>
              <a:lumOff val="40000"/>
            </a:schemeClr>
          </a:solidFill>
        </p:spPr>
        <p:txBody>
          <a:bodyPr wrap="squar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Valuation Overview (Football Field)</a:t>
            </a:r>
          </a:p>
        </p:txBody>
      </p:sp>
      <p:sp>
        <p:nvSpPr>
          <p:cNvPr id="10" name="TextBox 9"/>
          <p:cNvSpPr txBox="1"/>
          <p:nvPr/>
        </p:nvSpPr>
        <p:spPr>
          <a:xfrm>
            <a:off x="1461167" y="4769549"/>
            <a:ext cx="6552728" cy="646331"/>
          </a:xfrm>
          <a:prstGeom prst="rect">
            <a:avLst/>
          </a:prstGeom>
          <a:noFill/>
        </p:spPr>
        <p:txBody>
          <a:bodyPr wrap="square" rtlCol="0">
            <a:spAutoFit/>
          </a:bodyPr>
          <a:lstStyle/>
          <a:p>
            <a:r>
              <a:rPr lang="en-US" dirty="0" smtClean="0"/>
              <a:t>The DCF upside case of $54.74 and base case of $42.55 is in line with comparable and transactional data when comp</a:t>
            </a:r>
            <a:endParaRPr lang="en-US" dirty="0"/>
          </a:p>
        </p:txBody>
      </p:sp>
      <p:pic>
        <p:nvPicPr>
          <p:cNvPr id="14" name="Picture 13"/>
          <p:cNvPicPr>
            <a:picLocks noChangeAspect="1"/>
          </p:cNvPicPr>
          <p:nvPr/>
        </p:nvPicPr>
        <p:blipFill>
          <a:blip r:embed="rId3"/>
          <a:stretch>
            <a:fillRect/>
          </a:stretch>
        </p:blipFill>
        <p:spPr>
          <a:xfrm>
            <a:off x="1461167" y="1710326"/>
            <a:ext cx="7060716" cy="2874557"/>
          </a:xfrm>
          <a:prstGeom prst="rect">
            <a:avLst/>
          </a:prstGeom>
        </p:spPr>
      </p:pic>
      <p:pic>
        <p:nvPicPr>
          <p:cNvPr id="11" name="Picture 10"/>
          <p:cNvPicPr>
            <a:picLocks noChangeAspect="1"/>
          </p:cNvPicPr>
          <p:nvPr/>
        </p:nvPicPr>
        <p:blipFill>
          <a:blip r:embed="rId4"/>
          <a:stretch>
            <a:fillRect/>
          </a:stretch>
        </p:blipFill>
        <p:spPr>
          <a:xfrm>
            <a:off x="2319319" y="2180121"/>
            <a:ext cx="2428875" cy="219075"/>
          </a:xfrm>
          <a:prstGeom prst="rect">
            <a:avLst/>
          </a:prstGeom>
        </p:spPr>
      </p:pic>
      <p:pic>
        <p:nvPicPr>
          <p:cNvPr id="17" name="Picture 2" descr="http://www.hdicon.com/wp-content/uploads/2010/10/att_200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6416" y="-20796"/>
            <a:ext cx="831474" cy="1016476"/>
          </a:xfrm>
          <a:prstGeom prst="rect">
            <a:avLst/>
          </a:prstGeom>
          <a:solidFill>
            <a:schemeClr val="accent1">
              <a:lumMod val="20000"/>
              <a:lumOff val="80000"/>
              <a:alpha val="70000"/>
            </a:schemeClr>
          </a:solid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968691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a:xfrm>
            <a:off x="0" y="1055084"/>
            <a:ext cx="1082993" cy="5791200"/>
          </a:xfrm>
          <a:prstGeom prst="rect">
            <a:avLst/>
          </a:prstGeom>
          <a:gradFill flip="none" rotWithShape="1">
            <a:gsLst>
              <a:gs pos="0">
                <a:schemeClr val="bg1"/>
              </a:gs>
              <a:gs pos="98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506628" y="1464131"/>
            <a:ext cx="1388058" cy="307777"/>
          </a:xfrm>
          <a:prstGeom prst="rect">
            <a:avLst/>
          </a:prstGeom>
          <a:noFill/>
        </p:spPr>
        <p:txBody>
          <a:bodyPr wrap="square" rtlCol="0">
            <a:spAutoFit/>
          </a:bodyPr>
          <a:lstStyle/>
          <a:p>
            <a:r>
              <a:rPr lang="en-CA" sz="1400" u="sng" dirty="0" smtClean="0"/>
              <a:t>EV/EBITDA</a:t>
            </a:r>
            <a:endParaRPr lang="en-US" sz="1400" u="sng" dirty="0"/>
          </a:p>
        </p:txBody>
      </p:sp>
      <p:sp>
        <p:nvSpPr>
          <p:cNvPr id="22" name="TextBox 21"/>
          <p:cNvSpPr txBox="1"/>
          <p:nvPr/>
        </p:nvSpPr>
        <p:spPr>
          <a:xfrm>
            <a:off x="5667798" y="1464131"/>
            <a:ext cx="848957" cy="307777"/>
          </a:xfrm>
          <a:prstGeom prst="rect">
            <a:avLst/>
          </a:prstGeom>
          <a:noFill/>
        </p:spPr>
        <p:txBody>
          <a:bodyPr wrap="square" rtlCol="0">
            <a:spAutoFit/>
          </a:bodyPr>
          <a:lstStyle/>
          <a:p>
            <a:r>
              <a:rPr lang="en-CA" sz="1400" u="sng" dirty="0" smtClean="0"/>
              <a:t>EV/Rev</a:t>
            </a:r>
            <a:endParaRPr lang="en-US" sz="1400" u="sng" dirty="0"/>
          </a:p>
        </p:txBody>
      </p:sp>
      <p:pic>
        <p:nvPicPr>
          <p:cNvPr id="4" name="Picture 3"/>
          <p:cNvPicPr>
            <a:picLocks noChangeAspect="1"/>
          </p:cNvPicPr>
          <p:nvPr/>
        </p:nvPicPr>
        <p:blipFill>
          <a:blip r:embed="rId2"/>
          <a:stretch>
            <a:fillRect/>
          </a:stretch>
        </p:blipFill>
        <p:spPr>
          <a:xfrm>
            <a:off x="0" y="15176"/>
            <a:ext cx="9144000" cy="1016476"/>
          </a:xfrm>
          <a:prstGeom prst="rect">
            <a:avLst/>
          </a:prstGeom>
          <a:effectLst>
            <a:glow>
              <a:schemeClr val="accent1">
                <a:alpha val="40000"/>
              </a:schemeClr>
            </a:glow>
            <a:reflection endPos="0" dist="50800" dir="5400000" sy="-100000" algn="bl" rotWithShape="0"/>
          </a:effectLst>
        </p:spPr>
      </p:pic>
      <p:sp>
        <p:nvSpPr>
          <p:cNvPr id="7" name="Rectangle 6"/>
          <p:cNvSpPr/>
          <p:nvPr/>
        </p:nvSpPr>
        <p:spPr>
          <a:xfrm>
            <a:off x="0" y="995680"/>
            <a:ext cx="9144000" cy="71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195296"/>
            <a:ext cx="9144000" cy="523220"/>
          </a:xfrm>
          <a:prstGeom prst="rect">
            <a:avLst/>
          </a:prstGeom>
          <a:solidFill>
            <a:schemeClr val="tx2">
              <a:lumMod val="60000"/>
              <a:lumOff val="40000"/>
            </a:schemeClr>
          </a:solidFill>
        </p:spPr>
        <p:txBody>
          <a:bodyPr wrap="squar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Valuation Analysis</a:t>
            </a:r>
          </a:p>
        </p:txBody>
      </p:sp>
      <p:pic>
        <p:nvPicPr>
          <p:cNvPr id="15" name="Picture 14"/>
          <p:cNvPicPr>
            <a:picLocks noChangeAspect="1"/>
          </p:cNvPicPr>
          <p:nvPr/>
        </p:nvPicPr>
        <p:blipFill>
          <a:blip r:embed="rId3"/>
          <a:stretch>
            <a:fillRect/>
          </a:stretch>
        </p:blipFill>
        <p:spPr>
          <a:xfrm>
            <a:off x="5759086" y="1759766"/>
            <a:ext cx="733425" cy="1181100"/>
          </a:xfrm>
          <a:prstGeom prst="rect">
            <a:avLst/>
          </a:prstGeom>
        </p:spPr>
      </p:pic>
      <p:pic>
        <p:nvPicPr>
          <p:cNvPr id="16" name="Picture 15"/>
          <p:cNvPicPr>
            <a:picLocks noChangeAspect="1"/>
          </p:cNvPicPr>
          <p:nvPr/>
        </p:nvPicPr>
        <p:blipFill>
          <a:blip r:embed="rId4"/>
          <a:stretch>
            <a:fillRect/>
          </a:stretch>
        </p:blipFill>
        <p:spPr>
          <a:xfrm>
            <a:off x="6604595" y="1731191"/>
            <a:ext cx="847725" cy="1209675"/>
          </a:xfrm>
          <a:prstGeom prst="rect">
            <a:avLst/>
          </a:prstGeom>
        </p:spPr>
      </p:pic>
      <p:pic>
        <p:nvPicPr>
          <p:cNvPr id="18" name="Picture 17"/>
          <p:cNvPicPr>
            <a:picLocks noChangeAspect="1"/>
          </p:cNvPicPr>
          <p:nvPr/>
        </p:nvPicPr>
        <p:blipFill>
          <a:blip r:embed="rId5"/>
          <a:stretch>
            <a:fillRect/>
          </a:stretch>
        </p:blipFill>
        <p:spPr>
          <a:xfrm>
            <a:off x="7598537" y="1804469"/>
            <a:ext cx="714375" cy="1666875"/>
          </a:xfrm>
          <a:prstGeom prst="rect">
            <a:avLst/>
          </a:prstGeom>
        </p:spPr>
      </p:pic>
      <p:pic>
        <p:nvPicPr>
          <p:cNvPr id="19" name="Picture 18"/>
          <p:cNvPicPr>
            <a:picLocks noChangeAspect="1"/>
          </p:cNvPicPr>
          <p:nvPr/>
        </p:nvPicPr>
        <p:blipFill>
          <a:blip r:embed="rId6"/>
          <a:stretch>
            <a:fillRect/>
          </a:stretch>
        </p:blipFill>
        <p:spPr>
          <a:xfrm>
            <a:off x="8391525" y="1699312"/>
            <a:ext cx="752475" cy="1771650"/>
          </a:xfrm>
          <a:prstGeom prst="rect">
            <a:avLst/>
          </a:prstGeom>
        </p:spPr>
      </p:pic>
      <p:sp>
        <p:nvSpPr>
          <p:cNvPr id="20" name="TextBox 19"/>
          <p:cNvSpPr txBox="1"/>
          <p:nvPr/>
        </p:nvSpPr>
        <p:spPr>
          <a:xfrm>
            <a:off x="6405710" y="987079"/>
            <a:ext cx="1192827" cy="523220"/>
          </a:xfrm>
          <a:prstGeom prst="rect">
            <a:avLst/>
          </a:prstGeom>
          <a:noFill/>
        </p:spPr>
        <p:txBody>
          <a:bodyPr wrap="none" rtlCol="0">
            <a:spAutoFit/>
          </a:bodyPr>
          <a:lstStyle/>
          <a:p>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Comps</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1" name="TextBox 20"/>
          <p:cNvSpPr txBox="1"/>
          <p:nvPr/>
        </p:nvSpPr>
        <p:spPr>
          <a:xfrm>
            <a:off x="1023805" y="961218"/>
            <a:ext cx="766557" cy="523220"/>
          </a:xfrm>
          <a:prstGeom prst="rect">
            <a:avLst/>
          </a:prstGeom>
          <a:noFill/>
        </p:spPr>
        <p:txBody>
          <a:bodyPr wrap="none" rtlCol="0">
            <a:spAutoFit/>
          </a:bodyPr>
          <a:lstStyle/>
          <a:p>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DCF</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4" name="TextBox 23"/>
          <p:cNvSpPr txBox="1"/>
          <p:nvPr/>
        </p:nvSpPr>
        <p:spPr>
          <a:xfrm>
            <a:off x="8239102" y="1464131"/>
            <a:ext cx="1103244" cy="307777"/>
          </a:xfrm>
          <a:prstGeom prst="rect">
            <a:avLst/>
          </a:prstGeom>
          <a:noFill/>
        </p:spPr>
        <p:txBody>
          <a:bodyPr wrap="square" rtlCol="0">
            <a:spAutoFit/>
          </a:bodyPr>
          <a:lstStyle/>
          <a:p>
            <a:r>
              <a:rPr lang="en-CA" sz="1400" u="sng" dirty="0" smtClean="0"/>
              <a:t>EV/EBITDA</a:t>
            </a:r>
            <a:endParaRPr lang="en-US" sz="1400" u="sng" dirty="0"/>
          </a:p>
        </p:txBody>
      </p:sp>
      <p:sp>
        <p:nvSpPr>
          <p:cNvPr id="25" name="TextBox 24"/>
          <p:cNvSpPr txBox="1"/>
          <p:nvPr/>
        </p:nvSpPr>
        <p:spPr>
          <a:xfrm>
            <a:off x="7542146" y="1464131"/>
            <a:ext cx="848957" cy="307777"/>
          </a:xfrm>
          <a:prstGeom prst="rect">
            <a:avLst/>
          </a:prstGeom>
          <a:noFill/>
        </p:spPr>
        <p:txBody>
          <a:bodyPr wrap="square" rtlCol="0">
            <a:spAutoFit/>
          </a:bodyPr>
          <a:lstStyle/>
          <a:p>
            <a:r>
              <a:rPr lang="en-CA" sz="1400" u="sng" dirty="0" smtClean="0"/>
              <a:t>EV/Rev</a:t>
            </a:r>
            <a:endParaRPr lang="en-US" sz="1400" u="sng" dirty="0"/>
          </a:p>
        </p:txBody>
      </p:sp>
      <p:sp>
        <p:nvSpPr>
          <p:cNvPr id="26" name="TextBox 25"/>
          <p:cNvSpPr txBox="1"/>
          <p:nvPr/>
        </p:nvSpPr>
        <p:spPr>
          <a:xfrm>
            <a:off x="5967844" y="3265239"/>
            <a:ext cx="1171018" cy="307777"/>
          </a:xfrm>
          <a:prstGeom prst="rect">
            <a:avLst/>
          </a:prstGeom>
          <a:noFill/>
        </p:spPr>
        <p:txBody>
          <a:bodyPr wrap="square" rtlCol="0">
            <a:spAutoFit/>
          </a:bodyPr>
          <a:lstStyle/>
          <a:p>
            <a:r>
              <a:rPr lang="en-CA" sz="1400" b="1" dirty="0" smtClean="0"/>
              <a:t>SEGMENTED</a:t>
            </a:r>
            <a:endParaRPr lang="en-US" sz="1400" b="1" dirty="0"/>
          </a:p>
        </p:txBody>
      </p:sp>
      <p:cxnSp>
        <p:nvCxnSpPr>
          <p:cNvPr id="29" name="Elbow Connector 28"/>
          <p:cNvCxnSpPr>
            <a:stCxn id="26" idx="0"/>
            <a:endCxn id="15" idx="2"/>
          </p:cNvCxnSpPr>
          <p:nvPr/>
        </p:nvCxnSpPr>
        <p:spPr>
          <a:xfrm rot="16200000" flipV="1">
            <a:off x="6177390" y="2889276"/>
            <a:ext cx="324373" cy="427554"/>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38" name="Elbow Connector 37"/>
          <p:cNvCxnSpPr>
            <a:stCxn id="26" idx="0"/>
            <a:endCxn id="16" idx="2"/>
          </p:cNvCxnSpPr>
          <p:nvPr/>
        </p:nvCxnSpPr>
        <p:spPr>
          <a:xfrm rot="5400000" flipH="1" flipV="1">
            <a:off x="6628719" y="2865501"/>
            <a:ext cx="324373" cy="475105"/>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sp>
        <p:nvSpPr>
          <p:cNvPr id="45" name="TextBox 44"/>
          <p:cNvSpPr txBox="1"/>
          <p:nvPr/>
        </p:nvSpPr>
        <p:spPr>
          <a:xfrm>
            <a:off x="7787776" y="3841884"/>
            <a:ext cx="1171018" cy="523220"/>
          </a:xfrm>
          <a:prstGeom prst="rect">
            <a:avLst/>
          </a:prstGeom>
          <a:noFill/>
        </p:spPr>
        <p:txBody>
          <a:bodyPr wrap="square" rtlCol="0">
            <a:spAutoFit/>
          </a:bodyPr>
          <a:lstStyle/>
          <a:p>
            <a:r>
              <a:rPr lang="en-CA" sz="1400" b="1" dirty="0" smtClean="0"/>
              <a:t>COMBINED ENTITIY </a:t>
            </a:r>
            <a:endParaRPr lang="en-US" sz="1400" b="1" dirty="0"/>
          </a:p>
        </p:txBody>
      </p:sp>
      <p:cxnSp>
        <p:nvCxnSpPr>
          <p:cNvPr id="46" name="Elbow Connector 45"/>
          <p:cNvCxnSpPr>
            <a:stCxn id="45" idx="0"/>
            <a:endCxn id="18" idx="2"/>
          </p:cNvCxnSpPr>
          <p:nvPr/>
        </p:nvCxnSpPr>
        <p:spPr>
          <a:xfrm rot="16200000" flipV="1">
            <a:off x="7979235" y="3447834"/>
            <a:ext cx="370540" cy="417560"/>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47" name="Elbow Connector 46"/>
          <p:cNvCxnSpPr>
            <a:stCxn id="45" idx="0"/>
            <a:endCxn id="19" idx="2"/>
          </p:cNvCxnSpPr>
          <p:nvPr/>
        </p:nvCxnSpPr>
        <p:spPr>
          <a:xfrm rot="5400000" flipH="1" flipV="1">
            <a:off x="8385063" y="3459184"/>
            <a:ext cx="370922" cy="394478"/>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pic>
        <p:nvPicPr>
          <p:cNvPr id="53" name="Picture 52"/>
          <p:cNvPicPr>
            <a:picLocks noChangeAspect="1"/>
          </p:cNvPicPr>
          <p:nvPr/>
        </p:nvPicPr>
        <p:blipFill>
          <a:blip r:embed="rId7"/>
          <a:stretch>
            <a:fillRect/>
          </a:stretch>
        </p:blipFill>
        <p:spPr>
          <a:xfrm>
            <a:off x="3087411" y="1733808"/>
            <a:ext cx="1104900" cy="1695450"/>
          </a:xfrm>
          <a:prstGeom prst="rect">
            <a:avLst/>
          </a:prstGeom>
        </p:spPr>
      </p:pic>
      <p:pic>
        <p:nvPicPr>
          <p:cNvPr id="54" name="Picture 53"/>
          <p:cNvPicPr>
            <a:picLocks noChangeAspect="1"/>
          </p:cNvPicPr>
          <p:nvPr/>
        </p:nvPicPr>
        <p:blipFill>
          <a:blip r:embed="rId8"/>
          <a:stretch>
            <a:fillRect/>
          </a:stretch>
        </p:blipFill>
        <p:spPr>
          <a:xfrm>
            <a:off x="4415889" y="1732311"/>
            <a:ext cx="1104900" cy="1704975"/>
          </a:xfrm>
          <a:prstGeom prst="rect">
            <a:avLst/>
          </a:prstGeom>
        </p:spPr>
      </p:pic>
      <p:sp>
        <p:nvSpPr>
          <p:cNvPr id="55" name="TextBox 54"/>
          <p:cNvSpPr txBox="1"/>
          <p:nvPr/>
        </p:nvSpPr>
        <p:spPr>
          <a:xfrm>
            <a:off x="3427518" y="992054"/>
            <a:ext cx="1842812" cy="523220"/>
          </a:xfrm>
          <a:prstGeom prst="rect">
            <a:avLst/>
          </a:prstGeom>
          <a:noFill/>
        </p:spPr>
        <p:txBody>
          <a:bodyPr wrap="none" rtlCol="0">
            <a:spAutoFit/>
          </a:bodyPr>
          <a:lstStyle/>
          <a:p>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Precedents</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6" name="TextBox 55"/>
          <p:cNvSpPr txBox="1"/>
          <p:nvPr/>
        </p:nvSpPr>
        <p:spPr>
          <a:xfrm>
            <a:off x="4478748" y="1459165"/>
            <a:ext cx="1388058" cy="307777"/>
          </a:xfrm>
          <a:prstGeom prst="rect">
            <a:avLst/>
          </a:prstGeom>
          <a:noFill/>
        </p:spPr>
        <p:txBody>
          <a:bodyPr wrap="square" rtlCol="0">
            <a:spAutoFit/>
          </a:bodyPr>
          <a:lstStyle/>
          <a:p>
            <a:r>
              <a:rPr lang="en-CA" sz="1400" u="sng" dirty="0" smtClean="0"/>
              <a:t>EV/EBITDA</a:t>
            </a:r>
            <a:endParaRPr lang="en-US" sz="1400" u="sng" dirty="0"/>
          </a:p>
        </p:txBody>
      </p:sp>
      <p:sp>
        <p:nvSpPr>
          <p:cNvPr id="57" name="TextBox 56"/>
          <p:cNvSpPr txBox="1"/>
          <p:nvPr/>
        </p:nvSpPr>
        <p:spPr>
          <a:xfrm>
            <a:off x="3345505" y="1483419"/>
            <a:ext cx="848957" cy="307777"/>
          </a:xfrm>
          <a:prstGeom prst="rect">
            <a:avLst/>
          </a:prstGeom>
          <a:noFill/>
        </p:spPr>
        <p:txBody>
          <a:bodyPr wrap="square" rtlCol="0">
            <a:spAutoFit/>
          </a:bodyPr>
          <a:lstStyle/>
          <a:p>
            <a:r>
              <a:rPr lang="en-CA" sz="1400" u="sng" dirty="0" smtClean="0"/>
              <a:t>EV/Rev</a:t>
            </a:r>
            <a:endParaRPr lang="en-US" sz="1400" u="sng" dirty="0"/>
          </a:p>
        </p:txBody>
      </p:sp>
      <p:sp>
        <p:nvSpPr>
          <p:cNvPr id="58" name="TextBox 57"/>
          <p:cNvSpPr txBox="1"/>
          <p:nvPr/>
        </p:nvSpPr>
        <p:spPr>
          <a:xfrm>
            <a:off x="194594" y="4964644"/>
            <a:ext cx="2724150" cy="1477328"/>
          </a:xfrm>
          <a:prstGeom prst="rect">
            <a:avLst/>
          </a:prstGeom>
          <a:solidFill>
            <a:schemeClr val="tx2">
              <a:lumMod val="40000"/>
              <a:lumOff val="60000"/>
            </a:schemeClr>
          </a:solidFill>
        </p:spPr>
        <p:txBody>
          <a:bodyPr wrap="square" rtlCol="0">
            <a:spAutoFit/>
          </a:bodyPr>
          <a:lstStyle/>
          <a:p>
            <a:r>
              <a:rPr lang="en-US" dirty="0" smtClean="0"/>
              <a:t>Both  DCF valuation methods point to a fair value share price higher than the current share price of $33.51 per share.</a:t>
            </a:r>
            <a:endParaRPr lang="en-US" dirty="0"/>
          </a:p>
        </p:txBody>
      </p:sp>
      <p:pic>
        <p:nvPicPr>
          <p:cNvPr id="61" name="Picture 60"/>
          <p:cNvPicPr>
            <a:picLocks noChangeAspect="1"/>
          </p:cNvPicPr>
          <p:nvPr/>
        </p:nvPicPr>
        <p:blipFill>
          <a:blip r:embed="rId9"/>
          <a:stretch>
            <a:fillRect/>
          </a:stretch>
        </p:blipFill>
        <p:spPr>
          <a:xfrm>
            <a:off x="90018" y="1414879"/>
            <a:ext cx="2724150" cy="1581150"/>
          </a:xfrm>
          <a:prstGeom prst="rect">
            <a:avLst/>
          </a:prstGeom>
        </p:spPr>
      </p:pic>
      <p:pic>
        <p:nvPicPr>
          <p:cNvPr id="63" name="Picture 62"/>
          <p:cNvPicPr>
            <a:picLocks noChangeAspect="1"/>
          </p:cNvPicPr>
          <p:nvPr/>
        </p:nvPicPr>
        <p:blipFill>
          <a:blip r:embed="rId10"/>
          <a:stretch>
            <a:fillRect/>
          </a:stretch>
        </p:blipFill>
        <p:spPr>
          <a:xfrm>
            <a:off x="194594" y="3122315"/>
            <a:ext cx="2571750" cy="1752600"/>
          </a:xfrm>
          <a:prstGeom prst="rect">
            <a:avLst/>
          </a:prstGeom>
        </p:spPr>
      </p:pic>
      <p:sp>
        <p:nvSpPr>
          <p:cNvPr id="64" name="TextBox 63"/>
          <p:cNvSpPr txBox="1"/>
          <p:nvPr/>
        </p:nvSpPr>
        <p:spPr>
          <a:xfrm>
            <a:off x="3253077" y="3710432"/>
            <a:ext cx="2325623" cy="2031325"/>
          </a:xfrm>
          <a:prstGeom prst="rect">
            <a:avLst/>
          </a:prstGeom>
          <a:solidFill>
            <a:schemeClr val="tx2">
              <a:lumMod val="40000"/>
              <a:lumOff val="60000"/>
            </a:schemeClr>
          </a:solidFill>
        </p:spPr>
        <p:txBody>
          <a:bodyPr wrap="square" rtlCol="0">
            <a:spAutoFit/>
          </a:bodyPr>
          <a:lstStyle/>
          <a:p>
            <a:r>
              <a:rPr lang="en-US" dirty="0" smtClean="0"/>
              <a:t>We can see through the precedent model that the current M&amp;A environment is indicating a price premium that is moderate.</a:t>
            </a:r>
            <a:endParaRPr lang="en-US" dirty="0"/>
          </a:p>
        </p:txBody>
      </p:sp>
      <p:sp>
        <p:nvSpPr>
          <p:cNvPr id="65" name="TextBox 64"/>
          <p:cNvSpPr txBox="1"/>
          <p:nvPr/>
        </p:nvSpPr>
        <p:spPr>
          <a:xfrm>
            <a:off x="6201134" y="4355916"/>
            <a:ext cx="2325623" cy="2308324"/>
          </a:xfrm>
          <a:prstGeom prst="rect">
            <a:avLst/>
          </a:prstGeom>
          <a:solidFill>
            <a:schemeClr val="tx2">
              <a:lumMod val="40000"/>
              <a:lumOff val="60000"/>
            </a:schemeClr>
          </a:solidFill>
        </p:spPr>
        <p:txBody>
          <a:bodyPr wrap="square" rtlCol="0">
            <a:spAutoFit/>
          </a:bodyPr>
          <a:lstStyle/>
          <a:p>
            <a:r>
              <a:rPr lang="en-US" dirty="0" smtClean="0"/>
              <a:t>Using a segmented comparable model we  get a lower valuation then the combined entity, indicating that integrated players command a stronger valuation.</a:t>
            </a:r>
            <a:endParaRPr lang="en-US" dirty="0"/>
          </a:p>
        </p:txBody>
      </p:sp>
      <p:pic>
        <p:nvPicPr>
          <p:cNvPr id="67" name="Picture 2" descr="http://www.hdicon.com/wp-content/uploads/2010/10/att_2005.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16416" y="-20796"/>
            <a:ext cx="831474" cy="1016476"/>
          </a:xfrm>
          <a:prstGeom prst="rect">
            <a:avLst/>
          </a:prstGeom>
          <a:solidFill>
            <a:schemeClr val="accent1">
              <a:lumMod val="20000"/>
              <a:lumOff val="80000"/>
              <a:alpha val="70000"/>
            </a:schemeClr>
          </a:solid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968691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0796"/>
            <a:ext cx="9144000" cy="1016476"/>
          </a:xfrm>
          <a:prstGeom prst="rect">
            <a:avLst/>
          </a:prstGeom>
          <a:effectLst>
            <a:glow>
              <a:schemeClr val="accent1">
                <a:alpha val="40000"/>
              </a:schemeClr>
            </a:glow>
            <a:reflection endPos="0" dist="50800" dir="5400000" sy="-100000" algn="bl" rotWithShape="0"/>
          </a:effectLst>
        </p:spPr>
      </p:pic>
      <p:sp>
        <p:nvSpPr>
          <p:cNvPr id="5" name="Rectangle 4"/>
          <p:cNvSpPr/>
          <p:nvPr/>
        </p:nvSpPr>
        <p:spPr>
          <a:xfrm>
            <a:off x="0" y="1052346"/>
            <a:ext cx="1082993" cy="5791200"/>
          </a:xfrm>
          <a:prstGeom prst="rect">
            <a:avLst/>
          </a:prstGeom>
          <a:gradFill flip="none" rotWithShape="1">
            <a:gsLst>
              <a:gs pos="0">
                <a:schemeClr val="bg1"/>
              </a:gs>
              <a:gs pos="98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995680"/>
            <a:ext cx="9144000" cy="71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0" y="195296"/>
            <a:ext cx="9147889" cy="461665"/>
          </a:xfrm>
          <a:prstGeom prst="rect">
            <a:avLst/>
          </a:prstGeom>
          <a:solidFill>
            <a:schemeClr val="tx2">
              <a:lumMod val="60000"/>
              <a:lumOff val="40000"/>
            </a:schemeClr>
          </a:solidFill>
        </p:spPr>
        <p:txBody>
          <a:bodyPr wrap="square" rtlCol="0">
            <a:spAutoFit/>
          </a:bodyPr>
          <a:lstStyle/>
          <a:p>
            <a:r>
              <a:rPr lang="en-CA"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Comparables</a:t>
            </a:r>
            <a:r>
              <a:rPr lang="en-C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Overview</a:t>
            </a:r>
            <a:endPar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3" name="Picture 2" descr="http://www.hdicon.com/wp-content/uploads/2010/10/att_20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416" y="-20796"/>
            <a:ext cx="831474" cy="1016476"/>
          </a:xfrm>
          <a:prstGeom prst="rect">
            <a:avLst/>
          </a:prstGeom>
          <a:solidFill>
            <a:schemeClr val="accent1">
              <a:lumMod val="20000"/>
              <a:lumOff val="80000"/>
              <a:alpha val="70000"/>
            </a:schemeClr>
          </a:solidFill>
          <a:extLst>
            <a:ext uri="{909E8E84-426E-40dd-AFC4-6F175D3DCCD1}">
              <a14:hiddenFill xmlns:a14="http://schemas.microsoft.com/office/drawing/2010/main" xmlns="">
                <a:solidFill>
                  <a:srgbClr val="FFFFFF"/>
                </a:solidFill>
              </a14:hiddenFill>
            </a:ext>
          </a:extLst>
        </p:spPr>
      </p:pic>
      <p:sp>
        <p:nvSpPr>
          <p:cNvPr id="29" name="TextBox 28"/>
          <p:cNvSpPr txBox="1"/>
          <p:nvPr/>
        </p:nvSpPr>
        <p:spPr>
          <a:xfrm>
            <a:off x="1377044" y="965475"/>
            <a:ext cx="1861728" cy="523220"/>
          </a:xfrm>
          <a:prstGeom prst="rect">
            <a:avLst/>
          </a:prstGeom>
          <a:noFill/>
        </p:spPr>
        <p:txBody>
          <a:bodyPr wrap="none" rtlCol="0">
            <a:spAutoFit/>
          </a:bodyPr>
          <a:lstStyle/>
          <a:p>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Segmented</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0" name="TextBox 29"/>
          <p:cNvSpPr txBox="1"/>
          <p:nvPr/>
        </p:nvSpPr>
        <p:spPr>
          <a:xfrm>
            <a:off x="5532427" y="970692"/>
            <a:ext cx="2659574" cy="523220"/>
          </a:xfrm>
          <a:prstGeom prst="rect">
            <a:avLst/>
          </a:prstGeom>
          <a:noFill/>
        </p:spPr>
        <p:txBody>
          <a:bodyPr wrap="none" rtlCol="0">
            <a:spAutoFit/>
          </a:bodyPr>
          <a:lstStyle/>
          <a:p>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Combined Entity</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cxnSp>
        <p:nvCxnSpPr>
          <p:cNvPr id="31" name="Straight Connector 30"/>
          <p:cNvCxnSpPr>
            <a:stCxn id="4" idx="2"/>
          </p:cNvCxnSpPr>
          <p:nvPr/>
        </p:nvCxnSpPr>
        <p:spPr>
          <a:xfrm>
            <a:off x="4572000" y="995680"/>
            <a:ext cx="0" cy="5847866"/>
          </a:xfrm>
          <a:prstGeom prst="line">
            <a:avLst/>
          </a:prstGeom>
          <a:ln w="47625">
            <a:prstDash val="sysDot"/>
          </a:ln>
        </p:spPr>
        <p:style>
          <a:lnRef idx="2">
            <a:schemeClr val="accent1"/>
          </a:lnRef>
          <a:fillRef idx="0">
            <a:schemeClr val="accent1"/>
          </a:fillRef>
          <a:effectRef idx="1">
            <a:schemeClr val="accent1"/>
          </a:effectRef>
          <a:fontRef idx="minor">
            <a:schemeClr val="tx1"/>
          </a:fontRef>
        </p:style>
      </p:cxnSp>
      <p:pic>
        <p:nvPicPr>
          <p:cNvPr id="73" name="Picture 72"/>
          <p:cNvPicPr>
            <a:picLocks noChangeAspect="1"/>
          </p:cNvPicPr>
          <p:nvPr/>
        </p:nvPicPr>
        <p:blipFill>
          <a:blip r:embed="rId4"/>
          <a:stretch>
            <a:fillRect/>
          </a:stretch>
        </p:blipFill>
        <p:spPr>
          <a:xfrm>
            <a:off x="419209" y="5440285"/>
            <a:ext cx="3777397" cy="1325402"/>
          </a:xfrm>
          <a:prstGeom prst="rect">
            <a:avLst/>
          </a:prstGeom>
        </p:spPr>
      </p:pic>
      <p:sp>
        <p:nvSpPr>
          <p:cNvPr id="102" name="TextBox 101"/>
          <p:cNvSpPr txBox="1"/>
          <p:nvPr/>
        </p:nvSpPr>
        <p:spPr>
          <a:xfrm>
            <a:off x="5502980" y="1402491"/>
            <a:ext cx="1388058" cy="307777"/>
          </a:xfrm>
          <a:prstGeom prst="rect">
            <a:avLst/>
          </a:prstGeom>
          <a:noFill/>
        </p:spPr>
        <p:txBody>
          <a:bodyPr wrap="square" rtlCol="0">
            <a:spAutoFit/>
          </a:bodyPr>
          <a:lstStyle/>
          <a:p>
            <a:r>
              <a:rPr lang="en-CA" sz="1400" u="sng" dirty="0" smtClean="0"/>
              <a:t>EV/EBITDA</a:t>
            </a:r>
            <a:endParaRPr lang="en-US" sz="1400" u="sng" dirty="0"/>
          </a:p>
        </p:txBody>
      </p:sp>
      <p:sp>
        <p:nvSpPr>
          <p:cNvPr id="103" name="TextBox 102"/>
          <p:cNvSpPr txBox="1"/>
          <p:nvPr/>
        </p:nvSpPr>
        <p:spPr>
          <a:xfrm>
            <a:off x="4664150" y="1402491"/>
            <a:ext cx="848957" cy="307777"/>
          </a:xfrm>
          <a:prstGeom prst="rect">
            <a:avLst/>
          </a:prstGeom>
          <a:noFill/>
        </p:spPr>
        <p:txBody>
          <a:bodyPr wrap="square" rtlCol="0">
            <a:spAutoFit/>
          </a:bodyPr>
          <a:lstStyle/>
          <a:p>
            <a:r>
              <a:rPr lang="en-CA" sz="1400" u="sng" dirty="0" smtClean="0"/>
              <a:t>EV/Rev</a:t>
            </a:r>
            <a:endParaRPr lang="en-US" sz="1400" u="sng" dirty="0"/>
          </a:p>
        </p:txBody>
      </p:sp>
      <p:grpSp>
        <p:nvGrpSpPr>
          <p:cNvPr id="116" name="Group 115"/>
          <p:cNvGrpSpPr/>
          <p:nvPr/>
        </p:nvGrpSpPr>
        <p:grpSpPr>
          <a:xfrm>
            <a:off x="4880946" y="1617204"/>
            <a:ext cx="3748484" cy="380877"/>
            <a:chOff x="4915028" y="1732765"/>
            <a:chExt cx="3748484" cy="380877"/>
          </a:xfrm>
        </p:grpSpPr>
        <p:grpSp>
          <p:nvGrpSpPr>
            <p:cNvPr id="74" name="Group 73"/>
            <p:cNvGrpSpPr/>
            <p:nvPr/>
          </p:nvGrpSpPr>
          <p:grpSpPr>
            <a:xfrm>
              <a:off x="4915028" y="1801573"/>
              <a:ext cx="1525557" cy="312069"/>
              <a:chOff x="523476" y="1722121"/>
              <a:chExt cx="1525557" cy="312069"/>
            </a:xfrm>
          </p:grpSpPr>
          <p:sp>
            <p:nvSpPr>
              <p:cNvPr id="75" name="TextBox 74"/>
              <p:cNvSpPr txBox="1"/>
              <p:nvPr/>
            </p:nvSpPr>
            <p:spPr>
              <a:xfrm>
                <a:off x="1472969" y="1722121"/>
                <a:ext cx="576064" cy="307777"/>
              </a:xfrm>
              <a:prstGeom prst="rect">
                <a:avLst/>
              </a:prstGeom>
              <a:noFill/>
            </p:spPr>
            <p:txBody>
              <a:bodyPr wrap="square" rtlCol="0">
                <a:spAutoFit/>
              </a:bodyPr>
              <a:lstStyle/>
              <a:p>
                <a:r>
                  <a:rPr lang="en-CA" sz="1400" dirty="0" smtClean="0"/>
                  <a:t>6.4x</a:t>
                </a:r>
              </a:p>
            </p:txBody>
          </p:sp>
          <p:sp>
            <p:nvSpPr>
              <p:cNvPr id="76" name="TextBox 75"/>
              <p:cNvSpPr txBox="1"/>
              <p:nvPr/>
            </p:nvSpPr>
            <p:spPr>
              <a:xfrm>
                <a:off x="523476" y="1726413"/>
                <a:ext cx="576064" cy="307777"/>
              </a:xfrm>
              <a:prstGeom prst="rect">
                <a:avLst/>
              </a:prstGeom>
              <a:noFill/>
            </p:spPr>
            <p:txBody>
              <a:bodyPr wrap="square" rtlCol="0">
                <a:spAutoFit/>
              </a:bodyPr>
              <a:lstStyle/>
              <a:p>
                <a:r>
                  <a:rPr lang="en-CA" sz="1400" dirty="0" smtClean="0"/>
                  <a:t>2.3x</a:t>
                </a:r>
              </a:p>
            </p:txBody>
          </p:sp>
        </p:grpSp>
        <p:grpSp>
          <p:nvGrpSpPr>
            <p:cNvPr id="113" name="Group 112"/>
            <p:cNvGrpSpPr/>
            <p:nvPr/>
          </p:nvGrpSpPr>
          <p:grpSpPr>
            <a:xfrm>
              <a:off x="6407600" y="1732765"/>
              <a:ext cx="2255912" cy="359774"/>
              <a:chOff x="0" y="12292"/>
              <a:chExt cx="2255912" cy="359774"/>
            </a:xfrm>
          </p:grpSpPr>
          <p:sp>
            <p:nvSpPr>
              <p:cNvPr id="114" name="Rounded Rectangle 113"/>
              <p:cNvSpPr/>
              <p:nvPr/>
            </p:nvSpPr>
            <p:spPr>
              <a:xfrm>
                <a:off x="0" y="12292"/>
                <a:ext cx="2255912" cy="35977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5" name="Rounded Rectangle 4"/>
              <p:cNvSpPr/>
              <p:nvPr/>
            </p:nvSpPr>
            <p:spPr>
              <a:xfrm>
                <a:off x="17563" y="29855"/>
                <a:ext cx="2220786" cy="324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CA" sz="1500" kern="1200" dirty="0" smtClean="0"/>
                  <a:t>Verizon</a:t>
                </a:r>
                <a:endParaRPr lang="en-US" sz="1500" kern="1200" dirty="0"/>
              </a:p>
            </p:txBody>
          </p:sp>
        </p:grpSp>
      </p:grpSp>
      <p:grpSp>
        <p:nvGrpSpPr>
          <p:cNvPr id="152" name="Group 151"/>
          <p:cNvGrpSpPr/>
          <p:nvPr/>
        </p:nvGrpSpPr>
        <p:grpSpPr>
          <a:xfrm>
            <a:off x="4873823" y="2444667"/>
            <a:ext cx="3748484" cy="380877"/>
            <a:chOff x="4915028" y="1732765"/>
            <a:chExt cx="3748484" cy="380877"/>
          </a:xfrm>
        </p:grpSpPr>
        <p:grpSp>
          <p:nvGrpSpPr>
            <p:cNvPr id="153" name="Group 152"/>
            <p:cNvGrpSpPr/>
            <p:nvPr/>
          </p:nvGrpSpPr>
          <p:grpSpPr>
            <a:xfrm>
              <a:off x="4915028" y="1801573"/>
              <a:ext cx="1525557" cy="312069"/>
              <a:chOff x="523476" y="1722121"/>
              <a:chExt cx="1525557" cy="312069"/>
            </a:xfrm>
          </p:grpSpPr>
          <p:sp>
            <p:nvSpPr>
              <p:cNvPr id="157" name="TextBox 156"/>
              <p:cNvSpPr txBox="1"/>
              <p:nvPr/>
            </p:nvSpPr>
            <p:spPr>
              <a:xfrm>
                <a:off x="1472969" y="1722121"/>
                <a:ext cx="576064" cy="307777"/>
              </a:xfrm>
              <a:prstGeom prst="rect">
                <a:avLst/>
              </a:prstGeom>
              <a:noFill/>
            </p:spPr>
            <p:txBody>
              <a:bodyPr wrap="square" rtlCol="0">
                <a:spAutoFit/>
              </a:bodyPr>
              <a:lstStyle/>
              <a:p>
                <a:r>
                  <a:rPr lang="en-CA" sz="1400" dirty="0" smtClean="0"/>
                  <a:t>6.4x</a:t>
                </a:r>
              </a:p>
            </p:txBody>
          </p:sp>
          <p:sp>
            <p:nvSpPr>
              <p:cNvPr id="158" name="TextBox 157"/>
              <p:cNvSpPr txBox="1"/>
              <p:nvPr/>
            </p:nvSpPr>
            <p:spPr>
              <a:xfrm>
                <a:off x="523476" y="1726413"/>
                <a:ext cx="576064" cy="307777"/>
              </a:xfrm>
              <a:prstGeom prst="rect">
                <a:avLst/>
              </a:prstGeom>
              <a:noFill/>
            </p:spPr>
            <p:txBody>
              <a:bodyPr wrap="square" rtlCol="0">
                <a:spAutoFit/>
              </a:bodyPr>
              <a:lstStyle/>
              <a:p>
                <a:r>
                  <a:rPr lang="en-CA" sz="1400" dirty="0" smtClean="0"/>
                  <a:t>2.3x</a:t>
                </a:r>
              </a:p>
            </p:txBody>
          </p:sp>
        </p:grpSp>
        <p:grpSp>
          <p:nvGrpSpPr>
            <p:cNvPr id="154" name="Group 153"/>
            <p:cNvGrpSpPr/>
            <p:nvPr/>
          </p:nvGrpSpPr>
          <p:grpSpPr>
            <a:xfrm>
              <a:off x="6407600" y="1732765"/>
              <a:ext cx="2255912" cy="359774"/>
              <a:chOff x="0" y="12292"/>
              <a:chExt cx="2255912" cy="359774"/>
            </a:xfrm>
          </p:grpSpPr>
          <p:sp>
            <p:nvSpPr>
              <p:cNvPr id="155" name="Rounded Rectangle 154"/>
              <p:cNvSpPr/>
              <p:nvPr/>
            </p:nvSpPr>
            <p:spPr>
              <a:xfrm>
                <a:off x="0" y="12292"/>
                <a:ext cx="2255912" cy="35977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6" name="Rounded Rectangle 4"/>
              <p:cNvSpPr/>
              <p:nvPr/>
            </p:nvSpPr>
            <p:spPr>
              <a:xfrm>
                <a:off x="17563" y="29855"/>
                <a:ext cx="2220786" cy="324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CA" sz="1500" kern="1200" dirty="0" smtClean="0"/>
                  <a:t>BCE INC.</a:t>
                </a:r>
                <a:endParaRPr lang="en-US" sz="1500" kern="1200" dirty="0"/>
              </a:p>
            </p:txBody>
          </p:sp>
        </p:grpSp>
      </p:grpSp>
      <p:grpSp>
        <p:nvGrpSpPr>
          <p:cNvPr id="159" name="Group 158"/>
          <p:cNvGrpSpPr/>
          <p:nvPr/>
        </p:nvGrpSpPr>
        <p:grpSpPr>
          <a:xfrm>
            <a:off x="4876294" y="2033456"/>
            <a:ext cx="3748484" cy="380877"/>
            <a:chOff x="4915028" y="1732765"/>
            <a:chExt cx="3748484" cy="380877"/>
          </a:xfrm>
        </p:grpSpPr>
        <p:grpSp>
          <p:nvGrpSpPr>
            <p:cNvPr id="160" name="Group 159"/>
            <p:cNvGrpSpPr/>
            <p:nvPr/>
          </p:nvGrpSpPr>
          <p:grpSpPr>
            <a:xfrm>
              <a:off x="4915028" y="1801573"/>
              <a:ext cx="1525557" cy="312069"/>
              <a:chOff x="523476" y="1722121"/>
              <a:chExt cx="1525557" cy="312069"/>
            </a:xfrm>
          </p:grpSpPr>
          <p:sp>
            <p:nvSpPr>
              <p:cNvPr id="164" name="TextBox 163"/>
              <p:cNvSpPr txBox="1"/>
              <p:nvPr/>
            </p:nvSpPr>
            <p:spPr>
              <a:xfrm>
                <a:off x="1472969" y="1722121"/>
                <a:ext cx="576064" cy="307777"/>
              </a:xfrm>
              <a:prstGeom prst="rect">
                <a:avLst/>
              </a:prstGeom>
              <a:noFill/>
            </p:spPr>
            <p:txBody>
              <a:bodyPr wrap="square" rtlCol="0">
                <a:spAutoFit/>
              </a:bodyPr>
              <a:lstStyle/>
              <a:p>
                <a:r>
                  <a:rPr lang="en-CA" sz="1400" dirty="0" smtClean="0"/>
                  <a:t>6.4x</a:t>
                </a:r>
              </a:p>
            </p:txBody>
          </p:sp>
          <p:sp>
            <p:nvSpPr>
              <p:cNvPr id="165" name="TextBox 164"/>
              <p:cNvSpPr txBox="1"/>
              <p:nvPr/>
            </p:nvSpPr>
            <p:spPr>
              <a:xfrm>
                <a:off x="523476" y="1726413"/>
                <a:ext cx="576064" cy="307777"/>
              </a:xfrm>
              <a:prstGeom prst="rect">
                <a:avLst/>
              </a:prstGeom>
              <a:noFill/>
            </p:spPr>
            <p:txBody>
              <a:bodyPr wrap="square" rtlCol="0">
                <a:spAutoFit/>
              </a:bodyPr>
              <a:lstStyle/>
              <a:p>
                <a:r>
                  <a:rPr lang="en-CA" sz="1400" dirty="0" smtClean="0"/>
                  <a:t>2.3x</a:t>
                </a:r>
              </a:p>
            </p:txBody>
          </p:sp>
        </p:grpSp>
        <p:grpSp>
          <p:nvGrpSpPr>
            <p:cNvPr id="161" name="Group 160"/>
            <p:cNvGrpSpPr/>
            <p:nvPr/>
          </p:nvGrpSpPr>
          <p:grpSpPr>
            <a:xfrm>
              <a:off x="6407600" y="1732765"/>
              <a:ext cx="2255912" cy="359774"/>
              <a:chOff x="0" y="12292"/>
              <a:chExt cx="2255912" cy="359774"/>
            </a:xfrm>
          </p:grpSpPr>
          <p:sp>
            <p:nvSpPr>
              <p:cNvPr id="162" name="Rounded Rectangle 161"/>
              <p:cNvSpPr/>
              <p:nvPr/>
            </p:nvSpPr>
            <p:spPr>
              <a:xfrm>
                <a:off x="0" y="12292"/>
                <a:ext cx="2255912" cy="35977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3" name="Rounded Rectangle 4"/>
              <p:cNvSpPr/>
              <p:nvPr/>
            </p:nvSpPr>
            <p:spPr>
              <a:xfrm>
                <a:off x="17563" y="29855"/>
                <a:ext cx="2220786" cy="324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CA" sz="1500" dirty="0" smtClean="0"/>
                  <a:t>Telus</a:t>
                </a:r>
                <a:endParaRPr lang="en-US" sz="1500" kern="1200" dirty="0"/>
              </a:p>
            </p:txBody>
          </p:sp>
        </p:grpSp>
      </p:grpSp>
      <p:grpSp>
        <p:nvGrpSpPr>
          <p:cNvPr id="166" name="Group 165"/>
          <p:cNvGrpSpPr/>
          <p:nvPr/>
        </p:nvGrpSpPr>
        <p:grpSpPr>
          <a:xfrm>
            <a:off x="4883417" y="2826033"/>
            <a:ext cx="3748484" cy="380877"/>
            <a:chOff x="4915028" y="1732765"/>
            <a:chExt cx="3748484" cy="380877"/>
          </a:xfrm>
        </p:grpSpPr>
        <p:grpSp>
          <p:nvGrpSpPr>
            <p:cNvPr id="167" name="Group 166"/>
            <p:cNvGrpSpPr/>
            <p:nvPr/>
          </p:nvGrpSpPr>
          <p:grpSpPr>
            <a:xfrm>
              <a:off x="4915028" y="1801573"/>
              <a:ext cx="1525557" cy="312069"/>
              <a:chOff x="523476" y="1722121"/>
              <a:chExt cx="1525557" cy="312069"/>
            </a:xfrm>
          </p:grpSpPr>
          <p:sp>
            <p:nvSpPr>
              <p:cNvPr id="171" name="TextBox 170"/>
              <p:cNvSpPr txBox="1"/>
              <p:nvPr/>
            </p:nvSpPr>
            <p:spPr>
              <a:xfrm>
                <a:off x="1472969" y="1722121"/>
                <a:ext cx="576064" cy="307777"/>
              </a:xfrm>
              <a:prstGeom prst="rect">
                <a:avLst/>
              </a:prstGeom>
              <a:noFill/>
            </p:spPr>
            <p:txBody>
              <a:bodyPr wrap="square" rtlCol="0">
                <a:spAutoFit/>
              </a:bodyPr>
              <a:lstStyle/>
              <a:p>
                <a:r>
                  <a:rPr lang="en-CA" sz="1400" dirty="0" smtClean="0"/>
                  <a:t>6.4x</a:t>
                </a:r>
              </a:p>
            </p:txBody>
          </p:sp>
          <p:sp>
            <p:nvSpPr>
              <p:cNvPr id="172" name="TextBox 171"/>
              <p:cNvSpPr txBox="1"/>
              <p:nvPr/>
            </p:nvSpPr>
            <p:spPr>
              <a:xfrm>
                <a:off x="523476" y="1726413"/>
                <a:ext cx="576064" cy="307777"/>
              </a:xfrm>
              <a:prstGeom prst="rect">
                <a:avLst/>
              </a:prstGeom>
              <a:noFill/>
            </p:spPr>
            <p:txBody>
              <a:bodyPr wrap="square" rtlCol="0">
                <a:spAutoFit/>
              </a:bodyPr>
              <a:lstStyle/>
              <a:p>
                <a:r>
                  <a:rPr lang="en-CA" sz="1400" dirty="0" smtClean="0"/>
                  <a:t>2.3x</a:t>
                </a:r>
              </a:p>
            </p:txBody>
          </p:sp>
        </p:grpSp>
        <p:grpSp>
          <p:nvGrpSpPr>
            <p:cNvPr id="168" name="Group 167"/>
            <p:cNvGrpSpPr/>
            <p:nvPr/>
          </p:nvGrpSpPr>
          <p:grpSpPr>
            <a:xfrm>
              <a:off x="6407600" y="1732765"/>
              <a:ext cx="2255912" cy="359774"/>
              <a:chOff x="0" y="12292"/>
              <a:chExt cx="2255912" cy="359774"/>
            </a:xfrm>
          </p:grpSpPr>
          <p:sp>
            <p:nvSpPr>
              <p:cNvPr id="169" name="Rounded Rectangle 168"/>
              <p:cNvSpPr/>
              <p:nvPr/>
            </p:nvSpPr>
            <p:spPr>
              <a:xfrm>
                <a:off x="0" y="12292"/>
                <a:ext cx="2255912" cy="35977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0" name="Rounded Rectangle 4"/>
              <p:cNvSpPr/>
              <p:nvPr/>
            </p:nvSpPr>
            <p:spPr>
              <a:xfrm>
                <a:off x="17563" y="29855"/>
                <a:ext cx="2220786" cy="324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CA" sz="1500" kern="1200" dirty="0" smtClean="0"/>
                  <a:t>T-Mobile</a:t>
                </a:r>
                <a:endParaRPr lang="en-US" sz="1500" kern="1200" dirty="0"/>
              </a:p>
            </p:txBody>
          </p:sp>
        </p:grpSp>
      </p:grpSp>
      <p:grpSp>
        <p:nvGrpSpPr>
          <p:cNvPr id="173" name="Group 172"/>
          <p:cNvGrpSpPr/>
          <p:nvPr/>
        </p:nvGrpSpPr>
        <p:grpSpPr>
          <a:xfrm>
            <a:off x="4876294" y="3653496"/>
            <a:ext cx="3748484" cy="380877"/>
            <a:chOff x="4915028" y="1732765"/>
            <a:chExt cx="3748484" cy="380877"/>
          </a:xfrm>
        </p:grpSpPr>
        <p:grpSp>
          <p:nvGrpSpPr>
            <p:cNvPr id="174" name="Group 173"/>
            <p:cNvGrpSpPr/>
            <p:nvPr/>
          </p:nvGrpSpPr>
          <p:grpSpPr>
            <a:xfrm>
              <a:off x="4915028" y="1801573"/>
              <a:ext cx="1525557" cy="312069"/>
              <a:chOff x="523476" y="1722121"/>
              <a:chExt cx="1525557" cy="312069"/>
            </a:xfrm>
          </p:grpSpPr>
          <p:sp>
            <p:nvSpPr>
              <p:cNvPr id="178" name="TextBox 177"/>
              <p:cNvSpPr txBox="1"/>
              <p:nvPr/>
            </p:nvSpPr>
            <p:spPr>
              <a:xfrm>
                <a:off x="1472969" y="1722121"/>
                <a:ext cx="576064" cy="307777"/>
              </a:xfrm>
              <a:prstGeom prst="rect">
                <a:avLst/>
              </a:prstGeom>
              <a:noFill/>
            </p:spPr>
            <p:txBody>
              <a:bodyPr wrap="square" rtlCol="0">
                <a:spAutoFit/>
              </a:bodyPr>
              <a:lstStyle/>
              <a:p>
                <a:r>
                  <a:rPr lang="en-CA" sz="1400" dirty="0" smtClean="0"/>
                  <a:t>6.4x</a:t>
                </a:r>
              </a:p>
            </p:txBody>
          </p:sp>
          <p:sp>
            <p:nvSpPr>
              <p:cNvPr id="179" name="TextBox 178"/>
              <p:cNvSpPr txBox="1"/>
              <p:nvPr/>
            </p:nvSpPr>
            <p:spPr>
              <a:xfrm>
                <a:off x="523476" y="1726413"/>
                <a:ext cx="576064" cy="307777"/>
              </a:xfrm>
              <a:prstGeom prst="rect">
                <a:avLst/>
              </a:prstGeom>
              <a:noFill/>
            </p:spPr>
            <p:txBody>
              <a:bodyPr wrap="square" rtlCol="0">
                <a:spAutoFit/>
              </a:bodyPr>
              <a:lstStyle/>
              <a:p>
                <a:r>
                  <a:rPr lang="en-CA" sz="1400" dirty="0" smtClean="0"/>
                  <a:t>2.3x</a:t>
                </a:r>
              </a:p>
            </p:txBody>
          </p:sp>
        </p:grpSp>
        <p:grpSp>
          <p:nvGrpSpPr>
            <p:cNvPr id="175" name="Group 174"/>
            <p:cNvGrpSpPr/>
            <p:nvPr/>
          </p:nvGrpSpPr>
          <p:grpSpPr>
            <a:xfrm>
              <a:off x="6407600" y="1732765"/>
              <a:ext cx="2255912" cy="359774"/>
              <a:chOff x="0" y="12292"/>
              <a:chExt cx="2255912" cy="359774"/>
            </a:xfrm>
          </p:grpSpPr>
          <p:sp>
            <p:nvSpPr>
              <p:cNvPr id="176" name="Rounded Rectangle 175"/>
              <p:cNvSpPr/>
              <p:nvPr/>
            </p:nvSpPr>
            <p:spPr>
              <a:xfrm>
                <a:off x="0" y="12292"/>
                <a:ext cx="2255912" cy="35977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7" name="Rounded Rectangle 4"/>
              <p:cNvSpPr/>
              <p:nvPr/>
            </p:nvSpPr>
            <p:spPr>
              <a:xfrm>
                <a:off x="17563" y="29855"/>
                <a:ext cx="2220786" cy="324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CA" sz="1500" kern="1200" dirty="0" smtClean="0"/>
                  <a:t>US Cellular</a:t>
                </a:r>
                <a:endParaRPr lang="en-US" sz="1500" kern="1200" dirty="0"/>
              </a:p>
            </p:txBody>
          </p:sp>
        </p:grpSp>
      </p:grpSp>
      <p:grpSp>
        <p:nvGrpSpPr>
          <p:cNvPr id="180" name="Group 179"/>
          <p:cNvGrpSpPr/>
          <p:nvPr/>
        </p:nvGrpSpPr>
        <p:grpSpPr>
          <a:xfrm>
            <a:off x="4878765" y="3242285"/>
            <a:ext cx="3748484" cy="380877"/>
            <a:chOff x="4915028" y="1732765"/>
            <a:chExt cx="3748484" cy="380877"/>
          </a:xfrm>
        </p:grpSpPr>
        <p:grpSp>
          <p:nvGrpSpPr>
            <p:cNvPr id="181" name="Group 180"/>
            <p:cNvGrpSpPr/>
            <p:nvPr/>
          </p:nvGrpSpPr>
          <p:grpSpPr>
            <a:xfrm>
              <a:off x="4915028" y="1801573"/>
              <a:ext cx="1525557" cy="312069"/>
              <a:chOff x="523476" y="1722121"/>
              <a:chExt cx="1525557" cy="312069"/>
            </a:xfrm>
          </p:grpSpPr>
          <p:sp>
            <p:nvSpPr>
              <p:cNvPr id="185" name="TextBox 184"/>
              <p:cNvSpPr txBox="1"/>
              <p:nvPr/>
            </p:nvSpPr>
            <p:spPr>
              <a:xfrm>
                <a:off x="1472969" y="1722121"/>
                <a:ext cx="576064" cy="307777"/>
              </a:xfrm>
              <a:prstGeom prst="rect">
                <a:avLst/>
              </a:prstGeom>
              <a:noFill/>
            </p:spPr>
            <p:txBody>
              <a:bodyPr wrap="square" rtlCol="0">
                <a:spAutoFit/>
              </a:bodyPr>
              <a:lstStyle/>
              <a:p>
                <a:r>
                  <a:rPr lang="en-CA" sz="1400" dirty="0" smtClean="0"/>
                  <a:t>6.4x</a:t>
                </a:r>
              </a:p>
            </p:txBody>
          </p:sp>
          <p:sp>
            <p:nvSpPr>
              <p:cNvPr id="186" name="TextBox 185"/>
              <p:cNvSpPr txBox="1"/>
              <p:nvPr/>
            </p:nvSpPr>
            <p:spPr>
              <a:xfrm>
                <a:off x="523476" y="1726413"/>
                <a:ext cx="576064" cy="307777"/>
              </a:xfrm>
              <a:prstGeom prst="rect">
                <a:avLst/>
              </a:prstGeom>
              <a:noFill/>
            </p:spPr>
            <p:txBody>
              <a:bodyPr wrap="square" rtlCol="0">
                <a:spAutoFit/>
              </a:bodyPr>
              <a:lstStyle/>
              <a:p>
                <a:r>
                  <a:rPr lang="en-CA" sz="1400" dirty="0" smtClean="0"/>
                  <a:t>2.3x</a:t>
                </a:r>
              </a:p>
            </p:txBody>
          </p:sp>
        </p:grpSp>
        <p:grpSp>
          <p:nvGrpSpPr>
            <p:cNvPr id="182" name="Group 181"/>
            <p:cNvGrpSpPr/>
            <p:nvPr/>
          </p:nvGrpSpPr>
          <p:grpSpPr>
            <a:xfrm>
              <a:off x="6407600" y="1732765"/>
              <a:ext cx="2255912" cy="359774"/>
              <a:chOff x="0" y="12292"/>
              <a:chExt cx="2255912" cy="359774"/>
            </a:xfrm>
          </p:grpSpPr>
          <p:sp>
            <p:nvSpPr>
              <p:cNvPr id="183" name="Rounded Rectangle 182"/>
              <p:cNvSpPr/>
              <p:nvPr/>
            </p:nvSpPr>
            <p:spPr>
              <a:xfrm>
                <a:off x="0" y="12292"/>
                <a:ext cx="2255912" cy="35977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4" name="Rounded Rectangle 4"/>
              <p:cNvSpPr/>
              <p:nvPr/>
            </p:nvSpPr>
            <p:spPr>
              <a:xfrm>
                <a:off x="17563" y="29855"/>
                <a:ext cx="2220786" cy="324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CA" sz="1500" kern="1200" dirty="0" smtClean="0"/>
                  <a:t>Sprint</a:t>
                </a:r>
                <a:endParaRPr lang="en-US" sz="1500" kern="1200" dirty="0"/>
              </a:p>
            </p:txBody>
          </p:sp>
        </p:grpSp>
      </p:grpSp>
      <p:grpSp>
        <p:nvGrpSpPr>
          <p:cNvPr id="187" name="Group 186"/>
          <p:cNvGrpSpPr/>
          <p:nvPr/>
        </p:nvGrpSpPr>
        <p:grpSpPr>
          <a:xfrm>
            <a:off x="4873463" y="4080339"/>
            <a:ext cx="3748484" cy="380877"/>
            <a:chOff x="4915028" y="1732765"/>
            <a:chExt cx="3748484" cy="380877"/>
          </a:xfrm>
        </p:grpSpPr>
        <p:grpSp>
          <p:nvGrpSpPr>
            <p:cNvPr id="188" name="Group 187"/>
            <p:cNvGrpSpPr/>
            <p:nvPr/>
          </p:nvGrpSpPr>
          <p:grpSpPr>
            <a:xfrm>
              <a:off x="4915028" y="1801573"/>
              <a:ext cx="1525557" cy="312069"/>
              <a:chOff x="523476" y="1722121"/>
              <a:chExt cx="1525557" cy="312069"/>
            </a:xfrm>
          </p:grpSpPr>
          <p:sp>
            <p:nvSpPr>
              <p:cNvPr id="192" name="TextBox 191"/>
              <p:cNvSpPr txBox="1"/>
              <p:nvPr/>
            </p:nvSpPr>
            <p:spPr>
              <a:xfrm>
                <a:off x="1472969" y="1722121"/>
                <a:ext cx="576064" cy="307777"/>
              </a:xfrm>
              <a:prstGeom prst="rect">
                <a:avLst/>
              </a:prstGeom>
              <a:noFill/>
            </p:spPr>
            <p:txBody>
              <a:bodyPr wrap="square" rtlCol="0">
                <a:spAutoFit/>
              </a:bodyPr>
              <a:lstStyle/>
              <a:p>
                <a:r>
                  <a:rPr lang="en-CA" sz="1400" dirty="0" smtClean="0"/>
                  <a:t>6.4x</a:t>
                </a:r>
              </a:p>
            </p:txBody>
          </p:sp>
          <p:sp>
            <p:nvSpPr>
              <p:cNvPr id="193" name="TextBox 192"/>
              <p:cNvSpPr txBox="1"/>
              <p:nvPr/>
            </p:nvSpPr>
            <p:spPr>
              <a:xfrm>
                <a:off x="523476" y="1726413"/>
                <a:ext cx="576064" cy="307777"/>
              </a:xfrm>
              <a:prstGeom prst="rect">
                <a:avLst/>
              </a:prstGeom>
              <a:noFill/>
            </p:spPr>
            <p:txBody>
              <a:bodyPr wrap="square" rtlCol="0">
                <a:spAutoFit/>
              </a:bodyPr>
              <a:lstStyle/>
              <a:p>
                <a:r>
                  <a:rPr lang="en-CA" sz="1400" dirty="0" smtClean="0"/>
                  <a:t>2.3x</a:t>
                </a:r>
              </a:p>
            </p:txBody>
          </p:sp>
        </p:grpSp>
        <p:grpSp>
          <p:nvGrpSpPr>
            <p:cNvPr id="189" name="Group 188"/>
            <p:cNvGrpSpPr/>
            <p:nvPr/>
          </p:nvGrpSpPr>
          <p:grpSpPr>
            <a:xfrm>
              <a:off x="6407600" y="1732765"/>
              <a:ext cx="2255912" cy="359774"/>
              <a:chOff x="0" y="12292"/>
              <a:chExt cx="2255912" cy="359774"/>
            </a:xfrm>
          </p:grpSpPr>
          <p:sp>
            <p:nvSpPr>
              <p:cNvPr id="190" name="Rounded Rectangle 189"/>
              <p:cNvSpPr/>
              <p:nvPr/>
            </p:nvSpPr>
            <p:spPr>
              <a:xfrm>
                <a:off x="0" y="12292"/>
                <a:ext cx="2255912" cy="35977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1" name="Rounded Rectangle 4"/>
              <p:cNvSpPr/>
              <p:nvPr/>
            </p:nvSpPr>
            <p:spPr>
              <a:xfrm>
                <a:off x="17563" y="29855"/>
                <a:ext cx="2220786" cy="324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CA" sz="1500" kern="1200" dirty="0" smtClean="0"/>
                  <a:t>CenturyLink Inc. </a:t>
                </a:r>
                <a:endParaRPr lang="en-US" sz="1500" kern="1200" dirty="0"/>
              </a:p>
            </p:txBody>
          </p:sp>
        </p:grpSp>
      </p:grpSp>
      <p:grpSp>
        <p:nvGrpSpPr>
          <p:cNvPr id="194" name="Group 193"/>
          <p:cNvGrpSpPr/>
          <p:nvPr/>
        </p:nvGrpSpPr>
        <p:grpSpPr>
          <a:xfrm>
            <a:off x="4866340" y="4907802"/>
            <a:ext cx="3748484" cy="380877"/>
            <a:chOff x="4915028" y="1732765"/>
            <a:chExt cx="3748484" cy="380877"/>
          </a:xfrm>
        </p:grpSpPr>
        <p:grpSp>
          <p:nvGrpSpPr>
            <p:cNvPr id="195" name="Group 194"/>
            <p:cNvGrpSpPr/>
            <p:nvPr/>
          </p:nvGrpSpPr>
          <p:grpSpPr>
            <a:xfrm>
              <a:off x="4915028" y="1801573"/>
              <a:ext cx="1525557" cy="312069"/>
              <a:chOff x="523476" y="1722121"/>
              <a:chExt cx="1525557" cy="312069"/>
            </a:xfrm>
          </p:grpSpPr>
          <p:sp>
            <p:nvSpPr>
              <p:cNvPr id="199" name="TextBox 198"/>
              <p:cNvSpPr txBox="1"/>
              <p:nvPr/>
            </p:nvSpPr>
            <p:spPr>
              <a:xfrm>
                <a:off x="1472969" y="1722121"/>
                <a:ext cx="576064" cy="307777"/>
              </a:xfrm>
              <a:prstGeom prst="rect">
                <a:avLst/>
              </a:prstGeom>
              <a:noFill/>
            </p:spPr>
            <p:txBody>
              <a:bodyPr wrap="square" rtlCol="0">
                <a:spAutoFit/>
              </a:bodyPr>
              <a:lstStyle/>
              <a:p>
                <a:r>
                  <a:rPr lang="en-CA" sz="1400" dirty="0" smtClean="0"/>
                  <a:t>6.4x</a:t>
                </a:r>
              </a:p>
            </p:txBody>
          </p:sp>
          <p:sp>
            <p:nvSpPr>
              <p:cNvPr id="200" name="TextBox 199"/>
              <p:cNvSpPr txBox="1"/>
              <p:nvPr/>
            </p:nvSpPr>
            <p:spPr>
              <a:xfrm>
                <a:off x="523476" y="1726413"/>
                <a:ext cx="576064" cy="307777"/>
              </a:xfrm>
              <a:prstGeom prst="rect">
                <a:avLst/>
              </a:prstGeom>
              <a:noFill/>
            </p:spPr>
            <p:txBody>
              <a:bodyPr wrap="square" rtlCol="0">
                <a:spAutoFit/>
              </a:bodyPr>
              <a:lstStyle/>
              <a:p>
                <a:r>
                  <a:rPr lang="en-CA" sz="1400" dirty="0" smtClean="0"/>
                  <a:t>2.3x</a:t>
                </a:r>
              </a:p>
            </p:txBody>
          </p:sp>
        </p:grpSp>
        <p:grpSp>
          <p:nvGrpSpPr>
            <p:cNvPr id="196" name="Group 195"/>
            <p:cNvGrpSpPr/>
            <p:nvPr/>
          </p:nvGrpSpPr>
          <p:grpSpPr>
            <a:xfrm>
              <a:off x="6407600" y="1732765"/>
              <a:ext cx="2255912" cy="359774"/>
              <a:chOff x="0" y="12292"/>
              <a:chExt cx="2255912" cy="359774"/>
            </a:xfrm>
          </p:grpSpPr>
          <p:sp>
            <p:nvSpPr>
              <p:cNvPr id="197" name="Rounded Rectangle 196"/>
              <p:cNvSpPr/>
              <p:nvPr/>
            </p:nvSpPr>
            <p:spPr>
              <a:xfrm>
                <a:off x="0" y="12292"/>
                <a:ext cx="2255912" cy="35977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8" name="Rounded Rectangle 4"/>
              <p:cNvSpPr/>
              <p:nvPr/>
            </p:nvSpPr>
            <p:spPr>
              <a:xfrm>
                <a:off x="17563" y="29855"/>
                <a:ext cx="2220786" cy="324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CA" sz="1500" kern="1200" dirty="0" smtClean="0"/>
                  <a:t>Time Warner</a:t>
                </a:r>
                <a:endParaRPr lang="en-US" sz="1500" kern="1200" dirty="0"/>
              </a:p>
            </p:txBody>
          </p:sp>
        </p:grpSp>
      </p:grpSp>
      <p:grpSp>
        <p:nvGrpSpPr>
          <p:cNvPr id="201" name="Group 200"/>
          <p:cNvGrpSpPr/>
          <p:nvPr/>
        </p:nvGrpSpPr>
        <p:grpSpPr>
          <a:xfrm>
            <a:off x="4868811" y="4496591"/>
            <a:ext cx="3748484" cy="380877"/>
            <a:chOff x="4915028" y="1732765"/>
            <a:chExt cx="3748484" cy="380877"/>
          </a:xfrm>
        </p:grpSpPr>
        <p:grpSp>
          <p:nvGrpSpPr>
            <p:cNvPr id="202" name="Group 201"/>
            <p:cNvGrpSpPr/>
            <p:nvPr/>
          </p:nvGrpSpPr>
          <p:grpSpPr>
            <a:xfrm>
              <a:off x="4915028" y="1801573"/>
              <a:ext cx="1525557" cy="312069"/>
              <a:chOff x="523476" y="1722121"/>
              <a:chExt cx="1525557" cy="312069"/>
            </a:xfrm>
          </p:grpSpPr>
          <p:sp>
            <p:nvSpPr>
              <p:cNvPr id="206" name="TextBox 205"/>
              <p:cNvSpPr txBox="1"/>
              <p:nvPr/>
            </p:nvSpPr>
            <p:spPr>
              <a:xfrm>
                <a:off x="1472969" y="1722121"/>
                <a:ext cx="576064" cy="307777"/>
              </a:xfrm>
              <a:prstGeom prst="rect">
                <a:avLst/>
              </a:prstGeom>
              <a:noFill/>
            </p:spPr>
            <p:txBody>
              <a:bodyPr wrap="square" rtlCol="0">
                <a:spAutoFit/>
              </a:bodyPr>
              <a:lstStyle/>
              <a:p>
                <a:r>
                  <a:rPr lang="en-CA" sz="1400" dirty="0" smtClean="0"/>
                  <a:t>6.4x</a:t>
                </a:r>
              </a:p>
            </p:txBody>
          </p:sp>
          <p:sp>
            <p:nvSpPr>
              <p:cNvPr id="207" name="TextBox 206"/>
              <p:cNvSpPr txBox="1"/>
              <p:nvPr/>
            </p:nvSpPr>
            <p:spPr>
              <a:xfrm>
                <a:off x="523476" y="1726413"/>
                <a:ext cx="576064" cy="307777"/>
              </a:xfrm>
              <a:prstGeom prst="rect">
                <a:avLst/>
              </a:prstGeom>
              <a:noFill/>
            </p:spPr>
            <p:txBody>
              <a:bodyPr wrap="square" rtlCol="0">
                <a:spAutoFit/>
              </a:bodyPr>
              <a:lstStyle/>
              <a:p>
                <a:r>
                  <a:rPr lang="en-CA" sz="1400" dirty="0" smtClean="0"/>
                  <a:t>2.3x</a:t>
                </a:r>
              </a:p>
            </p:txBody>
          </p:sp>
        </p:grpSp>
        <p:grpSp>
          <p:nvGrpSpPr>
            <p:cNvPr id="203" name="Group 202"/>
            <p:cNvGrpSpPr/>
            <p:nvPr/>
          </p:nvGrpSpPr>
          <p:grpSpPr>
            <a:xfrm>
              <a:off x="6407600" y="1732765"/>
              <a:ext cx="2255912" cy="359774"/>
              <a:chOff x="0" y="12292"/>
              <a:chExt cx="2255912" cy="359774"/>
            </a:xfrm>
          </p:grpSpPr>
          <p:sp>
            <p:nvSpPr>
              <p:cNvPr id="204" name="Rounded Rectangle 203"/>
              <p:cNvSpPr/>
              <p:nvPr/>
            </p:nvSpPr>
            <p:spPr>
              <a:xfrm>
                <a:off x="0" y="12292"/>
                <a:ext cx="2255912" cy="35977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5" name="Rounded Rectangle 4"/>
              <p:cNvSpPr/>
              <p:nvPr/>
            </p:nvSpPr>
            <p:spPr>
              <a:xfrm>
                <a:off x="17563" y="29855"/>
                <a:ext cx="2220786" cy="324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CA" sz="1500" kern="1200" dirty="0" smtClean="0"/>
                  <a:t>Comcast</a:t>
                </a:r>
                <a:endParaRPr lang="en-US" sz="1500" kern="1200" dirty="0"/>
              </a:p>
            </p:txBody>
          </p:sp>
        </p:grpSp>
      </p:grpSp>
      <p:grpSp>
        <p:nvGrpSpPr>
          <p:cNvPr id="229" name="Group 228"/>
          <p:cNvGrpSpPr/>
          <p:nvPr/>
        </p:nvGrpSpPr>
        <p:grpSpPr>
          <a:xfrm>
            <a:off x="4871159" y="5324987"/>
            <a:ext cx="3748484" cy="380877"/>
            <a:chOff x="4915028" y="1732765"/>
            <a:chExt cx="3748484" cy="380877"/>
          </a:xfrm>
        </p:grpSpPr>
        <p:grpSp>
          <p:nvGrpSpPr>
            <p:cNvPr id="230" name="Group 229"/>
            <p:cNvGrpSpPr/>
            <p:nvPr/>
          </p:nvGrpSpPr>
          <p:grpSpPr>
            <a:xfrm>
              <a:off x="4915028" y="1801573"/>
              <a:ext cx="1525557" cy="312069"/>
              <a:chOff x="523476" y="1722121"/>
              <a:chExt cx="1525557" cy="312069"/>
            </a:xfrm>
          </p:grpSpPr>
          <p:sp>
            <p:nvSpPr>
              <p:cNvPr id="234" name="TextBox 233"/>
              <p:cNvSpPr txBox="1"/>
              <p:nvPr/>
            </p:nvSpPr>
            <p:spPr>
              <a:xfrm>
                <a:off x="1472969" y="1722121"/>
                <a:ext cx="576064" cy="307777"/>
              </a:xfrm>
              <a:prstGeom prst="rect">
                <a:avLst/>
              </a:prstGeom>
              <a:noFill/>
            </p:spPr>
            <p:txBody>
              <a:bodyPr wrap="square" rtlCol="0">
                <a:spAutoFit/>
              </a:bodyPr>
              <a:lstStyle/>
              <a:p>
                <a:r>
                  <a:rPr lang="en-CA" sz="1400" dirty="0" smtClean="0"/>
                  <a:t>6.4x</a:t>
                </a:r>
              </a:p>
            </p:txBody>
          </p:sp>
          <p:sp>
            <p:nvSpPr>
              <p:cNvPr id="235" name="TextBox 234"/>
              <p:cNvSpPr txBox="1"/>
              <p:nvPr/>
            </p:nvSpPr>
            <p:spPr>
              <a:xfrm>
                <a:off x="523476" y="1726413"/>
                <a:ext cx="576064" cy="307777"/>
              </a:xfrm>
              <a:prstGeom prst="rect">
                <a:avLst/>
              </a:prstGeom>
              <a:noFill/>
            </p:spPr>
            <p:txBody>
              <a:bodyPr wrap="square" rtlCol="0">
                <a:spAutoFit/>
              </a:bodyPr>
              <a:lstStyle/>
              <a:p>
                <a:r>
                  <a:rPr lang="en-CA" sz="1400" dirty="0" smtClean="0"/>
                  <a:t>2.3x</a:t>
                </a:r>
              </a:p>
            </p:txBody>
          </p:sp>
        </p:grpSp>
        <p:grpSp>
          <p:nvGrpSpPr>
            <p:cNvPr id="231" name="Group 230"/>
            <p:cNvGrpSpPr/>
            <p:nvPr/>
          </p:nvGrpSpPr>
          <p:grpSpPr>
            <a:xfrm>
              <a:off x="6407600" y="1732765"/>
              <a:ext cx="2255912" cy="359774"/>
              <a:chOff x="0" y="12292"/>
              <a:chExt cx="2255912" cy="359774"/>
            </a:xfrm>
          </p:grpSpPr>
          <p:sp>
            <p:nvSpPr>
              <p:cNvPr id="232" name="Rounded Rectangle 231"/>
              <p:cNvSpPr/>
              <p:nvPr/>
            </p:nvSpPr>
            <p:spPr>
              <a:xfrm>
                <a:off x="0" y="12292"/>
                <a:ext cx="2255912" cy="35977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3" name="Rounded Rectangle 4"/>
              <p:cNvSpPr/>
              <p:nvPr/>
            </p:nvSpPr>
            <p:spPr>
              <a:xfrm>
                <a:off x="17563" y="29855"/>
                <a:ext cx="2220786" cy="324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CA" sz="1500" kern="1200" dirty="0" smtClean="0"/>
                  <a:t>Dish</a:t>
                </a:r>
                <a:endParaRPr lang="en-US" sz="1500" kern="1200" dirty="0"/>
              </a:p>
            </p:txBody>
          </p:sp>
        </p:grpSp>
      </p:grpSp>
      <p:grpSp>
        <p:nvGrpSpPr>
          <p:cNvPr id="236" name="Group 235"/>
          <p:cNvGrpSpPr/>
          <p:nvPr/>
        </p:nvGrpSpPr>
        <p:grpSpPr>
          <a:xfrm>
            <a:off x="395563" y="1652579"/>
            <a:ext cx="3748484" cy="380877"/>
            <a:chOff x="4915028" y="1732765"/>
            <a:chExt cx="3748484" cy="380877"/>
          </a:xfrm>
        </p:grpSpPr>
        <p:grpSp>
          <p:nvGrpSpPr>
            <p:cNvPr id="237" name="Group 236"/>
            <p:cNvGrpSpPr/>
            <p:nvPr/>
          </p:nvGrpSpPr>
          <p:grpSpPr>
            <a:xfrm>
              <a:off x="4915028" y="1801573"/>
              <a:ext cx="1525557" cy="312069"/>
              <a:chOff x="523476" y="1722121"/>
              <a:chExt cx="1525557" cy="312069"/>
            </a:xfrm>
          </p:grpSpPr>
          <p:sp>
            <p:nvSpPr>
              <p:cNvPr id="241" name="TextBox 240"/>
              <p:cNvSpPr txBox="1"/>
              <p:nvPr/>
            </p:nvSpPr>
            <p:spPr>
              <a:xfrm>
                <a:off x="1472969" y="1722121"/>
                <a:ext cx="576064" cy="307777"/>
              </a:xfrm>
              <a:prstGeom prst="rect">
                <a:avLst/>
              </a:prstGeom>
              <a:noFill/>
            </p:spPr>
            <p:txBody>
              <a:bodyPr wrap="square" rtlCol="0">
                <a:spAutoFit/>
              </a:bodyPr>
              <a:lstStyle/>
              <a:p>
                <a:r>
                  <a:rPr lang="en-CA" sz="1400" dirty="0" smtClean="0"/>
                  <a:t>6.4x</a:t>
                </a:r>
              </a:p>
            </p:txBody>
          </p:sp>
          <p:sp>
            <p:nvSpPr>
              <p:cNvPr id="242" name="TextBox 241"/>
              <p:cNvSpPr txBox="1"/>
              <p:nvPr/>
            </p:nvSpPr>
            <p:spPr>
              <a:xfrm>
                <a:off x="523476" y="1726413"/>
                <a:ext cx="576064" cy="307777"/>
              </a:xfrm>
              <a:prstGeom prst="rect">
                <a:avLst/>
              </a:prstGeom>
              <a:noFill/>
            </p:spPr>
            <p:txBody>
              <a:bodyPr wrap="square" rtlCol="0">
                <a:spAutoFit/>
              </a:bodyPr>
              <a:lstStyle/>
              <a:p>
                <a:r>
                  <a:rPr lang="en-CA" sz="1400" dirty="0" smtClean="0"/>
                  <a:t>2.3x</a:t>
                </a:r>
              </a:p>
            </p:txBody>
          </p:sp>
        </p:grpSp>
        <p:grpSp>
          <p:nvGrpSpPr>
            <p:cNvPr id="238" name="Group 237"/>
            <p:cNvGrpSpPr/>
            <p:nvPr/>
          </p:nvGrpSpPr>
          <p:grpSpPr>
            <a:xfrm>
              <a:off x="6407600" y="1732765"/>
              <a:ext cx="2255912" cy="359774"/>
              <a:chOff x="0" y="12292"/>
              <a:chExt cx="2255912" cy="359774"/>
            </a:xfrm>
          </p:grpSpPr>
          <p:sp>
            <p:nvSpPr>
              <p:cNvPr id="239" name="Rounded Rectangle 238"/>
              <p:cNvSpPr/>
              <p:nvPr/>
            </p:nvSpPr>
            <p:spPr>
              <a:xfrm>
                <a:off x="0" y="12292"/>
                <a:ext cx="2255912" cy="35977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0" name="Rounded Rectangle 4"/>
              <p:cNvSpPr/>
              <p:nvPr/>
            </p:nvSpPr>
            <p:spPr>
              <a:xfrm>
                <a:off x="17563" y="29855"/>
                <a:ext cx="2220786" cy="324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CA" sz="1500" kern="1200" dirty="0" smtClean="0"/>
                  <a:t>Verizon</a:t>
                </a:r>
                <a:endParaRPr lang="en-US" sz="1500" kern="1200" dirty="0"/>
              </a:p>
            </p:txBody>
          </p:sp>
        </p:grpSp>
      </p:grpSp>
      <p:grpSp>
        <p:nvGrpSpPr>
          <p:cNvPr id="243" name="Group 242"/>
          <p:cNvGrpSpPr/>
          <p:nvPr/>
        </p:nvGrpSpPr>
        <p:grpSpPr>
          <a:xfrm>
            <a:off x="388440" y="2480042"/>
            <a:ext cx="3748484" cy="380877"/>
            <a:chOff x="4915028" y="1732765"/>
            <a:chExt cx="3748484" cy="380877"/>
          </a:xfrm>
        </p:grpSpPr>
        <p:grpSp>
          <p:nvGrpSpPr>
            <p:cNvPr id="244" name="Group 243"/>
            <p:cNvGrpSpPr/>
            <p:nvPr/>
          </p:nvGrpSpPr>
          <p:grpSpPr>
            <a:xfrm>
              <a:off x="4915028" y="1801573"/>
              <a:ext cx="1525557" cy="312069"/>
              <a:chOff x="523476" y="1722121"/>
              <a:chExt cx="1525557" cy="312069"/>
            </a:xfrm>
          </p:grpSpPr>
          <p:sp>
            <p:nvSpPr>
              <p:cNvPr id="248" name="TextBox 247"/>
              <p:cNvSpPr txBox="1"/>
              <p:nvPr/>
            </p:nvSpPr>
            <p:spPr>
              <a:xfrm>
                <a:off x="1472969" y="1722121"/>
                <a:ext cx="576064" cy="307777"/>
              </a:xfrm>
              <a:prstGeom prst="rect">
                <a:avLst/>
              </a:prstGeom>
              <a:noFill/>
            </p:spPr>
            <p:txBody>
              <a:bodyPr wrap="square" rtlCol="0">
                <a:spAutoFit/>
              </a:bodyPr>
              <a:lstStyle/>
              <a:p>
                <a:r>
                  <a:rPr lang="en-CA" sz="1400" dirty="0" smtClean="0"/>
                  <a:t>6.4x</a:t>
                </a:r>
              </a:p>
            </p:txBody>
          </p:sp>
          <p:sp>
            <p:nvSpPr>
              <p:cNvPr id="249" name="TextBox 248"/>
              <p:cNvSpPr txBox="1"/>
              <p:nvPr/>
            </p:nvSpPr>
            <p:spPr>
              <a:xfrm>
                <a:off x="523476" y="1726413"/>
                <a:ext cx="576064" cy="307777"/>
              </a:xfrm>
              <a:prstGeom prst="rect">
                <a:avLst/>
              </a:prstGeom>
              <a:noFill/>
            </p:spPr>
            <p:txBody>
              <a:bodyPr wrap="square" rtlCol="0">
                <a:spAutoFit/>
              </a:bodyPr>
              <a:lstStyle/>
              <a:p>
                <a:r>
                  <a:rPr lang="en-CA" sz="1400" dirty="0" smtClean="0"/>
                  <a:t>2.3x</a:t>
                </a:r>
              </a:p>
            </p:txBody>
          </p:sp>
        </p:grpSp>
        <p:grpSp>
          <p:nvGrpSpPr>
            <p:cNvPr id="245" name="Group 244"/>
            <p:cNvGrpSpPr/>
            <p:nvPr/>
          </p:nvGrpSpPr>
          <p:grpSpPr>
            <a:xfrm>
              <a:off x="6407600" y="1732765"/>
              <a:ext cx="2255912" cy="359774"/>
              <a:chOff x="0" y="12292"/>
              <a:chExt cx="2255912" cy="359774"/>
            </a:xfrm>
          </p:grpSpPr>
          <p:sp>
            <p:nvSpPr>
              <p:cNvPr id="246" name="Rounded Rectangle 245"/>
              <p:cNvSpPr/>
              <p:nvPr/>
            </p:nvSpPr>
            <p:spPr>
              <a:xfrm>
                <a:off x="0" y="12292"/>
                <a:ext cx="2255912" cy="35977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7" name="Rounded Rectangle 4"/>
              <p:cNvSpPr/>
              <p:nvPr/>
            </p:nvSpPr>
            <p:spPr>
              <a:xfrm>
                <a:off x="17563" y="29855"/>
                <a:ext cx="2220786" cy="324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CA" sz="1500" kern="1200" dirty="0" smtClean="0"/>
                  <a:t>BCE INC.</a:t>
                </a:r>
                <a:endParaRPr lang="en-US" sz="1500" kern="1200" dirty="0"/>
              </a:p>
            </p:txBody>
          </p:sp>
        </p:grpSp>
      </p:grpSp>
      <p:grpSp>
        <p:nvGrpSpPr>
          <p:cNvPr id="250" name="Group 249"/>
          <p:cNvGrpSpPr/>
          <p:nvPr/>
        </p:nvGrpSpPr>
        <p:grpSpPr>
          <a:xfrm>
            <a:off x="390911" y="2068831"/>
            <a:ext cx="3748484" cy="380877"/>
            <a:chOff x="4915028" y="1732765"/>
            <a:chExt cx="3748484" cy="380877"/>
          </a:xfrm>
        </p:grpSpPr>
        <p:grpSp>
          <p:nvGrpSpPr>
            <p:cNvPr id="251" name="Group 250"/>
            <p:cNvGrpSpPr/>
            <p:nvPr/>
          </p:nvGrpSpPr>
          <p:grpSpPr>
            <a:xfrm>
              <a:off x="4915028" y="1801573"/>
              <a:ext cx="1525557" cy="312069"/>
              <a:chOff x="523476" y="1722121"/>
              <a:chExt cx="1525557" cy="312069"/>
            </a:xfrm>
          </p:grpSpPr>
          <p:sp>
            <p:nvSpPr>
              <p:cNvPr id="255" name="TextBox 254"/>
              <p:cNvSpPr txBox="1"/>
              <p:nvPr/>
            </p:nvSpPr>
            <p:spPr>
              <a:xfrm>
                <a:off x="1472969" y="1722121"/>
                <a:ext cx="576064" cy="307777"/>
              </a:xfrm>
              <a:prstGeom prst="rect">
                <a:avLst/>
              </a:prstGeom>
              <a:noFill/>
            </p:spPr>
            <p:txBody>
              <a:bodyPr wrap="square" rtlCol="0">
                <a:spAutoFit/>
              </a:bodyPr>
              <a:lstStyle/>
              <a:p>
                <a:r>
                  <a:rPr lang="en-CA" sz="1400" dirty="0" smtClean="0"/>
                  <a:t>6.4x</a:t>
                </a:r>
              </a:p>
            </p:txBody>
          </p:sp>
          <p:sp>
            <p:nvSpPr>
              <p:cNvPr id="256" name="TextBox 255"/>
              <p:cNvSpPr txBox="1"/>
              <p:nvPr/>
            </p:nvSpPr>
            <p:spPr>
              <a:xfrm>
                <a:off x="523476" y="1726413"/>
                <a:ext cx="576064" cy="307777"/>
              </a:xfrm>
              <a:prstGeom prst="rect">
                <a:avLst/>
              </a:prstGeom>
              <a:noFill/>
            </p:spPr>
            <p:txBody>
              <a:bodyPr wrap="square" rtlCol="0">
                <a:spAutoFit/>
              </a:bodyPr>
              <a:lstStyle/>
              <a:p>
                <a:r>
                  <a:rPr lang="en-CA" sz="1400" dirty="0" smtClean="0"/>
                  <a:t>2.3x</a:t>
                </a:r>
              </a:p>
            </p:txBody>
          </p:sp>
        </p:grpSp>
        <p:grpSp>
          <p:nvGrpSpPr>
            <p:cNvPr id="252" name="Group 251"/>
            <p:cNvGrpSpPr/>
            <p:nvPr/>
          </p:nvGrpSpPr>
          <p:grpSpPr>
            <a:xfrm>
              <a:off x="6407600" y="1732765"/>
              <a:ext cx="2255912" cy="359774"/>
              <a:chOff x="0" y="12292"/>
              <a:chExt cx="2255912" cy="359774"/>
            </a:xfrm>
          </p:grpSpPr>
          <p:sp>
            <p:nvSpPr>
              <p:cNvPr id="253" name="Rounded Rectangle 252"/>
              <p:cNvSpPr/>
              <p:nvPr/>
            </p:nvSpPr>
            <p:spPr>
              <a:xfrm>
                <a:off x="0" y="12292"/>
                <a:ext cx="2255912" cy="35977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4" name="Rounded Rectangle 4"/>
              <p:cNvSpPr/>
              <p:nvPr/>
            </p:nvSpPr>
            <p:spPr>
              <a:xfrm>
                <a:off x="17563" y="29855"/>
                <a:ext cx="2220786" cy="324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CA" sz="1500" dirty="0" smtClean="0"/>
                  <a:t>Telus</a:t>
                </a:r>
                <a:endParaRPr lang="en-US" sz="1500" kern="1200" dirty="0"/>
              </a:p>
            </p:txBody>
          </p:sp>
        </p:grpSp>
      </p:grpSp>
      <p:grpSp>
        <p:nvGrpSpPr>
          <p:cNvPr id="257" name="Group 256"/>
          <p:cNvGrpSpPr/>
          <p:nvPr/>
        </p:nvGrpSpPr>
        <p:grpSpPr>
          <a:xfrm>
            <a:off x="398034" y="2861408"/>
            <a:ext cx="3748484" cy="380877"/>
            <a:chOff x="4915028" y="1732765"/>
            <a:chExt cx="3748484" cy="380877"/>
          </a:xfrm>
        </p:grpSpPr>
        <p:grpSp>
          <p:nvGrpSpPr>
            <p:cNvPr id="258" name="Group 257"/>
            <p:cNvGrpSpPr/>
            <p:nvPr/>
          </p:nvGrpSpPr>
          <p:grpSpPr>
            <a:xfrm>
              <a:off x="4915028" y="1801573"/>
              <a:ext cx="1525557" cy="312069"/>
              <a:chOff x="523476" y="1722121"/>
              <a:chExt cx="1525557" cy="312069"/>
            </a:xfrm>
          </p:grpSpPr>
          <p:sp>
            <p:nvSpPr>
              <p:cNvPr id="262" name="TextBox 261"/>
              <p:cNvSpPr txBox="1"/>
              <p:nvPr/>
            </p:nvSpPr>
            <p:spPr>
              <a:xfrm>
                <a:off x="1472969" y="1722121"/>
                <a:ext cx="576064" cy="307777"/>
              </a:xfrm>
              <a:prstGeom prst="rect">
                <a:avLst/>
              </a:prstGeom>
              <a:noFill/>
            </p:spPr>
            <p:txBody>
              <a:bodyPr wrap="square" rtlCol="0">
                <a:spAutoFit/>
              </a:bodyPr>
              <a:lstStyle/>
              <a:p>
                <a:r>
                  <a:rPr lang="en-CA" sz="1400" dirty="0" smtClean="0"/>
                  <a:t>6.4x</a:t>
                </a:r>
              </a:p>
            </p:txBody>
          </p:sp>
          <p:sp>
            <p:nvSpPr>
              <p:cNvPr id="263" name="TextBox 262"/>
              <p:cNvSpPr txBox="1"/>
              <p:nvPr/>
            </p:nvSpPr>
            <p:spPr>
              <a:xfrm>
                <a:off x="523476" y="1726413"/>
                <a:ext cx="576064" cy="307777"/>
              </a:xfrm>
              <a:prstGeom prst="rect">
                <a:avLst/>
              </a:prstGeom>
              <a:noFill/>
            </p:spPr>
            <p:txBody>
              <a:bodyPr wrap="square" rtlCol="0">
                <a:spAutoFit/>
              </a:bodyPr>
              <a:lstStyle/>
              <a:p>
                <a:r>
                  <a:rPr lang="en-CA" sz="1400" dirty="0" smtClean="0"/>
                  <a:t>2.3x</a:t>
                </a:r>
              </a:p>
            </p:txBody>
          </p:sp>
        </p:grpSp>
        <p:grpSp>
          <p:nvGrpSpPr>
            <p:cNvPr id="259" name="Group 258"/>
            <p:cNvGrpSpPr/>
            <p:nvPr/>
          </p:nvGrpSpPr>
          <p:grpSpPr>
            <a:xfrm>
              <a:off x="6407600" y="1732765"/>
              <a:ext cx="2255912" cy="359774"/>
              <a:chOff x="0" y="12292"/>
              <a:chExt cx="2255912" cy="359774"/>
            </a:xfrm>
          </p:grpSpPr>
          <p:sp>
            <p:nvSpPr>
              <p:cNvPr id="260" name="Rounded Rectangle 259"/>
              <p:cNvSpPr/>
              <p:nvPr/>
            </p:nvSpPr>
            <p:spPr>
              <a:xfrm>
                <a:off x="0" y="12292"/>
                <a:ext cx="2255912" cy="35977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1" name="Rounded Rectangle 4"/>
              <p:cNvSpPr/>
              <p:nvPr/>
            </p:nvSpPr>
            <p:spPr>
              <a:xfrm>
                <a:off x="17563" y="29855"/>
                <a:ext cx="2220786" cy="324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CA" sz="1500" kern="1200" dirty="0" smtClean="0"/>
                  <a:t>T-Mobile</a:t>
                </a:r>
                <a:endParaRPr lang="en-US" sz="1500" kern="1200" dirty="0"/>
              </a:p>
            </p:txBody>
          </p:sp>
        </p:grpSp>
      </p:grpSp>
      <p:grpSp>
        <p:nvGrpSpPr>
          <p:cNvPr id="264" name="Group 263"/>
          <p:cNvGrpSpPr/>
          <p:nvPr/>
        </p:nvGrpSpPr>
        <p:grpSpPr>
          <a:xfrm>
            <a:off x="390911" y="3688871"/>
            <a:ext cx="3748484" cy="380877"/>
            <a:chOff x="4915028" y="1732765"/>
            <a:chExt cx="3748484" cy="380877"/>
          </a:xfrm>
        </p:grpSpPr>
        <p:grpSp>
          <p:nvGrpSpPr>
            <p:cNvPr id="265" name="Group 264"/>
            <p:cNvGrpSpPr/>
            <p:nvPr/>
          </p:nvGrpSpPr>
          <p:grpSpPr>
            <a:xfrm>
              <a:off x="4915028" y="1801573"/>
              <a:ext cx="1525557" cy="312069"/>
              <a:chOff x="523476" y="1722121"/>
              <a:chExt cx="1525557" cy="312069"/>
            </a:xfrm>
          </p:grpSpPr>
          <p:sp>
            <p:nvSpPr>
              <p:cNvPr id="269" name="TextBox 268"/>
              <p:cNvSpPr txBox="1"/>
              <p:nvPr/>
            </p:nvSpPr>
            <p:spPr>
              <a:xfrm>
                <a:off x="1472969" y="1722121"/>
                <a:ext cx="576064" cy="307777"/>
              </a:xfrm>
              <a:prstGeom prst="rect">
                <a:avLst/>
              </a:prstGeom>
              <a:noFill/>
            </p:spPr>
            <p:txBody>
              <a:bodyPr wrap="square" rtlCol="0">
                <a:spAutoFit/>
              </a:bodyPr>
              <a:lstStyle/>
              <a:p>
                <a:r>
                  <a:rPr lang="en-CA" sz="1400" dirty="0" smtClean="0"/>
                  <a:t>6.4x</a:t>
                </a:r>
              </a:p>
            </p:txBody>
          </p:sp>
          <p:sp>
            <p:nvSpPr>
              <p:cNvPr id="270" name="TextBox 269"/>
              <p:cNvSpPr txBox="1"/>
              <p:nvPr/>
            </p:nvSpPr>
            <p:spPr>
              <a:xfrm>
                <a:off x="523476" y="1726413"/>
                <a:ext cx="576064" cy="307777"/>
              </a:xfrm>
              <a:prstGeom prst="rect">
                <a:avLst/>
              </a:prstGeom>
              <a:noFill/>
            </p:spPr>
            <p:txBody>
              <a:bodyPr wrap="square" rtlCol="0">
                <a:spAutoFit/>
              </a:bodyPr>
              <a:lstStyle/>
              <a:p>
                <a:r>
                  <a:rPr lang="en-CA" sz="1400" dirty="0" smtClean="0"/>
                  <a:t>2.3x</a:t>
                </a:r>
              </a:p>
            </p:txBody>
          </p:sp>
        </p:grpSp>
        <p:grpSp>
          <p:nvGrpSpPr>
            <p:cNvPr id="266" name="Group 265"/>
            <p:cNvGrpSpPr/>
            <p:nvPr/>
          </p:nvGrpSpPr>
          <p:grpSpPr>
            <a:xfrm>
              <a:off x="6407600" y="1732765"/>
              <a:ext cx="2255912" cy="359774"/>
              <a:chOff x="0" y="12292"/>
              <a:chExt cx="2255912" cy="359774"/>
            </a:xfrm>
          </p:grpSpPr>
          <p:sp>
            <p:nvSpPr>
              <p:cNvPr id="267" name="Rounded Rectangle 266"/>
              <p:cNvSpPr/>
              <p:nvPr/>
            </p:nvSpPr>
            <p:spPr>
              <a:xfrm>
                <a:off x="0" y="12292"/>
                <a:ext cx="2255912" cy="35977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8" name="Rounded Rectangle 4"/>
              <p:cNvSpPr/>
              <p:nvPr/>
            </p:nvSpPr>
            <p:spPr>
              <a:xfrm>
                <a:off x="17563" y="29855"/>
                <a:ext cx="2220786" cy="324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CA" sz="1500" kern="1200" dirty="0" smtClean="0"/>
                  <a:t>US Cellular</a:t>
                </a:r>
                <a:endParaRPr lang="en-US" sz="1500" kern="1200" dirty="0"/>
              </a:p>
            </p:txBody>
          </p:sp>
        </p:grpSp>
      </p:grpSp>
      <p:grpSp>
        <p:nvGrpSpPr>
          <p:cNvPr id="271" name="Group 270"/>
          <p:cNvGrpSpPr/>
          <p:nvPr/>
        </p:nvGrpSpPr>
        <p:grpSpPr>
          <a:xfrm>
            <a:off x="393382" y="3277660"/>
            <a:ext cx="3748484" cy="380877"/>
            <a:chOff x="4915028" y="1732765"/>
            <a:chExt cx="3748484" cy="380877"/>
          </a:xfrm>
        </p:grpSpPr>
        <p:grpSp>
          <p:nvGrpSpPr>
            <p:cNvPr id="272" name="Group 271"/>
            <p:cNvGrpSpPr/>
            <p:nvPr/>
          </p:nvGrpSpPr>
          <p:grpSpPr>
            <a:xfrm>
              <a:off x="4915028" y="1801573"/>
              <a:ext cx="1525557" cy="312069"/>
              <a:chOff x="523476" y="1722121"/>
              <a:chExt cx="1525557" cy="312069"/>
            </a:xfrm>
          </p:grpSpPr>
          <p:sp>
            <p:nvSpPr>
              <p:cNvPr id="276" name="TextBox 275"/>
              <p:cNvSpPr txBox="1"/>
              <p:nvPr/>
            </p:nvSpPr>
            <p:spPr>
              <a:xfrm>
                <a:off x="1472969" y="1722121"/>
                <a:ext cx="576064" cy="307777"/>
              </a:xfrm>
              <a:prstGeom prst="rect">
                <a:avLst/>
              </a:prstGeom>
              <a:noFill/>
            </p:spPr>
            <p:txBody>
              <a:bodyPr wrap="square" rtlCol="0">
                <a:spAutoFit/>
              </a:bodyPr>
              <a:lstStyle/>
              <a:p>
                <a:r>
                  <a:rPr lang="en-CA" sz="1400" dirty="0" smtClean="0"/>
                  <a:t>6.4x</a:t>
                </a:r>
              </a:p>
            </p:txBody>
          </p:sp>
          <p:sp>
            <p:nvSpPr>
              <p:cNvPr id="277" name="TextBox 276"/>
              <p:cNvSpPr txBox="1"/>
              <p:nvPr/>
            </p:nvSpPr>
            <p:spPr>
              <a:xfrm>
                <a:off x="523476" y="1726413"/>
                <a:ext cx="576064" cy="307777"/>
              </a:xfrm>
              <a:prstGeom prst="rect">
                <a:avLst/>
              </a:prstGeom>
              <a:noFill/>
            </p:spPr>
            <p:txBody>
              <a:bodyPr wrap="square" rtlCol="0">
                <a:spAutoFit/>
              </a:bodyPr>
              <a:lstStyle/>
              <a:p>
                <a:r>
                  <a:rPr lang="en-CA" sz="1400" dirty="0" smtClean="0"/>
                  <a:t>2.3x</a:t>
                </a:r>
              </a:p>
            </p:txBody>
          </p:sp>
        </p:grpSp>
        <p:grpSp>
          <p:nvGrpSpPr>
            <p:cNvPr id="273" name="Group 272"/>
            <p:cNvGrpSpPr/>
            <p:nvPr/>
          </p:nvGrpSpPr>
          <p:grpSpPr>
            <a:xfrm>
              <a:off x="6407600" y="1732765"/>
              <a:ext cx="2255912" cy="359774"/>
              <a:chOff x="0" y="12292"/>
              <a:chExt cx="2255912" cy="359774"/>
            </a:xfrm>
          </p:grpSpPr>
          <p:sp>
            <p:nvSpPr>
              <p:cNvPr id="274" name="Rounded Rectangle 273"/>
              <p:cNvSpPr/>
              <p:nvPr/>
            </p:nvSpPr>
            <p:spPr>
              <a:xfrm>
                <a:off x="0" y="12292"/>
                <a:ext cx="2255912" cy="35977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5" name="Rounded Rectangle 4"/>
              <p:cNvSpPr/>
              <p:nvPr/>
            </p:nvSpPr>
            <p:spPr>
              <a:xfrm>
                <a:off x="17563" y="29855"/>
                <a:ext cx="2220786" cy="324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CA" sz="1500" kern="1200" dirty="0" smtClean="0"/>
                  <a:t>Sprint</a:t>
                </a:r>
                <a:endParaRPr lang="en-US" sz="1500" kern="1200" dirty="0"/>
              </a:p>
            </p:txBody>
          </p:sp>
        </p:grpSp>
      </p:grpSp>
      <p:grpSp>
        <p:nvGrpSpPr>
          <p:cNvPr id="278" name="Group 277"/>
          <p:cNvGrpSpPr/>
          <p:nvPr/>
        </p:nvGrpSpPr>
        <p:grpSpPr>
          <a:xfrm>
            <a:off x="388080" y="4115714"/>
            <a:ext cx="3748484" cy="380877"/>
            <a:chOff x="4915028" y="1732765"/>
            <a:chExt cx="3748484" cy="380877"/>
          </a:xfrm>
        </p:grpSpPr>
        <p:grpSp>
          <p:nvGrpSpPr>
            <p:cNvPr id="279" name="Group 278"/>
            <p:cNvGrpSpPr/>
            <p:nvPr/>
          </p:nvGrpSpPr>
          <p:grpSpPr>
            <a:xfrm>
              <a:off x="4915028" y="1801573"/>
              <a:ext cx="1525557" cy="312069"/>
              <a:chOff x="523476" y="1722121"/>
              <a:chExt cx="1525557" cy="312069"/>
            </a:xfrm>
          </p:grpSpPr>
          <p:sp>
            <p:nvSpPr>
              <p:cNvPr id="283" name="TextBox 282"/>
              <p:cNvSpPr txBox="1"/>
              <p:nvPr/>
            </p:nvSpPr>
            <p:spPr>
              <a:xfrm>
                <a:off x="1472969" y="1722121"/>
                <a:ext cx="576064" cy="307777"/>
              </a:xfrm>
              <a:prstGeom prst="rect">
                <a:avLst/>
              </a:prstGeom>
              <a:noFill/>
            </p:spPr>
            <p:txBody>
              <a:bodyPr wrap="square" rtlCol="0">
                <a:spAutoFit/>
              </a:bodyPr>
              <a:lstStyle/>
              <a:p>
                <a:r>
                  <a:rPr lang="en-CA" sz="1400" dirty="0" smtClean="0"/>
                  <a:t>6.4x</a:t>
                </a:r>
              </a:p>
            </p:txBody>
          </p:sp>
          <p:sp>
            <p:nvSpPr>
              <p:cNvPr id="284" name="TextBox 283"/>
              <p:cNvSpPr txBox="1"/>
              <p:nvPr/>
            </p:nvSpPr>
            <p:spPr>
              <a:xfrm>
                <a:off x="523476" y="1726413"/>
                <a:ext cx="576064" cy="307777"/>
              </a:xfrm>
              <a:prstGeom prst="rect">
                <a:avLst/>
              </a:prstGeom>
              <a:noFill/>
            </p:spPr>
            <p:txBody>
              <a:bodyPr wrap="square" rtlCol="0">
                <a:spAutoFit/>
              </a:bodyPr>
              <a:lstStyle/>
              <a:p>
                <a:r>
                  <a:rPr lang="en-CA" sz="1400" dirty="0" smtClean="0"/>
                  <a:t>2.3x</a:t>
                </a:r>
              </a:p>
            </p:txBody>
          </p:sp>
        </p:grpSp>
        <p:grpSp>
          <p:nvGrpSpPr>
            <p:cNvPr id="280" name="Group 279"/>
            <p:cNvGrpSpPr/>
            <p:nvPr/>
          </p:nvGrpSpPr>
          <p:grpSpPr>
            <a:xfrm>
              <a:off x="6407600" y="1732765"/>
              <a:ext cx="2255912" cy="359774"/>
              <a:chOff x="0" y="12292"/>
              <a:chExt cx="2255912" cy="359774"/>
            </a:xfrm>
          </p:grpSpPr>
          <p:sp>
            <p:nvSpPr>
              <p:cNvPr id="281" name="Rounded Rectangle 280"/>
              <p:cNvSpPr/>
              <p:nvPr/>
            </p:nvSpPr>
            <p:spPr>
              <a:xfrm>
                <a:off x="0" y="12292"/>
                <a:ext cx="2255912" cy="35977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2" name="Rounded Rectangle 4"/>
              <p:cNvSpPr/>
              <p:nvPr/>
            </p:nvSpPr>
            <p:spPr>
              <a:xfrm>
                <a:off x="17563" y="29855"/>
                <a:ext cx="2220786" cy="324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CA" sz="1500" kern="1200" dirty="0" smtClean="0"/>
                  <a:t>CenturyLink Inc. </a:t>
                </a:r>
                <a:endParaRPr lang="en-US" sz="1500" kern="1200" dirty="0"/>
              </a:p>
            </p:txBody>
          </p:sp>
        </p:grpSp>
      </p:grpSp>
      <p:grpSp>
        <p:nvGrpSpPr>
          <p:cNvPr id="285" name="Group 284"/>
          <p:cNvGrpSpPr/>
          <p:nvPr/>
        </p:nvGrpSpPr>
        <p:grpSpPr>
          <a:xfrm>
            <a:off x="380957" y="4943177"/>
            <a:ext cx="3748484" cy="380877"/>
            <a:chOff x="4915028" y="1732765"/>
            <a:chExt cx="3748484" cy="380877"/>
          </a:xfrm>
        </p:grpSpPr>
        <p:grpSp>
          <p:nvGrpSpPr>
            <p:cNvPr id="286" name="Group 285"/>
            <p:cNvGrpSpPr/>
            <p:nvPr/>
          </p:nvGrpSpPr>
          <p:grpSpPr>
            <a:xfrm>
              <a:off x="4915028" y="1801573"/>
              <a:ext cx="1525557" cy="312069"/>
              <a:chOff x="523476" y="1722121"/>
              <a:chExt cx="1525557" cy="312069"/>
            </a:xfrm>
          </p:grpSpPr>
          <p:sp>
            <p:nvSpPr>
              <p:cNvPr id="290" name="TextBox 289"/>
              <p:cNvSpPr txBox="1"/>
              <p:nvPr/>
            </p:nvSpPr>
            <p:spPr>
              <a:xfrm>
                <a:off x="1472969" y="1722121"/>
                <a:ext cx="576064" cy="307777"/>
              </a:xfrm>
              <a:prstGeom prst="rect">
                <a:avLst/>
              </a:prstGeom>
              <a:noFill/>
            </p:spPr>
            <p:txBody>
              <a:bodyPr wrap="square" rtlCol="0">
                <a:spAutoFit/>
              </a:bodyPr>
              <a:lstStyle/>
              <a:p>
                <a:r>
                  <a:rPr lang="en-CA" sz="1400" dirty="0" smtClean="0"/>
                  <a:t>6.4x</a:t>
                </a:r>
              </a:p>
            </p:txBody>
          </p:sp>
          <p:sp>
            <p:nvSpPr>
              <p:cNvPr id="291" name="TextBox 290"/>
              <p:cNvSpPr txBox="1"/>
              <p:nvPr/>
            </p:nvSpPr>
            <p:spPr>
              <a:xfrm>
                <a:off x="523476" y="1726413"/>
                <a:ext cx="576064" cy="307777"/>
              </a:xfrm>
              <a:prstGeom prst="rect">
                <a:avLst/>
              </a:prstGeom>
              <a:noFill/>
            </p:spPr>
            <p:txBody>
              <a:bodyPr wrap="square" rtlCol="0">
                <a:spAutoFit/>
              </a:bodyPr>
              <a:lstStyle/>
              <a:p>
                <a:r>
                  <a:rPr lang="en-CA" sz="1400" dirty="0" smtClean="0"/>
                  <a:t>2.3x</a:t>
                </a:r>
              </a:p>
            </p:txBody>
          </p:sp>
        </p:grpSp>
        <p:grpSp>
          <p:nvGrpSpPr>
            <p:cNvPr id="287" name="Group 286"/>
            <p:cNvGrpSpPr/>
            <p:nvPr/>
          </p:nvGrpSpPr>
          <p:grpSpPr>
            <a:xfrm>
              <a:off x="6407600" y="1732765"/>
              <a:ext cx="2255912" cy="359774"/>
              <a:chOff x="0" y="12292"/>
              <a:chExt cx="2255912" cy="359774"/>
            </a:xfrm>
          </p:grpSpPr>
          <p:sp>
            <p:nvSpPr>
              <p:cNvPr id="288" name="Rounded Rectangle 287"/>
              <p:cNvSpPr/>
              <p:nvPr/>
            </p:nvSpPr>
            <p:spPr>
              <a:xfrm>
                <a:off x="0" y="12292"/>
                <a:ext cx="2255912" cy="35977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9" name="Rounded Rectangle 4"/>
              <p:cNvSpPr/>
              <p:nvPr/>
            </p:nvSpPr>
            <p:spPr>
              <a:xfrm>
                <a:off x="17563" y="29855"/>
                <a:ext cx="2220786" cy="324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CA" sz="1500" kern="1200" dirty="0" smtClean="0"/>
                  <a:t>Time Warner</a:t>
                </a:r>
                <a:endParaRPr lang="en-US" sz="1500" kern="1200" dirty="0"/>
              </a:p>
            </p:txBody>
          </p:sp>
        </p:grpSp>
      </p:grpSp>
      <p:grpSp>
        <p:nvGrpSpPr>
          <p:cNvPr id="292" name="Group 291"/>
          <p:cNvGrpSpPr/>
          <p:nvPr/>
        </p:nvGrpSpPr>
        <p:grpSpPr>
          <a:xfrm>
            <a:off x="383428" y="4531966"/>
            <a:ext cx="3748484" cy="380877"/>
            <a:chOff x="4915028" y="1732765"/>
            <a:chExt cx="3748484" cy="380877"/>
          </a:xfrm>
        </p:grpSpPr>
        <p:grpSp>
          <p:nvGrpSpPr>
            <p:cNvPr id="293" name="Group 292"/>
            <p:cNvGrpSpPr/>
            <p:nvPr/>
          </p:nvGrpSpPr>
          <p:grpSpPr>
            <a:xfrm>
              <a:off x="4915028" y="1801573"/>
              <a:ext cx="1525557" cy="312069"/>
              <a:chOff x="523476" y="1722121"/>
              <a:chExt cx="1525557" cy="312069"/>
            </a:xfrm>
          </p:grpSpPr>
          <p:sp>
            <p:nvSpPr>
              <p:cNvPr id="297" name="TextBox 296"/>
              <p:cNvSpPr txBox="1"/>
              <p:nvPr/>
            </p:nvSpPr>
            <p:spPr>
              <a:xfrm>
                <a:off x="1472969" y="1722121"/>
                <a:ext cx="576064" cy="307777"/>
              </a:xfrm>
              <a:prstGeom prst="rect">
                <a:avLst/>
              </a:prstGeom>
              <a:noFill/>
            </p:spPr>
            <p:txBody>
              <a:bodyPr wrap="square" rtlCol="0">
                <a:spAutoFit/>
              </a:bodyPr>
              <a:lstStyle/>
              <a:p>
                <a:r>
                  <a:rPr lang="en-CA" sz="1400" dirty="0" smtClean="0"/>
                  <a:t>6.4x</a:t>
                </a:r>
              </a:p>
            </p:txBody>
          </p:sp>
          <p:sp>
            <p:nvSpPr>
              <p:cNvPr id="298" name="TextBox 297"/>
              <p:cNvSpPr txBox="1"/>
              <p:nvPr/>
            </p:nvSpPr>
            <p:spPr>
              <a:xfrm>
                <a:off x="523476" y="1726413"/>
                <a:ext cx="576064" cy="307777"/>
              </a:xfrm>
              <a:prstGeom prst="rect">
                <a:avLst/>
              </a:prstGeom>
              <a:noFill/>
            </p:spPr>
            <p:txBody>
              <a:bodyPr wrap="square" rtlCol="0">
                <a:spAutoFit/>
              </a:bodyPr>
              <a:lstStyle/>
              <a:p>
                <a:r>
                  <a:rPr lang="en-CA" sz="1400" dirty="0" smtClean="0"/>
                  <a:t>2.3x</a:t>
                </a:r>
              </a:p>
            </p:txBody>
          </p:sp>
        </p:grpSp>
        <p:grpSp>
          <p:nvGrpSpPr>
            <p:cNvPr id="294" name="Group 293"/>
            <p:cNvGrpSpPr/>
            <p:nvPr/>
          </p:nvGrpSpPr>
          <p:grpSpPr>
            <a:xfrm>
              <a:off x="6407600" y="1732765"/>
              <a:ext cx="2255912" cy="359774"/>
              <a:chOff x="0" y="12292"/>
              <a:chExt cx="2255912" cy="359774"/>
            </a:xfrm>
          </p:grpSpPr>
          <p:sp>
            <p:nvSpPr>
              <p:cNvPr id="295" name="Rounded Rectangle 294"/>
              <p:cNvSpPr/>
              <p:nvPr/>
            </p:nvSpPr>
            <p:spPr>
              <a:xfrm>
                <a:off x="0" y="12292"/>
                <a:ext cx="2255912" cy="35977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6" name="Rounded Rectangle 4"/>
              <p:cNvSpPr/>
              <p:nvPr/>
            </p:nvSpPr>
            <p:spPr>
              <a:xfrm>
                <a:off x="17563" y="29855"/>
                <a:ext cx="2220786" cy="324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CA" sz="1500" kern="1200" dirty="0" smtClean="0"/>
                  <a:t>Comcast</a:t>
                </a:r>
                <a:endParaRPr lang="en-US" sz="1500" kern="1200" dirty="0"/>
              </a:p>
            </p:txBody>
          </p:sp>
        </p:grpSp>
      </p:grpSp>
      <p:sp>
        <p:nvSpPr>
          <p:cNvPr id="299" name="TextBox 298"/>
          <p:cNvSpPr txBox="1"/>
          <p:nvPr/>
        </p:nvSpPr>
        <p:spPr>
          <a:xfrm>
            <a:off x="1034382" y="1356059"/>
            <a:ext cx="1388058" cy="307777"/>
          </a:xfrm>
          <a:prstGeom prst="rect">
            <a:avLst/>
          </a:prstGeom>
          <a:noFill/>
        </p:spPr>
        <p:txBody>
          <a:bodyPr wrap="square" rtlCol="0">
            <a:spAutoFit/>
          </a:bodyPr>
          <a:lstStyle/>
          <a:p>
            <a:r>
              <a:rPr lang="en-CA" sz="1400" u="sng" dirty="0" smtClean="0"/>
              <a:t>EV/EBITDA</a:t>
            </a:r>
            <a:endParaRPr lang="en-US" sz="1400" u="sng" dirty="0"/>
          </a:p>
        </p:txBody>
      </p:sp>
      <p:sp>
        <p:nvSpPr>
          <p:cNvPr id="300" name="TextBox 299"/>
          <p:cNvSpPr txBox="1"/>
          <p:nvPr/>
        </p:nvSpPr>
        <p:spPr>
          <a:xfrm>
            <a:off x="195552" y="1356059"/>
            <a:ext cx="848957" cy="307777"/>
          </a:xfrm>
          <a:prstGeom prst="rect">
            <a:avLst/>
          </a:prstGeom>
          <a:noFill/>
        </p:spPr>
        <p:txBody>
          <a:bodyPr wrap="square" rtlCol="0">
            <a:spAutoFit/>
          </a:bodyPr>
          <a:lstStyle/>
          <a:p>
            <a:r>
              <a:rPr lang="en-CA" sz="1400" u="sng" dirty="0" smtClean="0"/>
              <a:t>EV/Rev</a:t>
            </a:r>
            <a:endParaRPr lang="en-US" sz="1400" u="sng" dirty="0"/>
          </a:p>
        </p:txBody>
      </p:sp>
    </p:spTree>
    <p:extLst>
      <p:ext uri="{BB962C8B-B14F-4D97-AF65-F5344CB8AC3E}">
        <p14:creationId xmlns:p14="http://schemas.microsoft.com/office/powerpoint/2010/main" val="6968691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1055084"/>
            <a:ext cx="1082993" cy="5791200"/>
          </a:xfrm>
          <a:prstGeom prst="rect">
            <a:avLst/>
          </a:prstGeom>
          <a:gradFill flip="none" rotWithShape="1">
            <a:gsLst>
              <a:gs pos="0">
                <a:schemeClr val="bg1"/>
              </a:gs>
              <a:gs pos="98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p:cNvGraphicFramePr/>
          <p:nvPr>
            <p:extLst>
              <p:ext uri="{D42A27DB-BD31-4B8C-83A1-F6EECF244321}">
                <p14:modId xmlns:p14="http://schemas.microsoft.com/office/powerpoint/2010/main" val="3437294993"/>
              </p:ext>
            </p:extLst>
          </p:nvPr>
        </p:nvGraphicFramePr>
        <p:xfrm>
          <a:off x="347923" y="1510228"/>
          <a:ext cx="8352927" cy="5336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0" y="-20796"/>
            <a:ext cx="9144000" cy="1016476"/>
          </a:xfrm>
          <a:prstGeom prst="rect">
            <a:avLst/>
          </a:prstGeom>
          <a:effectLst>
            <a:glow>
              <a:schemeClr val="accent1">
                <a:alpha val="40000"/>
              </a:schemeClr>
            </a:glow>
            <a:reflection endPos="0" dist="50800" dir="5400000" sy="-100000" algn="bl" rotWithShape="0"/>
          </a:effectLst>
        </p:spPr>
      </p:pic>
      <p:sp>
        <p:nvSpPr>
          <p:cNvPr id="7" name="Rectangle 6"/>
          <p:cNvSpPr/>
          <p:nvPr/>
        </p:nvSpPr>
        <p:spPr>
          <a:xfrm>
            <a:off x="0" y="995680"/>
            <a:ext cx="9144000" cy="71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 y="195296"/>
            <a:ext cx="8892480" cy="461665"/>
          </a:xfrm>
          <a:prstGeom prst="rect">
            <a:avLst/>
          </a:prstGeom>
          <a:solidFill>
            <a:schemeClr val="tx2">
              <a:lumMod val="60000"/>
              <a:lumOff val="40000"/>
            </a:schemeClr>
          </a:solidFill>
        </p:spPr>
        <p:txBody>
          <a:bodyPr wrap="square" rtlCol="0">
            <a:spAutoFit/>
          </a:bodyPr>
          <a:lstStyle/>
          <a:p>
            <a:r>
              <a:rPr lang="en-C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Precedent Transaction Overview</a:t>
            </a:r>
            <a:endPar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5" name="Group 4"/>
          <p:cNvGrpSpPr/>
          <p:nvPr/>
        </p:nvGrpSpPr>
        <p:grpSpPr>
          <a:xfrm>
            <a:off x="29880" y="1684718"/>
            <a:ext cx="755575" cy="4947349"/>
            <a:chOff x="106151" y="2160696"/>
            <a:chExt cx="755575" cy="4490186"/>
          </a:xfrm>
        </p:grpSpPr>
        <p:sp>
          <p:nvSpPr>
            <p:cNvPr id="11" name="TextBox 10"/>
            <p:cNvSpPr txBox="1"/>
            <p:nvPr/>
          </p:nvSpPr>
          <p:spPr>
            <a:xfrm>
              <a:off x="196899" y="2839607"/>
              <a:ext cx="576064" cy="369332"/>
            </a:xfrm>
            <a:prstGeom prst="rect">
              <a:avLst/>
            </a:prstGeom>
            <a:noFill/>
          </p:spPr>
          <p:txBody>
            <a:bodyPr wrap="square" rtlCol="0">
              <a:spAutoFit/>
            </a:bodyPr>
            <a:lstStyle/>
            <a:p>
              <a:r>
                <a:rPr lang="en-CA" dirty="0" smtClean="0"/>
                <a:t>5.5x</a:t>
              </a:r>
            </a:p>
          </p:txBody>
        </p:sp>
        <p:sp>
          <p:nvSpPr>
            <p:cNvPr id="13" name="TextBox 12"/>
            <p:cNvSpPr txBox="1"/>
            <p:nvPr/>
          </p:nvSpPr>
          <p:spPr>
            <a:xfrm>
              <a:off x="179511" y="2160696"/>
              <a:ext cx="576064" cy="369332"/>
            </a:xfrm>
            <a:prstGeom prst="rect">
              <a:avLst/>
            </a:prstGeom>
            <a:noFill/>
          </p:spPr>
          <p:txBody>
            <a:bodyPr wrap="square" rtlCol="0">
              <a:spAutoFit/>
            </a:bodyPr>
            <a:lstStyle/>
            <a:p>
              <a:r>
                <a:rPr lang="en-CA" dirty="0" smtClean="0"/>
                <a:t>9.0x</a:t>
              </a:r>
            </a:p>
          </p:txBody>
        </p:sp>
        <p:sp>
          <p:nvSpPr>
            <p:cNvPr id="14" name="TextBox 13"/>
            <p:cNvSpPr txBox="1"/>
            <p:nvPr/>
          </p:nvSpPr>
          <p:spPr>
            <a:xfrm>
              <a:off x="196899" y="4262138"/>
              <a:ext cx="576064" cy="369332"/>
            </a:xfrm>
            <a:prstGeom prst="rect">
              <a:avLst/>
            </a:prstGeom>
            <a:noFill/>
          </p:spPr>
          <p:txBody>
            <a:bodyPr wrap="square" rtlCol="0">
              <a:spAutoFit/>
            </a:bodyPr>
            <a:lstStyle/>
            <a:p>
              <a:r>
                <a:rPr lang="en-CA" dirty="0" smtClean="0"/>
                <a:t>9.0x</a:t>
              </a:r>
            </a:p>
          </p:txBody>
        </p:sp>
        <p:sp>
          <p:nvSpPr>
            <p:cNvPr id="15" name="TextBox 14"/>
            <p:cNvSpPr txBox="1"/>
            <p:nvPr/>
          </p:nvSpPr>
          <p:spPr>
            <a:xfrm>
              <a:off x="179511" y="3518159"/>
              <a:ext cx="576064" cy="369332"/>
            </a:xfrm>
            <a:prstGeom prst="rect">
              <a:avLst/>
            </a:prstGeom>
            <a:noFill/>
          </p:spPr>
          <p:txBody>
            <a:bodyPr wrap="square" rtlCol="0">
              <a:spAutoFit/>
            </a:bodyPr>
            <a:lstStyle/>
            <a:p>
              <a:r>
                <a:rPr lang="en-CA" dirty="0" smtClean="0"/>
                <a:t>7.6x</a:t>
              </a:r>
            </a:p>
          </p:txBody>
        </p:sp>
        <p:sp>
          <p:nvSpPr>
            <p:cNvPr id="16" name="TextBox 15"/>
            <p:cNvSpPr txBox="1"/>
            <p:nvPr/>
          </p:nvSpPr>
          <p:spPr>
            <a:xfrm>
              <a:off x="179511" y="5628165"/>
              <a:ext cx="576064" cy="369332"/>
            </a:xfrm>
            <a:prstGeom prst="rect">
              <a:avLst/>
            </a:prstGeom>
            <a:noFill/>
          </p:spPr>
          <p:txBody>
            <a:bodyPr wrap="square" rtlCol="0">
              <a:spAutoFit/>
            </a:bodyPr>
            <a:lstStyle/>
            <a:p>
              <a:r>
                <a:rPr lang="en-CA" dirty="0" smtClean="0"/>
                <a:t>3.5x</a:t>
              </a:r>
            </a:p>
          </p:txBody>
        </p:sp>
        <p:sp>
          <p:nvSpPr>
            <p:cNvPr id="17" name="TextBox 16"/>
            <p:cNvSpPr txBox="1"/>
            <p:nvPr/>
          </p:nvSpPr>
          <p:spPr>
            <a:xfrm>
              <a:off x="106151" y="4940691"/>
              <a:ext cx="755575" cy="369332"/>
            </a:xfrm>
            <a:prstGeom prst="rect">
              <a:avLst/>
            </a:prstGeom>
            <a:noFill/>
          </p:spPr>
          <p:txBody>
            <a:bodyPr wrap="square" rtlCol="0">
              <a:spAutoFit/>
            </a:bodyPr>
            <a:lstStyle/>
            <a:p>
              <a:r>
                <a:rPr lang="en-CA" dirty="0" smtClean="0"/>
                <a:t>12.6x</a:t>
              </a:r>
            </a:p>
          </p:txBody>
        </p:sp>
        <p:sp>
          <p:nvSpPr>
            <p:cNvPr id="18" name="TextBox 17"/>
            <p:cNvSpPr txBox="1"/>
            <p:nvPr/>
          </p:nvSpPr>
          <p:spPr>
            <a:xfrm>
              <a:off x="195906" y="6315678"/>
              <a:ext cx="576064" cy="335204"/>
            </a:xfrm>
            <a:prstGeom prst="rect">
              <a:avLst/>
            </a:prstGeom>
            <a:noFill/>
          </p:spPr>
          <p:txBody>
            <a:bodyPr wrap="square" rtlCol="0">
              <a:spAutoFit/>
            </a:bodyPr>
            <a:lstStyle/>
            <a:p>
              <a:r>
                <a:rPr lang="en-CA" dirty="0" smtClean="0"/>
                <a:t>9.3x</a:t>
              </a:r>
            </a:p>
          </p:txBody>
        </p:sp>
      </p:grpSp>
      <p:sp>
        <p:nvSpPr>
          <p:cNvPr id="20" name="TextBox 19"/>
          <p:cNvSpPr txBox="1"/>
          <p:nvPr/>
        </p:nvSpPr>
        <p:spPr>
          <a:xfrm>
            <a:off x="-14941" y="1035268"/>
            <a:ext cx="2232248" cy="369332"/>
          </a:xfrm>
          <a:prstGeom prst="rect">
            <a:avLst/>
          </a:prstGeom>
          <a:noFill/>
        </p:spPr>
        <p:txBody>
          <a:bodyPr wrap="square" rtlCol="0">
            <a:spAutoFit/>
          </a:bodyPr>
          <a:lstStyle/>
          <a:p>
            <a:r>
              <a:rPr lang="en-CA" u="sng" dirty="0" smtClean="0"/>
              <a:t>EV/EBITDA (LTM)</a:t>
            </a:r>
          </a:p>
        </p:txBody>
      </p:sp>
      <p:sp>
        <p:nvSpPr>
          <p:cNvPr id="21" name="TextBox 13"/>
          <p:cNvSpPr txBox="1"/>
          <p:nvPr/>
        </p:nvSpPr>
        <p:spPr>
          <a:xfrm>
            <a:off x="1691680" y="1106387"/>
            <a:ext cx="7056784" cy="267599"/>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b="1" u="sng" dirty="0" smtClean="0"/>
              <a:t>FAIR VALUE PRICE</a:t>
            </a:r>
            <a:r>
              <a:rPr lang="en-US" sz="1600" b="1" baseline="0" dirty="0" smtClean="0"/>
              <a:t>: $46.03 using 9.6x Combined</a:t>
            </a:r>
            <a:r>
              <a:rPr lang="en-US" sz="1600" b="1" dirty="0" smtClean="0"/>
              <a:t> Entity Average</a:t>
            </a:r>
            <a:endParaRPr lang="en-US" sz="1600" dirty="0"/>
          </a:p>
        </p:txBody>
      </p:sp>
      <p:sp>
        <p:nvSpPr>
          <p:cNvPr id="3" name="TextBox 2"/>
          <p:cNvSpPr txBox="1"/>
          <p:nvPr/>
        </p:nvSpPr>
        <p:spPr>
          <a:xfrm>
            <a:off x="6084168" y="1568843"/>
            <a:ext cx="2880319" cy="646331"/>
          </a:xfrm>
          <a:prstGeom prst="rect">
            <a:avLst/>
          </a:prstGeom>
          <a:solidFill>
            <a:schemeClr val="tx2">
              <a:lumMod val="60000"/>
              <a:lumOff val="40000"/>
            </a:schemeClr>
          </a:solidFill>
          <a:ln>
            <a:solidFill>
              <a:schemeClr val="accent1">
                <a:tint val="40000"/>
                <a:hueOff val="0"/>
                <a:satOff val="0"/>
                <a:lumOff val="0"/>
              </a:schemeClr>
            </a:solidFill>
          </a:ln>
        </p:spPr>
        <p:txBody>
          <a:bodyPr wrap="square" rtlCol="0">
            <a:spAutoFit/>
          </a:bodyPr>
          <a:lstStyle/>
          <a:p>
            <a:pPr algn="ctr"/>
            <a:r>
              <a:rPr lang="en-US" b="1" dirty="0" smtClean="0">
                <a:solidFill>
                  <a:schemeClr val="bg1"/>
                </a:solidFill>
              </a:rPr>
              <a:t>Criteria for Using Transaction</a:t>
            </a:r>
            <a:endParaRPr lang="en-US" b="1" dirty="0">
              <a:solidFill>
                <a:schemeClr val="bg1"/>
              </a:solidFill>
            </a:endParaRPr>
          </a:p>
        </p:txBody>
      </p:sp>
      <p:sp>
        <p:nvSpPr>
          <p:cNvPr id="22" name="TextBox 21"/>
          <p:cNvSpPr txBox="1"/>
          <p:nvPr/>
        </p:nvSpPr>
        <p:spPr>
          <a:xfrm>
            <a:off x="6084168" y="2215174"/>
            <a:ext cx="2876811" cy="4382178"/>
          </a:xfrm>
          <a:prstGeom prst="rect">
            <a:avLst/>
          </a:prstGeom>
          <a:solidFill>
            <a:schemeClr val="accent5">
              <a:lumMod val="20000"/>
              <a:lumOff val="80000"/>
            </a:schemeClr>
          </a:solidFill>
          <a:ln>
            <a:solidFill>
              <a:schemeClr val="accent1">
                <a:tint val="40000"/>
                <a:hueOff val="0"/>
                <a:satOff val="0"/>
                <a:lumOff val="0"/>
              </a:schemeClr>
            </a:solidFill>
          </a:ln>
        </p:spPr>
        <p:txBody>
          <a:bodyPr wrap="square" rtlCol="0">
            <a:noAutofit/>
          </a:bodyPr>
          <a:lstStyle/>
          <a:p>
            <a:r>
              <a:rPr lang="en-US" dirty="0" smtClean="0"/>
              <a:t>- Large-scale transaction with a substantial merge of assets and company cultures</a:t>
            </a:r>
            <a:br>
              <a:rPr lang="en-US" dirty="0" smtClean="0"/>
            </a:br>
            <a:r>
              <a:rPr lang="en-US" dirty="0" smtClean="0"/>
              <a:t/>
            </a:r>
            <a:br>
              <a:rPr lang="en-US" dirty="0" smtClean="0"/>
            </a:br>
            <a:r>
              <a:rPr lang="en-US" dirty="0" smtClean="0"/>
              <a:t>- Has an identifiable characteristic with one of AT&amp;T’s operating business segments</a:t>
            </a:r>
            <a:br>
              <a:rPr lang="en-US" dirty="0" smtClean="0"/>
            </a:br>
            <a:r>
              <a:rPr lang="en-US" dirty="0" smtClean="0"/>
              <a:t/>
            </a:r>
            <a:br>
              <a:rPr lang="en-US" dirty="0" smtClean="0"/>
            </a:br>
            <a:r>
              <a:rPr lang="en-US" dirty="0" smtClean="0"/>
              <a:t>- EV/EBITDA levels that are not excessively high</a:t>
            </a:r>
            <a:endParaRPr lang="en-US" dirty="0"/>
          </a:p>
        </p:txBody>
      </p:sp>
      <p:pic>
        <p:nvPicPr>
          <p:cNvPr id="26" name="Picture 2" descr="http://www.hdicon.com/wp-content/uploads/2010/10/att_2005.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16416" y="-20796"/>
            <a:ext cx="831474" cy="1016476"/>
          </a:xfrm>
          <a:prstGeom prst="rect">
            <a:avLst/>
          </a:prstGeom>
          <a:solidFill>
            <a:schemeClr val="accent1">
              <a:lumMod val="20000"/>
              <a:lumOff val="80000"/>
              <a:alpha val="70000"/>
            </a:schemeClr>
          </a:solid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968691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1055084"/>
            <a:ext cx="1082993" cy="5791200"/>
          </a:xfrm>
          <a:prstGeom prst="rect">
            <a:avLst/>
          </a:prstGeom>
          <a:gradFill flip="none" rotWithShape="1">
            <a:gsLst>
              <a:gs pos="0">
                <a:schemeClr val="bg1"/>
              </a:gs>
              <a:gs pos="98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0" y="-20796"/>
            <a:ext cx="9144000" cy="1016476"/>
          </a:xfrm>
          <a:prstGeom prst="rect">
            <a:avLst/>
          </a:prstGeom>
          <a:effectLst>
            <a:glow>
              <a:schemeClr val="accent1">
                <a:alpha val="40000"/>
              </a:schemeClr>
            </a:glow>
            <a:reflection endPos="0" dist="50800" dir="5400000" sy="-100000" algn="bl" rotWithShape="0"/>
          </a:effectLst>
        </p:spPr>
      </p:pic>
      <p:sp>
        <p:nvSpPr>
          <p:cNvPr id="7" name="Rectangle 6"/>
          <p:cNvSpPr/>
          <p:nvPr/>
        </p:nvSpPr>
        <p:spPr>
          <a:xfrm>
            <a:off x="0" y="995680"/>
            <a:ext cx="9144000" cy="71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6559959" y="1118761"/>
            <a:ext cx="2438611" cy="2670279"/>
          </a:xfrm>
          <a:prstGeom prst="rect">
            <a:avLst/>
          </a:prstGeom>
        </p:spPr>
      </p:pic>
      <p:pic>
        <p:nvPicPr>
          <p:cNvPr id="10" name="Picture 9"/>
          <p:cNvPicPr>
            <a:picLocks noChangeAspect="1"/>
          </p:cNvPicPr>
          <p:nvPr/>
        </p:nvPicPr>
        <p:blipFill>
          <a:blip r:embed="rId4"/>
          <a:stretch>
            <a:fillRect/>
          </a:stretch>
        </p:blipFill>
        <p:spPr>
          <a:xfrm>
            <a:off x="39677" y="2993806"/>
            <a:ext cx="6548547" cy="2097247"/>
          </a:xfrm>
          <a:prstGeom prst="rect">
            <a:avLst/>
          </a:prstGeom>
        </p:spPr>
      </p:pic>
      <p:pic>
        <p:nvPicPr>
          <p:cNvPr id="11" name="Picture 10"/>
          <p:cNvPicPr>
            <a:picLocks noChangeAspect="1"/>
          </p:cNvPicPr>
          <p:nvPr/>
        </p:nvPicPr>
        <p:blipFill>
          <a:blip r:embed="rId5"/>
          <a:stretch>
            <a:fillRect/>
          </a:stretch>
        </p:blipFill>
        <p:spPr>
          <a:xfrm>
            <a:off x="106753" y="1196752"/>
            <a:ext cx="6420144" cy="1600756"/>
          </a:xfrm>
          <a:prstGeom prst="rect">
            <a:avLst/>
          </a:prstGeom>
        </p:spPr>
      </p:pic>
      <p:pic>
        <p:nvPicPr>
          <p:cNvPr id="14" name="Picture 13"/>
          <p:cNvPicPr>
            <a:picLocks noChangeAspect="1"/>
          </p:cNvPicPr>
          <p:nvPr/>
        </p:nvPicPr>
        <p:blipFill>
          <a:blip r:embed="rId6"/>
          <a:stretch>
            <a:fillRect/>
          </a:stretch>
        </p:blipFill>
        <p:spPr>
          <a:xfrm>
            <a:off x="6591430" y="3753739"/>
            <a:ext cx="2515504" cy="2843613"/>
          </a:xfrm>
          <a:prstGeom prst="rect">
            <a:avLst/>
          </a:prstGeom>
        </p:spPr>
      </p:pic>
      <p:pic>
        <p:nvPicPr>
          <p:cNvPr id="15" name="Picture 14"/>
          <p:cNvPicPr>
            <a:picLocks noChangeAspect="1"/>
          </p:cNvPicPr>
          <p:nvPr/>
        </p:nvPicPr>
        <p:blipFill>
          <a:blip r:embed="rId7"/>
          <a:stretch>
            <a:fillRect/>
          </a:stretch>
        </p:blipFill>
        <p:spPr>
          <a:xfrm>
            <a:off x="39678" y="5113051"/>
            <a:ext cx="6520282" cy="695325"/>
          </a:xfrm>
          <a:prstGeom prst="rect">
            <a:avLst/>
          </a:prstGeom>
        </p:spPr>
      </p:pic>
      <p:pic>
        <p:nvPicPr>
          <p:cNvPr id="16" name="Picture 15"/>
          <p:cNvPicPr>
            <a:picLocks noChangeAspect="1"/>
          </p:cNvPicPr>
          <p:nvPr/>
        </p:nvPicPr>
        <p:blipFill>
          <a:blip r:embed="rId8"/>
          <a:stretch>
            <a:fillRect/>
          </a:stretch>
        </p:blipFill>
        <p:spPr>
          <a:xfrm>
            <a:off x="39677" y="5808376"/>
            <a:ext cx="6487219" cy="904875"/>
          </a:xfrm>
          <a:prstGeom prst="rect">
            <a:avLst/>
          </a:prstGeom>
        </p:spPr>
      </p:pic>
      <p:sp>
        <p:nvSpPr>
          <p:cNvPr id="17" name="TextBox 16"/>
          <p:cNvSpPr txBox="1"/>
          <p:nvPr/>
        </p:nvSpPr>
        <p:spPr>
          <a:xfrm>
            <a:off x="1" y="195296"/>
            <a:ext cx="8892480" cy="461665"/>
          </a:xfrm>
          <a:prstGeom prst="rect">
            <a:avLst/>
          </a:prstGeom>
          <a:solidFill>
            <a:schemeClr val="tx2">
              <a:lumMod val="60000"/>
              <a:lumOff val="40000"/>
            </a:schemeClr>
          </a:solidFill>
        </p:spPr>
        <p:txBody>
          <a:bodyPr wrap="square" rtlCol="0">
            <a:spAutoFit/>
          </a:bodyPr>
          <a:lstStyle/>
          <a:p>
            <a:r>
              <a:rPr lang="en-C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DCF Overview</a:t>
            </a:r>
            <a:endPar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9" name="Picture 2" descr="http://www.hdicon.com/wp-content/uploads/2010/10/att_2005.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16416" y="-20796"/>
            <a:ext cx="831474" cy="1016476"/>
          </a:xfrm>
          <a:prstGeom prst="rect">
            <a:avLst/>
          </a:prstGeom>
          <a:solidFill>
            <a:schemeClr val="accent1">
              <a:lumMod val="20000"/>
              <a:lumOff val="80000"/>
              <a:alpha val="70000"/>
            </a:schemeClr>
          </a:solid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968691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LEVERED FINANCE ASSUMPTIONS, IMPACT AND AFFORDABILITY</a:t>
            </a:r>
            <a:endParaRPr lang="en-US" dirty="0"/>
          </a:p>
        </p:txBody>
      </p:sp>
    </p:spTree>
    <p:extLst>
      <p:ext uri="{BB962C8B-B14F-4D97-AF65-F5344CB8AC3E}">
        <p14:creationId xmlns:p14="http://schemas.microsoft.com/office/powerpoint/2010/main" val="2285202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20796"/>
            <a:ext cx="9144000" cy="1016476"/>
          </a:xfrm>
          <a:prstGeom prst="rect">
            <a:avLst/>
          </a:prstGeom>
          <a:effectLst>
            <a:glow>
              <a:schemeClr val="accent1">
                <a:alpha val="40000"/>
              </a:schemeClr>
            </a:glow>
            <a:reflection endPos="0" dist="50800" dir="5400000" sy="-100000" algn="bl" rotWithShape="0"/>
          </a:effectLst>
        </p:spPr>
      </p:pic>
      <p:sp>
        <p:nvSpPr>
          <p:cNvPr id="5" name="Rectangle 4"/>
          <p:cNvSpPr/>
          <p:nvPr/>
        </p:nvSpPr>
        <p:spPr>
          <a:xfrm>
            <a:off x="0" y="1055084"/>
            <a:ext cx="1082993" cy="5791200"/>
          </a:xfrm>
          <a:prstGeom prst="rect">
            <a:avLst/>
          </a:prstGeom>
          <a:gradFill flip="none" rotWithShape="1">
            <a:gsLst>
              <a:gs pos="0">
                <a:schemeClr val="bg1"/>
              </a:gs>
              <a:gs pos="98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995680"/>
            <a:ext cx="9144000" cy="71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 y="195296"/>
            <a:ext cx="8892480" cy="461665"/>
          </a:xfrm>
          <a:prstGeom prst="rect">
            <a:avLst/>
          </a:prstGeom>
          <a:solidFill>
            <a:schemeClr val="tx2">
              <a:lumMod val="60000"/>
              <a:lumOff val="40000"/>
            </a:schemeClr>
          </a:solidFill>
        </p:spPr>
        <p:txBody>
          <a:bodyPr wrap="square" rtlCol="0">
            <a:spAutoFit/>
          </a:bodyPr>
          <a:lstStyle/>
          <a:p>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LEVERED FINANCE </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ASSUMPTIONS</a:t>
            </a:r>
          </a:p>
        </p:txBody>
      </p:sp>
      <p:graphicFrame>
        <p:nvGraphicFramePr>
          <p:cNvPr id="9" name="Diagram 8"/>
          <p:cNvGraphicFramePr/>
          <p:nvPr>
            <p:extLst>
              <p:ext uri="{D42A27DB-BD31-4B8C-83A1-F6EECF244321}">
                <p14:modId xmlns:p14="http://schemas.microsoft.com/office/powerpoint/2010/main" val="320168402"/>
              </p:ext>
            </p:extLst>
          </p:nvPr>
        </p:nvGraphicFramePr>
        <p:xfrm>
          <a:off x="5220072" y="1196752"/>
          <a:ext cx="3816424" cy="28803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7" name="Diagram 36"/>
          <p:cNvGraphicFramePr/>
          <p:nvPr>
            <p:extLst>
              <p:ext uri="{D42A27DB-BD31-4B8C-83A1-F6EECF244321}">
                <p14:modId xmlns:p14="http://schemas.microsoft.com/office/powerpoint/2010/main" val="2361058332"/>
              </p:ext>
            </p:extLst>
          </p:nvPr>
        </p:nvGraphicFramePr>
        <p:xfrm>
          <a:off x="971600" y="764704"/>
          <a:ext cx="4032448" cy="18002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8" name="TextBox 37"/>
          <p:cNvSpPr txBox="1"/>
          <p:nvPr/>
        </p:nvSpPr>
        <p:spPr>
          <a:xfrm>
            <a:off x="1513096" y="2656888"/>
            <a:ext cx="3490952" cy="924492"/>
          </a:xfrm>
          <a:prstGeom prst="rect">
            <a:avLst/>
          </a:prstGeom>
          <a:solidFill>
            <a:schemeClr val="tx2">
              <a:lumMod val="20000"/>
              <a:lumOff val="80000"/>
            </a:schemeClr>
          </a:solidFill>
        </p:spPr>
        <p:txBody>
          <a:bodyPr wrap="square" rtlCol="0">
            <a:spAutoFit/>
          </a:bodyPr>
          <a:lstStyle/>
          <a:p>
            <a:r>
              <a:rPr lang="en-CA" dirty="0" smtClean="0"/>
              <a:t>Goal: A</a:t>
            </a:r>
            <a:r>
              <a:rPr lang="en-CA" dirty="0" smtClean="0"/>
              <a:t>lign </a:t>
            </a:r>
            <a:r>
              <a:rPr lang="en-CA" dirty="0" smtClean="0"/>
              <a:t>with their target gearing ratio when looking  ahead at future financial </a:t>
            </a:r>
            <a:r>
              <a:rPr lang="en-CA" dirty="0" smtClean="0"/>
              <a:t>capacity</a:t>
            </a:r>
            <a:endParaRPr lang="en-CA" dirty="0" smtClean="0"/>
          </a:p>
        </p:txBody>
      </p:sp>
      <p:cxnSp>
        <p:nvCxnSpPr>
          <p:cNvPr id="40" name="Straight Arrow Connector 39"/>
          <p:cNvCxnSpPr/>
          <p:nvPr/>
        </p:nvCxnSpPr>
        <p:spPr>
          <a:xfrm flipV="1">
            <a:off x="6798263" y="4149080"/>
            <a:ext cx="0" cy="864096"/>
          </a:xfrm>
          <a:prstGeom prst="straightConnector1">
            <a:avLst/>
          </a:prstGeom>
          <a:ln w="41275">
            <a:tailEnd type="triangle"/>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5508104" y="5202817"/>
            <a:ext cx="1675067" cy="1178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ormAutofit fontScale="92500" lnSpcReduction="20000"/>
          </a:bodyPr>
          <a:lstStyle/>
          <a:p>
            <a:r>
              <a:rPr lang="en-US" dirty="0" smtClean="0"/>
              <a:t>Federal Reserve expected to be very gradual with interest rate </a:t>
            </a:r>
            <a:r>
              <a:rPr lang="en-US" dirty="0" smtClean="0"/>
              <a:t>increases</a:t>
            </a:r>
            <a:endParaRPr lang="en-US" dirty="0"/>
          </a:p>
        </p:txBody>
      </p:sp>
      <p:sp>
        <p:nvSpPr>
          <p:cNvPr id="44" name="TextBox 43"/>
          <p:cNvSpPr txBox="1"/>
          <p:nvPr/>
        </p:nvSpPr>
        <p:spPr>
          <a:xfrm>
            <a:off x="976417" y="3687484"/>
            <a:ext cx="4027631" cy="369332"/>
          </a:xfrm>
          <a:prstGeom prst="rect">
            <a:avLst/>
          </a:prstGeom>
          <a:solidFill>
            <a:schemeClr val="accent1">
              <a:lumMod val="60000"/>
              <a:lumOff val="40000"/>
            </a:schemeClr>
          </a:solidFill>
          <a:ln>
            <a:solidFill>
              <a:schemeClr val="accent1"/>
            </a:solidFill>
          </a:ln>
        </p:spPr>
        <p:txBody>
          <a:bodyPr wrap="square" rtlCol="0">
            <a:spAutoFit/>
          </a:bodyPr>
          <a:lstStyle/>
          <a:p>
            <a:pPr algn="ctr"/>
            <a:r>
              <a:rPr lang="en-CA" b="1" dirty="0" smtClean="0"/>
              <a:t>Constraints when investing over $10B</a:t>
            </a:r>
            <a:endParaRPr lang="en-US" b="1" dirty="0"/>
          </a:p>
        </p:txBody>
      </p:sp>
      <p:sp>
        <p:nvSpPr>
          <p:cNvPr id="45" name="TextBox 44"/>
          <p:cNvSpPr txBox="1"/>
          <p:nvPr/>
        </p:nvSpPr>
        <p:spPr>
          <a:xfrm>
            <a:off x="976417" y="4056815"/>
            <a:ext cx="4027631" cy="1969713"/>
          </a:xfrm>
          <a:prstGeom prst="rect">
            <a:avLst/>
          </a:prstGeom>
          <a:solidFill>
            <a:schemeClr val="bg1"/>
          </a:solidFill>
          <a:ln>
            <a:solidFill>
              <a:schemeClr val="accent1"/>
            </a:solidFill>
          </a:ln>
        </p:spPr>
        <p:txBody>
          <a:bodyPr wrap="square" rtlCol="0">
            <a:noAutofit/>
          </a:bodyPr>
          <a:lstStyle/>
          <a:p>
            <a:r>
              <a:rPr lang="en-CA" dirty="0" smtClean="0"/>
              <a:t>- Restrained ability to meet management’s target of a 70% dividend payout rati</a:t>
            </a:r>
            <a:r>
              <a:rPr lang="en-CA" dirty="0"/>
              <a:t>o</a:t>
            </a:r>
            <a:r>
              <a:rPr lang="en-CA" dirty="0" smtClean="0"/>
              <a:t/>
            </a:r>
            <a:br>
              <a:rPr lang="en-CA" dirty="0" smtClean="0"/>
            </a:br>
            <a:r>
              <a:rPr lang="en-CA" dirty="0" smtClean="0"/>
              <a:t>-T’s credit rating would be downgraded, affecting future borrowing ability</a:t>
            </a:r>
            <a:br>
              <a:rPr lang="en-CA" dirty="0" smtClean="0"/>
            </a:br>
            <a:r>
              <a:rPr lang="en-CA" dirty="0" smtClean="0"/>
              <a:t>- Decreased marketability of a seasoned offering.</a:t>
            </a:r>
            <a:endParaRPr lang="en-US" dirty="0"/>
          </a:p>
        </p:txBody>
      </p:sp>
      <p:cxnSp>
        <p:nvCxnSpPr>
          <p:cNvPr id="46" name="Straight Arrow Connector 45"/>
          <p:cNvCxnSpPr/>
          <p:nvPr/>
        </p:nvCxnSpPr>
        <p:spPr>
          <a:xfrm flipV="1">
            <a:off x="8244928" y="4149080"/>
            <a:ext cx="0" cy="864096"/>
          </a:xfrm>
          <a:prstGeom prst="straightConnector1">
            <a:avLst/>
          </a:prstGeom>
          <a:ln w="41275">
            <a:tailEnd type="triangle"/>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7209226" y="5202817"/>
            <a:ext cx="1872208" cy="1178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ormAutofit fontScale="92500" lnSpcReduction="20000"/>
          </a:bodyPr>
          <a:lstStyle/>
          <a:p>
            <a:r>
              <a:rPr lang="en-CA" dirty="0" smtClean="0"/>
              <a:t>Initially </a:t>
            </a:r>
            <a:r>
              <a:rPr lang="en-CA" dirty="0" smtClean="0"/>
              <a:t>higher </a:t>
            </a:r>
            <a:r>
              <a:rPr lang="en-CA" dirty="0" smtClean="0"/>
              <a:t>principal payments to keep Net Debt/Equity levels within target range</a:t>
            </a:r>
            <a:endParaRPr lang="en-US" dirty="0"/>
          </a:p>
        </p:txBody>
      </p:sp>
      <p:cxnSp>
        <p:nvCxnSpPr>
          <p:cNvPr id="3" name="Elbow Connector 2"/>
          <p:cNvCxnSpPr/>
          <p:nvPr/>
        </p:nvCxnSpPr>
        <p:spPr>
          <a:xfrm>
            <a:off x="1187624" y="6093296"/>
            <a:ext cx="504056" cy="326449"/>
          </a:xfrm>
          <a:prstGeom prst="bentConnector3">
            <a:avLst>
              <a:gd name="adj1" fmla="val 299"/>
            </a:avLst>
          </a:prstGeom>
          <a:ln w="53975">
            <a:tailEnd type="triangle"/>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740000" y="6156593"/>
            <a:ext cx="3264048" cy="584775"/>
          </a:xfrm>
          <a:prstGeom prst="rect">
            <a:avLst/>
          </a:prstGeom>
          <a:solidFill>
            <a:schemeClr val="tx2">
              <a:lumMod val="20000"/>
              <a:lumOff val="80000"/>
            </a:schemeClr>
          </a:solidFill>
        </p:spPr>
        <p:txBody>
          <a:bodyPr wrap="square" rtlCol="0">
            <a:spAutoFit/>
          </a:bodyPr>
          <a:lstStyle/>
          <a:p>
            <a:r>
              <a:rPr lang="en-CA" sz="1600" dirty="0"/>
              <a:t>R</a:t>
            </a:r>
            <a:r>
              <a:rPr lang="en-CA" sz="1600" dirty="0" smtClean="0"/>
              <a:t>ates </a:t>
            </a:r>
            <a:r>
              <a:rPr lang="en-CA" sz="1600" dirty="0" smtClean="0"/>
              <a:t>rise </a:t>
            </a:r>
            <a:r>
              <a:rPr lang="en-CA" sz="1600" dirty="0" smtClean="0">
                <a:sym typeface="Wingdings" panose="05000000000000000000" pitchFamily="2" charset="2"/>
              </a:rPr>
              <a:t></a:t>
            </a:r>
            <a:r>
              <a:rPr lang="en-CA" sz="1600" dirty="0" smtClean="0"/>
              <a:t> lose </a:t>
            </a:r>
            <a:r>
              <a:rPr lang="en-CA" sz="1600" dirty="0" smtClean="0"/>
              <a:t>more subscribers than </a:t>
            </a:r>
            <a:r>
              <a:rPr lang="en-CA" sz="1600" dirty="0" smtClean="0"/>
              <a:t>anticipated </a:t>
            </a:r>
            <a:r>
              <a:rPr lang="en-CA" sz="1600" dirty="0" smtClean="0">
                <a:sym typeface="Wingdings" panose="05000000000000000000" pitchFamily="2" charset="2"/>
              </a:rPr>
              <a:t></a:t>
            </a:r>
            <a:r>
              <a:rPr lang="en-CA" sz="1600" dirty="0" smtClean="0"/>
              <a:t> </a:t>
            </a:r>
            <a:r>
              <a:rPr lang="en-CA" sz="1600" dirty="0" smtClean="0"/>
              <a:t>debt </a:t>
            </a:r>
            <a:r>
              <a:rPr lang="en-CA" sz="1600" dirty="0" smtClean="0"/>
              <a:t>problem</a:t>
            </a:r>
            <a:endParaRPr lang="en-CA" sz="1600" dirty="0" smtClean="0"/>
          </a:p>
        </p:txBody>
      </p:sp>
      <p:cxnSp>
        <p:nvCxnSpPr>
          <p:cNvPr id="21" name="Elbow Connector 20"/>
          <p:cNvCxnSpPr/>
          <p:nvPr/>
        </p:nvCxnSpPr>
        <p:spPr>
          <a:xfrm>
            <a:off x="971600" y="2526487"/>
            <a:ext cx="504056" cy="326449"/>
          </a:xfrm>
          <a:prstGeom prst="bentConnector3">
            <a:avLst>
              <a:gd name="adj1" fmla="val 299"/>
            </a:avLst>
          </a:prstGeom>
          <a:ln w="53975">
            <a:tailEnd type="triangle"/>
          </a:ln>
        </p:spPr>
        <p:style>
          <a:lnRef idx="2">
            <a:schemeClr val="accent1"/>
          </a:lnRef>
          <a:fillRef idx="0">
            <a:schemeClr val="accent1"/>
          </a:fillRef>
          <a:effectRef idx="1">
            <a:schemeClr val="accent1"/>
          </a:effectRef>
          <a:fontRef idx="minor">
            <a:schemeClr val="tx1"/>
          </a:fontRef>
        </p:style>
      </p:cxnSp>
      <p:pic>
        <p:nvPicPr>
          <p:cNvPr id="23" name="Picture 2" descr="http://www.hdicon.com/wp-content/uploads/2010/10/att_2005.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16416" y="-20796"/>
            <a:ext cx="831474" cy="1016476"/>
          </a:xfrm>
          <a:prstGeom prst="rect">
            <a:avLst/>
          </a:prstGeom>
          <a:solidFill>
            <a:schemeClr val="accent1">
              <a:lumMod val="20000"/>
              <a:lumOff val="80000"/>
              <a:alpha val="70000"/>
            </a:schemeClr>
          </a:solid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94798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a:stretch>
            <a:fillRect/>
          </a:stretch>
        </p:blipFill>
        <p:spPr>
          <a:xfrm>
            <a:off x="4503677" y="1625331"/>
            <a:ext cx="4305423" cy="2653441"/>
          </a:xfrm>
          <a:prstGeom prst="rect">
            <a:avLst/>
          </a:prstGeom>
        </p:spPr>
      </p:pic>
      <p:pic>
        <p:nvPicPr>
          <p:cNvPr id="4" name="Picture 3"/>
          <p:cNvPicPr>
            <a:picLocks noChangeAspect="1"/>
          </p:cNvPicPr>
          <p:nvPr/>
        </p:nvPicPr>
        <p:blipFill>
          <a:blip r:embed="rId4"/>
          <a:stretch>
            <a:fillRect/>
          </a:stretch>
        </p:blipFill>
        <p:spPr>
          <a:xfrm>
            <a:off x="0" y="-20795"/>
            <a:ext cx="9144000" cy="724298"/>
          </a:xfrm>
          <a:prstGeom prst="rect">
            <a:avLst/>
          </a:prstGeom>
          <a:effectLst>
            <a:glow>
              <a:schemeClr val="accent1">
                <a:alpha val="40000"/>
              </a:schemeClr>
            </a:glow>
            <a:reflection endPos="0" dist="50800" dir="5400000" sy="-100000" algn="bl" rotWithShape="0"/>
          </a:effectLst>
        </p:spPr>
      </p:pic>
      <p:sp>
        <p:nvSpPr>
          <p:cNvPr id="7" name="Rectangle 6"/>
          <p:cNvSpPr/>
          <p:nvPr/>
        </p:nvSpPr>
        <p:spPr>
          <a:xfrm>
            <a:off x="0" y="712464"/>
            <a:ext cx="9144000" cy="71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137" y="87604"/>
            <a:ext cx="9134863" cy="523220"/>
          </a:xfrm>
          <a:prstGeom prst="rect">
            <a:avLst/>
          </a:prstGeom>
          <a:solidFill>
            <a:schemeClr val="tx2">
              <a:lumMod val="60000"/>
              <a:lumOff val="40000"/>
            </a:schemeClr>
          </a:solidFill>
        </p:spPr>
        <p:txBody>
          <a:bodyPr wrap="squar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Company</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Overview</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Rectangle 3"/>
          <p:cNvSpPr txBox="1">
            <a:spLocks/>
          </p:cNvSpPr>
          <p:nvPr/>
        </p:nvSpPr>
        <p:spPr>
          <a:xfrm>
            <a:off x="85544" y="846971"/>
            <a:ext cx="3965448" cy="228600"/>
          </a:xfrm>
          <a:prstGeom prst="rect">
            <a:avLst/>
          </a:prstGeom>
          <a:solidFill>
            <a:schemeClr val="tx2"/>
          </a:solid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ln w="18415" cmpd="sng">
                  <a:solidFill>
                    <a:srgbClr val="FFFFFF"/>
                  </a:solidFill>
                  <a:prstDash val="solid"/>
                </a:ln>
                <a:solidFill>
                  <a:srgbClr val="4F81BD"/>
                </a:solidFill>
                <a:effectLst>
                  <a:outerShdw blurRad="63500" dir="3600000" algn="tl" rotWithShape="0">
                    <a:srgbClr val="000000">
                      <a:alpha val="70000"/>
                    </a:srgbClr>
                  </a:outerShdw>
                </a:effectLst>
              </a:rPr>
              <a:t>Business Summary</a:t>
            </a:r>
            <a:endParaRPr lang="en-US" sz="1200" dirty="0">
              <a:ln w="18415" cmpd="sng">
                <a:solidFill>
                  <a:srgbClr val="FFFFFF"/>
                </a:solidFill>
                <a:prstDash val="solid"/>
              </a:ln>
              <a:solidFill>
                <a:srgbClr val="4F81BD"/>
              </a:solidFill>
              <a:effectLst>
                <a:outerShdw blurRad="63500" dir="3600000" algn="tl" rotWithShape="0">
                  <a:srgbClr val="000000">
                    <a:alpha val="70000"/>
                  </a:srgbClr>
                </a:outerShdw>
              </a:effectLst>
            </a:endParaRPr>
          </a:p>
        </p:txBody>
      </p:sp>
      <p:sp>
        <p:nvSpPr>
          <p:cNvPr id="3" name="TextBox 2"/>
          <p:cNvSpPr txBox="1"/>
          <p:nvPr/>
        </p:nvSpPr>
        <p:spPr>
          <a:xfrm>
            <a:off x="85544" y="1121269"/>
            <a:ext cx="3965448" cy="4093428"/>
          </a:xfrm>
          <a:prstGeom prst="rect">
            <a:avLst/>
          </a:prstGeom>
          <a:noFill/>
        </p:spPr>
        <p:txBody>
          <a:bodyPr wrap="square" rtlCol="0">
            <a:spAutoFit/>
          </a:bodyPr>
          <a:lstStyle/>
          <a:p>
            <a:pPr algn="just"/>
            <a:r>
              <a:rPr lang="en-US" sz="1000" dirty="0" smtClean="0">
                <a:latin typeface="Calibri"/>
                <a:cs typeface="Calibri"/>
              </a:rPr>
              <a:t>AT&amp;T with its long history, brand power and industry benchmarked performance is a dominant player in the U.S Telecom market. The industry’s constant evolution has led to a decline in the Wireline industry which is amongst AT&amp;T’s core business segments. It's acquisition of </a:t>
            </a:r>
            <a:r>
              <a:rPr lang="en-US" sz="1000" dirty="0" err="1" smtClean="0">
                <a:latin typeface="Calibri"/>
                <a:cs typeface="Calibri"/>
              </a:rPr>
              <a:t>DirectTV</a:t>
            </a:r>
            <a:r>
              <a:rPr lang="en-US" sz="1000" dirty="0" smtClean="0">
                <a:latin typeface="Calibri"/>
                <a:cs typeface="Calibri"/>
              </a:rPr>
              <a:t> in 2015 would allow it to leverage the amalgamated expertise to offer its customers high quality products and services thereby driving its growth into the future.</a:t>
            </a:r>
          </a:p>
          <a:p>
            <a:endParaRPr lang="en-US" sz="1000" dirty="0">
              <a:latin typeface="Calibri"/>
              <a:cs typeface="Calibri"/>
            </a:endParaRPr>
          </a:p>
          <a:p>
            <a:r>
              <a:rPr lang="en-US" sz="1000" b="1" i="1" u="sng" dirty="0" smtClean="0">
                <a:latin typeface="Calibri"/>
                <a:cs typeface="Calibri"/>
              </a:rPr>
              <a:t>Business Segment’s as of 2015 :</a:t>
            </a:r>
          </a:p>
          <a:p>
            <a:pPr marL="171450" indent="-171450">
              <a:buFont typeface="Arial"/>
              <a:buChar char="•"/>
            </a:pPr>
            <a:r>
              <a:rPr lang="en-US" sz="1000" i="1" dirty="0" smtClean="0">
                <a:latin typeface="Calibri"/>
                <a:cs typeface="Calibri"/>
              </a:rPr>
              <a:t>Business Solutions: </a:t>
            </a:r>
            <a:r>
              <a:rPr lang="en-US" sz="1000" dirty="0">
                <a:latin typeface="Calibri"/>
                <a:cs typeface="Calibri"/>
              </a:rPr>
              <a:t>C</a:t>
            </a:r>
            <a:r>
              <a:rPr lang="en-US" sz="1000" dirty="0" smtClean="0">
                <a:latin typeface="Calibri"/>
                <a:cs typeface="Calibri"/>
              </a:rPr>
              <a:t>onglomeration of wireless and wired networks for provision of complete communication solution.</a:t>
            </a:r>
          </a:p>
          <a:p>
            <a:pPr marL="171450" indent="-171450">
              <a:buFont typeface="Arial"/>
              <a:buChar char="•"/>
            </a:pPr>
            <a:r>
              <a:rPr lang="en-US" sz="1000" i="1" dirty="0" smtClean="0">
                <a:latin typeface="Calibri"/>
                <a:cs typeface="Calibri"/>
              </a:rPr>
              <a:t>Entertainment &amp; Internet Services </a:t>
            </a:r>
            <a:r>
              <a:rPr lang="en-US" sz="1000" dirty="0" smtClean="0">
                <a:latin typeface="Calibri"/>
                <a:cs typeface="Calibri"/>
              </a:rPr>
              <a:t>: Targeted at provision of high-speed internet, video and voice services.</a:t>
            </a:r>
          </a:p>
          <a:p>
            <a:pPr marL="171450" indent="-171450">
              <a:buFont typeface="Arial"/>
              <a:buChar char="•"/>
            </a:pPr>
            <a:r>
              <a:rPr lang="en-US" sz="1000" i="1" dirty="0" smtClean="0">
                <a:latin typeface="Calibri"/>
                <a:cs typeface="Calibri"/>
              </a:rPr>
              <a:t>Consumer Mobility:  </a:t>
            </a:r>
            <a:r>
              <a:rPr lang="en-US" sz="1000" dirty="0" smtClean="0">
                <a:latin typeface="Calibri"/>
                <a:cs typeface="Calibri"/>
              </a:rPr>
              <a:t>Voice &amp; Date services for consumers and wholesalers.</a:t>
            </a:r>
            <a:endParaRPr lang="en-US" sz="1000" i="1" dirty="0">
              <a:latin typeface="Calibri"/>
              <a:cs typeface="Calibri"/>
            </a:endParaRPr>
          </a:p>
          <a:p>
            <a:pPr marL="171450" indent="-171450">
              <a:buFont typeface="Arial"/>
              <a:buChar char="•"/>
            </a:pPr>
            <a:r>
              <a:rPr lang="en-US" sz="1000" i="1" dirty="0" smtClean="0">
                <a:latin typeface="Calibri"/>
                <a:cs typeface="Calibri"/>
              </a:rPr>
              <a:t>International : </a:t>
            </a:r>
            <a:r>
              <a:rPr lang="en-CA" sz="1000" dirty="0" smtClean="0"/>
              <a:t>Entertainment and wireless business in Latin America &amp; Mexico</a:t>
            </a:r>
          </a:p>
          <a:p>
            <a:pPr marL="171450" indent="-171450">
              <a:buFont typeface="Arial"/>
              <a:buChar char="•"/>
            </a:pPr>
            <a:endParaRPr lang="en-CA" sz="1000" dirty="0"/>
          </a:p>
          <a:p>
            <a:r>
              <a:rPr lang="en-US" sz="1000" b="1" i="1" dirty="0">
                <a:sym typeface="Wingdings"/>
              </a:rPr>
              <a:t>Present Situation </a:t>
            </a:r>
            <a:r>
              <a:rPr lang="en-US" sz="1000" b="1" i="1" dirty="0" smtClean="0">
                <a:sym typeface="Wingdings"/>
              </a:rPr>
              <a:t> </a:t>
            </a:r>
            <a:r>
              <a:rPr lang="en-US" sz="1000" dirty="0" smtClean="0">
                <a:sym typeface="Wingdings"/>
              </a:rPr>
              <a:t>Currently </a:t>
            </a:r>
            <a:r>
              <a:rPr lang="en-US" sz="1000" dirty="0">
                <a:sym typeface="Wingdings"/>
              </a:rPr>
              <a:t>faced with Increasing competition from all fronts, from cost cutting, spectrum wars to continual innovation by competitors.</a:t>
            </a:r>
          </a:p>
          <a:p>
            <a:endParaRPr lang="en-US" sz="1000" dirty="0">
              <a:sym typeface="Wingdings"/>
            </a:endParaRPr>
          </a:p>
          <a:p>
            <a:r>
              <a:rPr lang="en-US" sz="1000" b="1" i="1" dirty="0">
                <a:sym typeface="Wingdings"/>
              </a:rPr>
              <a:t>Journey to 2020 </a:t>
            </a:r>
            <a:r>
              <a:rPr lang="en-US" sz="1000" b="1" i="1" dirty="0" smtClean="0">
                <a:sym typeface="Wingdings"/>
              </a:rPr>
              <a:t> </a:t>
            </a:r>
            <a:r>
              <a:rPr lang="en-US" sz="1000" dirty="0" smtClean="0">
                <a:sym typeface="Wingdings"/>
              </a:rPr>
              <a:t>Establish </a:t>
            </a:r>
            <a:r>
              <a:rPr lang="en-US" sz="1000" dirty="0">
                <a:sym typeface="Wingdings"/>
              </a:rPr>
              <a:t>a Market leadership position by increasing connectivity through M&amp;A, cost synergies via amalgamation of cross-business expertise and scale economies.</a:t>
            </a:r>
            <a:endParaRPr lang="en-US" sz="1000" dirty="0"/>
          </a:p>
          <a:p>
            <a:pPr marL="171450" indent="-171450">
              <a:buFont typeface="Arial"/>
              <a:buChar char="•"/>
            </a:pPr>
            <a:endParaRPr lang="en-US" sz="1000" dirty="0" smtClean="0"/>
          </a:p>
        </p:txBody>
      </p:sp>
      <p:sp>
        <p:nvSpPr>
          <p:cNvPr id="18" name="Rectangle 7"/>
          <p:cNvSpPr txBox="1">
            <a:spLocks/>
          </p:cNvSpPr>
          <p:nvPr/>
        </p:nvSpPr>
        <p:spPr>
          <a:xfrm>
            <a:off x="4401517" y="1261925"/>
            <a:ext cx="4509745" cy="228600"/>
          </a:xfrm>
          <a:prstGeom prst="rect">
            <a:avLst/>
          </a:prstGeom>
          <a:solidFill>
            <a:schemeClr val="tx2"/>
          </a:solid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Business Segments by Revenue – 2015 Onwards</a:t>
            </a:r>
            <a:endParaRPr lang="en-US" sz="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 name="Rectangle 9"/>
          <p:cNvSpPr txBox="1">
            <a:spLocks/>
          </p:cNvSpPr>
          <p:nvPr/>
        </p:nvSpPr>
        <p:spPr>
          <a:xfrm>
            <a:off x="169032" y="5053500"/>
            <a:ext cx="4500607" cy="228600"/>
          </a:xfrm>
          <a:prstGeom prst="rect">
            <a:avLst/>
          </a:prstGeom>
          <a:solidFill>
            <a:schemeClr val="tx2"/>
          </a:solid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Financial Summary  (Q3 2015)</a:t>
            </a:r>
            <a:endParaRPr lang="en-US" sz="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4" name="Rectangle 3"/>
          <p:cNvSpPr txBox="1">
            <a:spLocks/>
          </p:cNvSpPr>
          <p:nvPr/>
        </p:nvSpPr>
        <p:spPr>
          <a:xfrm>
            <a:off x="4843652" y="4484825"/>
            <a:ext cx="3965448" cy="228600"/>
          </a:xfrm>
          <a:prstGeom prst="rect">
            <a:avLst/>
          </a:prstGeom>
          <a:solidFill>
            <a:schemeClr val="tx2"/>
          </a:solid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Key Statistics (as of 1</a:t>
            </a:r>
            <a:r>
              <a:rPr lang="en-US" sz="12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a:t>
            </a:r>
            <a:r>
              <a:rPr lang="en-US"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Nov 2015)</a:t>
            </a:r>
            <a:endParaRPr lang="en-US" sz="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8" name="Table 7"/>
          <p:cNvGraphicFramePr>
            <a:graphicFrameLocks noGrp="1"/>
          </p:cNvGraphicFramePr>
          <p:nvPr>
            <p:extLst>
              <p:ext uri="{D42A27DB-BD31-4B8C-83A1-F6EECF244321}">
                <p14:modId xmlns:p14="http://schemas.microsoft.com/office/powerpoint/2010/main" val="2094248632"/>
              </p:ext>
            </p:extLst>
          </p:nvPr>
        </p:nvGraphicFramePr>
        <p:xfrm>
          <a:off x="4861031" y="4919475"/>
          <a:ext cx="3948069" cy="1635270"/>
        </p:xfrm>
        <a:graphic>
          <a:graphicData uri="http://schemas.openxmlformats.org/drawingml/2006/table">
            <a:tbl>
              <a:tblPr>
                <a:tableStyleId>{9D7B26C5-4107-4FEC-AEDC-1716B250A1EF}</a:tableStyleId>
              </a:tblPr>
              <a:tblGrid>
                <a:gridCol w="2734671"/>
                <a:gridCol w="1213398"/>
              </a:tblGrid>
              <a:tr h="272545">
                <a:tc>
                  <a:txBody>
                    <a:bodyPr/>
                    <a:lstStyle/>
                    <a:p>
                      <a:pPr algn="l" fontAlgn="b"/>
                      <a:r>
                        <a:rPr lang="en-US" sz="1400" u="none" strike="noStrike" dirty="0" smtClean="0">
                          <a:effectLst/>
                        </a:rPr>
                        <a:t>P</a:t>
                      </a:r>
                      <a:r>
                        <a:rPr lang="en-US" sz="1400" u="none" strike="noStrike" dirty="0">
                          <a:effectLst/>
                        </a:rPr>
                        <a:t>/</a:t>
                      </a:r>
                      <a:r>
                        <a:rPr lang="en-US" sz="1400" u="none" strike="noStrike" dirty="0" smtClean="0">
                          <a:effectLst/>
                        </a:rPr>
                        <a:t>E Ratio</a:t>
                      </a:r>
                      <a:endParaRPr lang="en-US" sz="1400" b="1" i="0" u="none" strike="noStrike" dirty="0">
                        <a:solidFill>
                          <a:srgbClr val="2F75B5"/>
                        </a:solidFill>
                        <a:effectLst/>
                        <a:latin typeface="Calibri"/>
                      </a:endParaRPr>
                    </a:p>
                  </a:txBody>
                  <a:tcPr marL="12700" marR="12700" marT="12700" marB="0" anchor="b">
                    <a:solidFill>
                      <a:srgbClr val="8EB4E3"/>
                    </a:solidFill>
                  </a:tcPr>
                </a:tc>
                <a:tc>
                  <a:txBody>
                    <a:bodyPr/>
                    <a:lstStyle/>
                    <a:p>
                      <a:pPr algn="ctr" fontAlgn="b"/>
                      <a:r>
                        <a:rPr lang="hr-HR" sz="1400" u="none" strike="noStrike" dirty="0">
                          <a:effectLst/>
                        </a:rPr>
                        <a:t>13.27</a:t>
                      </a:r>
                      <a:endParaRPr lang="hr-HR" sz="1400" b="1" i="0" u="none" strike="noStrike" dirty="0">
                        <a:solidFill>
                          <a:srgbClr val="2F75B5"/>
                        </a:solidFill>
                        <a:effectLst/>
                        <a:latin typeface="Calibri"/>
                        <a:cs typeface="Calibri"/>
                      </a:endParaRPr>
                    </a:p>
                  </a:txBody>
                  <a:tcPr marL="12700" marR="12700" marT="12700" marB="0" anchor="b"/>
                </a:tc>
              </a:tr>
              <a:tr h="272545">
                <a:tc>
                  <a:txBody>
                    <a:bodyPr/>
                    <a:lstStyle/>
                    <a:p>
                      <a:pPr algn="l" fontAlgn="b"/>
                      <a:r>
                        <a:rPr lang="en-US" sz="1400" u="none" strike="noStrike" dirty="0" smtClean="0">
                          <a:effectLst/>
                        </a:rPr>
                        <a:t>Share</a:t>
                      </a:r>
                      <a:r>
                        <a:rPr lang="en-US" sz="1400" u="none" strike="noStrike" baseline="0" dirty="0" smtClean="0">
                          <a:effectLst/>
                        </a:rPr>
                        <a:t> </a:t>
                      </a:r>
                      <a:r>
                        <a:rPr lang="en-US" sz="1400" u="none" strike="noStrike" dirty="0" smtClean="0">
                          <a:effectLst/>
                        </a:rPr>
                        <a:t>Price </a:t>
                      </a:r>
                      <a:r>
                        <a:rPr lang="en-US" sz="1400" u="none" strike="noStrike" dirty="0">
                          <a:effectLst/>
                        </a:rPr>
                        <a:t>($)</a:t>
                      </a:r>
                      <a:endParaRPr lang="en-US" sz="1400" b="1" i="0" u="none" strike="noStrike" dirty="0">
                        <a:solidFill>
                          <a:srgbClr val="2F75B5"/>
                        </a:solidFill>
                        <a:effectLst/>
                        <a:latin typeface="Calibri"/>
                      </a:endParaRPr>
                    </a:p>
                  </a:txBody>
                  <a:tcPr marL="12700" marR="12700" marT="12700" marB="0" anchor="b">
                    <a:solidFill>
                      <a:srgbClr val="8EB4E3"/>
                    </a:solidFill>
                  </a:tcPr>
                </a:tc>
                <a:tc>
                  <a:txBody>
                    <a:bodyPr/>
                    <a:lstStyle/>
                    <a:p>
                      <a:pPr algn="ctr" fontAlgn="b"/>
                      <a:r>
                        <a:rPr lang="hr-HR" sz="1400" u="none" strike="noStrike" dirty="0">
                          <a:effectLst/>
                        </a:rPr>
                        <a:t>33.21</a:t>
                      </a:r>
                      <a:endParaRPr lang="hr-HR" sz="1400" b="1" i="0" u="none" strike="noStrike" dirty="0">
                        <a:solidFill>
                          <a:srgbClr val="2F75B5"/>
                        </a:solidFill>
                        <a:effectLst/>
                        <a:latin typeface="Calibri"/>
                        <a:cs typeface="Calibri"/>
                      </a:endParaRPr>
                    </a:p>
                  </a:txBody>
                  <a:tcPr marL="12700" marR="12700" marT="12700" marB="0" anchor="b"/>
                </a:tc>
              </a:tr>
              <a:tr h="272545">
                <a:tc>
                  <a:txBody>
                    <a:bodyPr/>
                    <a:lstStyle/>
                    <a:p>
                      <a:pPr algn="l" fontAlgn="b"/>
                      <a:r>
                        <a:rPr lang="en-US" sz="1400" u="none" strike="noStrike" dirty="0" smtClean="0">
                          <a:effectLst/>
                        </a:rPr>
                        <a:t>Recent Dividend </a:t>
                      </a:r>
                      <a:r>
                        <a:rPr lang="en-US" sz="1400" u="none" strike="noStrike" dirty="0">
                          <a:effectLst/>
                        </a:rPr>
                        <a:t>($/share)</a:t>
                      </a:r>
                      <a:endParaRPr lang="en-US" sz="1400" b="1" i="0" u="none" strike="noStrike" dirty="0">
                        <a:solidFill>
                          <a:srgbClr val="2F75B5"/>
                        </a:solidFill>
                        <a:effectLst/>
                        <a:latin typeface="Calibri"/>
                      </a:endParaRPr>
                    </a:p>
                  </a:txBody>
                  <a:tcPr marL="12700" marR="12700" marT="12700" marB="0" anchor="b">
                    <a:solidFill>
                      <a:srgbClr val="8EB4E3"/>
                    </a:solidFill>
                  </a:tcPr>
                </a:tc>
                <a:tc>
                  <a:txBody>
                    <a:bodyPr/>
                    <a:lstStyle/>
                    <a:p>
                      <a:pPr algn="ctr" fontAlgn="b"/>
                      <a:r>
                        <a:rPr lang="nb-NO" sz="1400" u="none" strike="noStrike" dirty="0">
                          <a:effectLst/>
                        </a:rPr>
                        <a:t>0.47</a:t>
                      </a:r>
                      <a:endParaRPr lang="nb-NO" sz="1400" b="1" i="0" u="none" strike="noStrike" dirty="0">
                        <a:solidFill>
                          <a:srgbClr val="2F75B5"/>
                        </a:solidFill>
                        <a:effectLst/>
                        <a:latin typeface="Calibri"/>
                        <a:cs typeface="Calibri"/>
                      </a:endParaRPr>
                    </a:p>
                  </a:txBody>
                  <a:tcPr marL="12700" marR="12700" marT="12700" marB="0" anchor="b"/>
                </a:tc>
              </a:tr>
              <a:tr h="272545">
                <a:tc>
                  <a:txBody>
                    <a:bodyPr/>
                    <a:lstStyle/>
                    <a:p>
                      <a:pPr algn="l" fontAlgn="b"/>
                      <a:r>
                        <a:rPr lang="en-US" sz="1400" u="none" strike="noStrike" dirty="0">
                          <a:effectLst/>
                        </a:rPr>
                        <a:t>Dividend Yield</a:t>
                      </a:r>
                      <a:endParaRPr lang="en-US" sz="1400" b="1" i="0" u="none" strike="noStrike" dirty="0">
                        <a:solidFill>
                          <a:srgbClr val="2F75B5"/>
                        </a:solidFill>
                        <a:effectLst/>
                        <a:latin typeface="Calibri"/>
                      </a:endParaRPr>
                    </a:p>
                  </a:txBody>
                  <a:tcPr marL="12700" marR="12700" marT="12700" marB="0" anchor="b">
                    <a:solidFill>
                      <a:srgbClr val="8EB4E3"/>
                    </a:solidFill>
                  </a:tcPr>
                </a:tc>
                <a:tc>
                  <a:txBody>
                    <a:bodyPr/>
                    <a:lstStyle/>
                    <a:p>
                      <a:pPr algn="ctr" fontAlgn="b"/>
                      <a:r>
                        <a:rPr lang="hr-HR" sz="1400" u="none" strike="noStrike" dirty="0">
                          <a:effectLst/>
                        </a:rPr>
                        <a:t>1.41%</a:t>
                      </a:r>
                      <a:endParaRPr lang="hr-HR" sz="1400" b="1" i="0" u="none" strike="noStrike" dirty="0">
                        <a:solidFill>
                          <a:srgbClr val="2F75B5"/>
                        </a:solidFill>
                        <a:effectLst/>
                        <a:latin typeface="Calibri"/>
                        <a:cs typeface="Calibri"/>
                      </a:endParaRPr>
                    </a:p>
                  </a:txBody>
                  <a:tcPr marL="12700" marR="12700" marT="12700" marB="0" anchor="b"/>
                </a:tc>
              </a:tr>
              <a:tr h="272545">
                <a:tc>
                  <a:txBody>
                    <a:bodyPr/>
                    <a:lstStyle/>
                    <a:p>
                      <a:pPr algn="l" fontAlgn="b"/>
                      <a:r>
                        <a:rPr lang="en-US" sz="1400" u="none" strike="noStrike" dirty="0">
                          <a:effectLst/>
                        </a:rPr>
                        <a:t>Total Revenue </a:t>
                      </a:r>
                      <a:r>
                        <a:rPr lang="en-US" sz="1400" u="none" strike="noStrike" dirty="0" smtClean="0">
                          <a:effectLst/>
                        </a:rPr>
                        <a:t>LTM</a:t>
                      </a:r>
                      <a:r>
                        <a:rPr lang="en-US" sz="1400" u="none" strike="noStrike" baseline="0" dirty="0" smtClean="0">
                          <a:effectLst/>
                        </a:rPr>
                        <a:t> (in millions)</a:t>
                      </a:r>
                      <a:endParaRPr lang="en-US" sz="1400" b="1" i="0" u="none" strike="noStrike" dirty="0">
                        <a:solidFill>
                          <a:srgbClr val="2F75B5"/>
                        </a:solidFill>
                        <a:effectLst/>
                        <a:latin typeface="Calibri"/>
                      </a:endParaRPr>
                    </a:p>
                  </a:txBody>
                  <a:tcPr marL="12700" marR="12700" marT="12700" marB="0" anchor="b">
                    <a:solidFill>
                      <a:srgbClr val="8EB4E3"/>
                    </a:solidFill>
                  </a:tcPr>
                </a:tc>
                <a:tc>
                  <a:txBody>
                    <a:bodyPr/>
                    <a:lstStyle/>
                    <a:p>
                      <a:pPr algn="ctr" fontAlgn="b"/>
                      <a:r>
                        <a:rPr lang="en-US" sz="1400" u="none" strike="noStrike" dirty="0">
                          <a:effectLst/>
                        </a:rPr>
                        <a:t>$139,121</a:t>
                      </a:r>
                      <a:endParaRPr lang="en-US" sz="1400" b="1" i="0" u="none" strike="noStrike" dirty="0">
                        <a:solidFill>
                          <a:srgbClr val="000000"/>
                        </a:solidFill>
                        <a:effectLst/>
                        <a:latin typeface="Calibri"/>
                        <a:cs typeface="Calibri"/>
                      </a:endParaRPr>
                    </a:p>
                  </a:txBody>
                  <a:tcPr marL="12700" marR="12700" marT="12700" marB="0" anchor="b"/>
                </a:tc>
              </a:tr>
              <a:tr h="272545">
                <a:tc>
                  <a:txBody>
                    <a:bodyPr/>
                    <a:lstStyle/>
                    <a:p>
                      <a:pPr algn="l" fontAlgn="b"/>
                      <a:r>
                        <a:rPr lang="en-US" sz="1400" u="none" strike="noStrike" dirty="0">
                          <a:effectLst/>
                        </a:rPr>
                        <a:t>Market Capitalization </a:t>
                      </a:r>
                      <a:r>
                        <a:rPr lang="en-US" sz="1400" u="none" strike="noStrike" baseline="0" dirty="0" smtClean="0">
                          <a:effectLst/>
                        </a:rPr>
                        <a:t>(in millions)</a:t>
                      </a:r>
                      <a:endParaRPr lang="en-US" sz="1400" b="1" i="0" u="none" strike="noStrike" dirty="0">
                        <a:solidFill>
                          <a:srgbClr val="2F75B5"/>
                        </a:solidFill>
                        <a:effectLst/>
                        <a:latin typeface="Calibri"/>
                      </a:endParaRPr>
                    </a:p>
                  </a:txBody>
                  <a:tcPr marL="12700" marR="12700" marT="12700" marB="0" anchor="b">
                    <a:solidFill>
                      <a:srgbClr val="8EB4E3"/>
                    </a:solidFill>
                  </a:tcPr>
                </a:tc>
                <a:tc>
                  <a:txBody>
                    <a:bodyPr/>
                    <a:lstStyle/>
                    <a:p>
                      <a:pPr algn="ctr" fontAlgn="b"/>
                      <a:r>
                        <a:rPr lang="en-US" sz="1400" u="none" strike="noStrike" dirty="0">
                          <a:effectLst/>
                        </a:rPr>
                        <a:t>$204,275</a:t>
                      </a:r>
                      <a:endParaRPr lang="en-US" sz="1400" b="1" i="0" u="none" strike="noStrike" dirty="0">
                        <a:solidFill>
                          <a:srgbClr val="000000"/>
                        </a:solidFill>
                        <a:effectLst/>
                        <a:latin typeface="Calibri"/>
                        <a:cs typeface="Calibri"/>
                      </a:endParaRPr>
                    </a:p>
                  </a:txBody>
                  <a:tcPr marL="12700" marR="12700" marT="12700" marB="0" anchor="b"/>
                </a:tc>
              </a:tr>
            </a:tbl>
          </a:graphicData>
        </a:graphic>
      </p:graphicFrame>
      <p:graphicFrame>
        <p:nvGraphicFramePr>
          <p:cNvPr id="35" name="Table 34"/>
          <p:cNvGraphicFramePr>
            <a:graphicFrameLocks noGrp="1"/>
          </p:cNvGraphicFramePr>
          <p:nvPr>
            <p:extLst>
              <p:ext uri="{D42A27DB-BD31-4B8C-83A1-F6EECF244321}">
                <p14:modId xmlns:p14="http://schemas.microsoft.com/office/powerpoint/2010/main" val="1433690057"/>
              </p:ext>
            </p:extLst>
          </p:nvPr>
        </p:nvGraphicFramePr>
        <p:xfrm>
          <a:off x="227456" y="5300956"/>
          <a:ext cx="4383757" cy="977900"/>
        </p:xfrm>
        <a:graphic>
          <a:graphicData uri="http://schemas.openxmlformats.org/drawingml/2006/table">
            <a:tbl>
              <a:tblPr>
                <a:tableStyleId>{9D7B26C5-4107-4FEC-AEDC-1716B250A1EF}</a:tableStyleId>
              </a:tblPr>
              <a:tblGrid>
                <a:gridCol w="2264457"/>
                <a:gridCol w="1059650"/>
                <a:gridCol w="1059650"/>
              </a:tblGrid>
              <a:tr h="177800">
                <a:tc>
                  <a:txBody>
                    <a:bodyPr/>
                    <a:lstStyle/>
                    <a:p>
                      <a:pPr algn="l" fontAlgn="b"/>
                      <a:r>
                        <a:rPr lang="en-US" sz="1200" b="1" u="none" strike="noStrike" dirty="0">
                          <a:effectLst/>
                        </a:rPr>
                        <a:t>Nine Months Ended Sep. 30</a:t>
                      </a:r>
                      <a:endParaRPr lang="en-US" sz="1200" b="1" i="0" u="none" strike="noStrike" dirty="0">
                        <a:solidFill>
                          <a:srgbClr val="FFFFFF"/>
                        </a:solidFill>
                        <a:effectLst/>
                        <a:latin typeface="Calibri"/>
                      </a:endParaRPr>
                    </a:p>
                  </a:txBody>
                  <a:tcPr marL="12700" marR="12700" marT="12700" marB="0" anchor="b">
                    <a:solidFill>
                      <a:schemeClr val="tx2">
                        <a:lumMod val="40000"/>
                        <a:lumOff val="60000"/>
                      </a:schemeClr>
                    </a:solidFill>
                  </a:tcPr>
                </a:tc>
                <a:tc>
                  <a:txBody>
                    <a:bodyPr/>
                    <a:lstStyle/>
                    <a:p>
                      <a:pPr algn="ctr" fontAlgn="b"/>
                      <a:r>
                        <a:rPr lang="is-IS" sz="1200" b="1" u="none" strike="noStrike" dirty="0">
                          <a:effectLst/>
                        </a:rPr>
                        <a:t>2014</a:t>
                      </a:r>
                      <a:endParaRPr lang="is-IS" sz="1200" b="1" i="0" u="none" strike="noStrike" dirty="0">
                        <a:solidFill>
                          <a:srgbClr val="FFFFFF"/>
                        </a:solidFill>
                        <a:effectLst/>
                        <a:latin typeface="Calibri"/>
                      </a:endParaRPr>
                    </a:p>
                  </a:txBody>
                  <a:tcPr marL="12700" marR="12700" marT="12700" marB="0" anchor="b">
                    <a:solidFill>
                      <a:schemeClr val="tx2">
                        <a:lumMod val="40000"/>
                        <a:lumOff val="60000"/>
                      </a:schemeClr>
                    </a:solidFill>
                  </a:tcPr>
                </a:tc>
                <a:tc>
                  <a:txBody>
                    <a:bodyPr/>
                    <a:lstStyle/>
                    <a:p>
                      <a:pPr algn="ctr" fontAlgn="b"/>
                      <a:r>
                        <a:rPr lang="is-IS" sz="1200" b="1" u="none" strike="noStrike" dirty="0">
                          <a:effectLst/>
                        </a:rPr>
                        <a:t>2015</a:t>
                      </a:r>
                      <a:endParaRPr lang="is-IS" sz="1200" b="1" i="0" u="none" strike="noStrike" dirty="0">
                        <a:solidFill>
                          <a:srgbClr val="FFFFFF"/>
                        </a:solidFill>
                        <a:effectLst/>
                        <a:latin typeface="Calibri"/>
                      </a:endParaRPr>
                    </a:p>
                  </a:txBody>
                  <a:tcPr marL="12700" marR="12700" marT="12700" marB="0" anchor="b">
                    <a:solidFill>
                      <a:schemeClr val="tx2">
                        <a:lumMod val="40000"/>
                        <a:lumOff val="60000"/>
                      </a:schemeClr>
                    </a:solidFill>
                  </a:tcPr>
                </a:tc>
              </a:tr>
              <a:tr h="177800">
                <a:tc>
                  <a:txBody>
                    <a:bodyPr/>
                    <a:lstStyle/>
                    <a:p>
                      <a:pPr algn="l" fontAlgn="b"/>
                      <a:r>
                        <a:rPr lang="en-US" sz="1200" u="none" strike="noStrike" dirty="0">
                          <a:effectLst/>
                        </a:rPr>
                        <a:t>Net Income:</a:t>
                      </a:r>
                      <a:endParaRPr lang="en-US" sz="1200" b="1" i="0" u="none" strike="noStrike" dirty="0">
                        <a:solidFill>
                          <a:srgbClr val="000000"/>
                        </a:solidFill>
                        <a:effectLst/>
                        <a:latin typeface="Calibri"/>
                      </a:endParaRPr>
                    </a:p>
                  </a:txBody>
                  <a:tcPr marL="12700" marR="12700" marT="12700" marB="0" anchor="b"/>
                </a:tc>
                <a:tc>
                  <a:txBody>
                    <a:bodyPr/>
                    <a:lstStyle/>
                    <a:p>
                      <a:pPr algn="ctr" fontAlgn="b"/>
                      <a:r>
                        <a:rPr lang="en-US" sz="1200" u="none" strike="noStrike" dirty="0">
                          <a:effectLst/>
                        </a:rPr>
                        <a:t> $10,654 </a:t>
                      </a:r>
                      <a:endParaRPr lang="en-US" sz="1200" b="0" i="0" u="none" strike="noStrike" dirty="0">
                        <a:solidFill>
                          <a:srgbClr val="000000"/>
                        </a:solidFill>
                        <a:effectLst/>
                        <a:latin typeface="Calibri"/>
                      </a:endParaRPr>
                    </a:p>
                  </a:txBody>
                  <a:tcPr marL="12700" marR="12700" marT="12700" marB="0" anchor="b"/>
                </a:tc>
                <a:tc>
                  <a:txBody>
                    <a:bodyPr/>
                    <a:lstStyle/>
                    <a:p>
                      <a:pPr algn="ctr" fontAlgn="b"/>
                      <a:r>
                        <a:rPr lang="en-US" sz="1200" u="none" strike="noStrike" dirty="0">
                          <a:effectLst/>
                        </a:rPr>
                        <a:t> $9,601 </a:t>
                      </a:r>
                      <a:endParaRPr lang="en-US" sz="1200" b="1" i="0" u="none" strike="noStrike" dirty="0">
                        <a:solidFill>
                          <a:srgbClr val="000000"/>
                        </a:solidFill>
                        <a:effectLst/>
                        <a:latin typeface="Calibri"/>
                      </a:endParaRPr>
                    </a:p>
                  </a:txBody>
                  <a:tcPr marL="12700" marR="12700" marT="12700" marB="0" anchor="b"/>
                </a:tc>
              </a:tr>
              <a:tr h="177800">
                <a:tc>
                  <a:txBody>
                    <a:bodyPr/>
                    <a:lstStyle/>
                    <a:p>
                      <a:pPr algn="l" fontAlgn="b"/>
                      <a:r>
                        <a:rPr lang="en-US" sz="1200" u="none" strike="noStrike" dirty="0">
                          <a:effectLst/>
                        </a:rPr>
                        <a:t>Cash from Operating Activities:</a:t>
                      </a:r>
                      <a:endParaRPr lang="en-US" sz="1200" b="1" i="0" u="none" strike="noStrike" dirty="0">
                        <a:solidFill>
                          <a:srgbClr val="000000"/>
                        </a:solidFill>
                        <a:effectLst/>
                        <a:latin typeface="Calibri"/>
                      </a:endParaRPr>
                    </a:p>
                  </a:txBody>
                  <a:tcPr marL="12700" marR="12700" marT="12700" marB="0" anchor="b"/>
                </a:tc>
                <a:tc>
                  <a:txBody>
                    <a:bodyPr/>
                    <a:lstStyle/>
                    <a:p>
                      <a:pPr algn="ctr" fontAlgn="b"/>
                      <a:r>
                        <a:rPr lang="en-US" sz="1200" u="none" strike="noStrike">
                          <a:effectLst/>
                        </a:rPr>
                        <a:t> $25,594 </a:t>
                      </a:r>
                      <a:endParaRPr lang="en-US" sz="1200" b="0" i="0" u="none" strike="noStrike">
                        <a:solidFill>
                          <a:srgbClr val="000000"/>
                        </a:solidFill>
                        <a:effectLst/>
                        <a:latin typeface="Calibri"/>
                      </a:endParaRPr>
                    </a:p>
                  </a:txBody>
                  <a:tcPr marL="12700" marR="12700" marT="12700" marB="0" anchor="b"/>
                </a:tc>
                <a:tc>
                  <a:txBody>
                    <a:bodyPr/>
                    <a:lstStyle/>
                    <a:p>
                      <a:pPr algn="ctr" fontAlgn="b"/>
                      <a:r>
                        <a:rPr lang="en-US" sz="1200" u="none" strike="noStrike" dirty="0">
                          <a:effectLst/>
                        </a:rPr>
                        <a:t> $26,695 </a:t>
                      </a:r>
                      <a:endParaRPr lang="en-US" sz="1200" b="1" i="0" u="none" strike="noStrike" dirty="0">
                        <a:solidFill>
                          <a:srgbClr val="000000"/>
                        </a:solidFill>
                        <a:effectLst/>
                        <a:latin typeface="Calibri"/>
                      </a:endParaRPr>
                    </a:p>
                  </a:txBody>
                  <a:tcPr marL="12700" marR="12700" marT="12700" marB="0" anchor="b"/>
                </a:tc>
              </a:tr>
              <a:tr h="177800">
                <a:tc>
                  <a:txBody>
                    <a:bodyPr/>
                    <a:lstStyle/>
                    <a:p>
                      <a:pPr algn="l" fontAlgn="b"/>
                      <a:r>
                        <a:rPr lang="en-US" sz="1200" u="none" strike="noStrike" dirty="0">
                          <a:effectLst/>
                        </a:rPr>
                        <a:t>Time Interest Earned:</a:t>
                      </a:r>
                      <a:endParaRPr lang="en-US" sz="1200" b="1" i="0" u="none" strike="noStrike" dirty="0">
                        <a:solidFill>
                          <a:srgbClr val="000000"/>
                        </a:solidFill>
                        <a:effectLst/>
                        <a:latin typeface="Calibri"/>
                      </a:endParaRPr>
                    </a:p>
                  </a:txBody>
                  <a:tcPr marL="12700" marR="12700" marT="12700" marB="0" anchor="b"/>
                </a:tc>
                <a:tc>
                  <a:txBody>
                    <a:bodyPr/>
                    <a:lstStyle/>
                    <a:p>
                      <a:pPr algn="ctr" fontAlgn="b"/>
                      <a:r>
                        <a:rPr lang="nb-NO" sz="1200" u="none" strike="noStrike" dirty="0">
                          <a:effectLst/>
                        </a:rPr>
                        <a:t> 29.14 </a:t>
                      </a:r>
                      <a:endParaRPr lang="nb-NO" sz="1200" b="0" i="0" u="none" strike="noStrike" dirty="0">
                        <a:solidFill>
                          <a:srgbClr val="000000"/>
                        </a:solidFill>
                        <a:effectLst/>
                        <a:latin typeface="Calibri"/>
                      </a:endParaRPr>
                    </a:p>
                  </a:txBody>
                  <a:tcPr marL="12700" marR="12700" marT="12700" marB="0" anchor="b"/>
                </a:tc>
                <a:tc>
                  <a:txBody>
                    <a:bodyPr/>
                    <a:lstStyle/>
                    <a:p>
                      <a:pPr algn="ctr" fontAlgn="b"/>
                      <a:r>
                        <a:rPr lang="hr-HR" sz="1200" u="none" strike="noStrike">
                          <a:effectLst/>
                        </a:rPr>
                        <a:t> 29.37 </a:t>
                      </a:r>
                      <a:endParaRPr lang="hr-HR" sz="1200" b="1" i="0" u="none" strike="noStrike">
                        <a:solidFill>
                          <a:srgbClr val="000000"/>
                        </a:solidFill>
                        <a:effectLst/>
                        <a:latin typeface="Calibri"/>
                      </a:endParaRPr>
                    </a:p>
                  </a:txBody>
                  <a:tcPr marL="12700" marR="12700" marT="12700" marB="0" anchor="b"/>
                </a:tc>
              </a:tr>
              <a:tr h="190500">
                <a:tc>
                  <a:txBody>
                    <a:bodyPr/>
                    <a:lstStyle/>
                    <a:p>
                      <a:pPr algn="l" fontAlgn="b"/>
                      <a:r>
                        <a:rPr lang="en-US" sz="1200" u="none" strike="noStrike" dirty="0">
                          <a:effectLst/>
                        </a:rPr>
                        <a:t>Debt-to-Equity</a:t>
                      </a:r>
                      <a:endParaRPr lang="en-US" sz="1200" b="1" i="0" u="none" strike="noStrike" dirty="0">
                        <a:solidFill>
                          <a:srgbClr val="000000"/>
                        </a:solidFill>
                        <a:effectLst/>
                        <a:latin typeface="Calibri"/>
                      </a:endParaRPr>
                    </a:p>
                  </a:txBody>
                  <a:tcPr marL="12700" marR="12700" marT="12700" marB="0" anchor="b"/>
                </a:tc>
                <a:tc>
                  <a:txBody>
                    <a:bodyPr/>
                    <a:lstStyle/>
                    <a:p>
                      <a:pPr algn="ctr" fontAlgn="b"/>
                      <a:r>
                        <a:rPr lang="hr-HR" sz="1200" u="none" strike="noStrike" dirty="0">
                          <a:effectLst/>
                        </a:rPr>
                        <a:t> 0.84 </a:t>
                      </a:r>
                      <a:endParaRPr lang="hr-HR" sz="1200" b="0" i="0" u="none" strike="noStrike" dirty="0">
                        <a:solidFill>
                          <a:srgbClr val="000000"/>
                        </a:solidFill>
                        <a:effectLst/>
                        <a:latin typeface="Calibri"/>
                      </a:endParaRPr>
                    </a:p>
                  </a:txBody>
                  <a:tcPr marL="12700" marR="12700" marT="12700" marB="0" anchor="b"/>
                </a:tc>
                <a:tc>
                  <a:txBody>
                    <a:bodyPr/>
                    <a:lstStyle/>
                    <a:p>
                      <a:pPr algn="ctr" fontAlgn="b"/>
                      <a:r>
                        <a:rPr lang="nb-NO" sz="1200" u="none" strike="noStrike" dirty="0">
                          <a:effectLst/>
                        </a:rPr>
                        <a:t> 0.97 </a:t>
                      </a:r>
                      <a:endParaRPr lang="nb-NO" sz="1200" b="1" i="0" u="none" strike="noStrike" dirty="0">
                        <a:solidFill>
                          <a:srgbClr val="000000"/>
                        </a:solidFill>
                        <a:effectLst/>
                        <a:latin typeface="Calibri"/>
                      </a:endParaRPr>
                    </a:p>
                  </a:txBody>
                  <a:tcPr marL="12700" marR="12700" marT="12700" marB="0" anchor="b"/>
                </a:tc>
              </a:tr>
            </a:tbl>
          </a:graphicData>
        </a:graphic>
      </p:graphicFrame>
      <p:pic>
        <p:nvPicPr>
          <p:cNvPr id="19" name="Picture 2" descr="http://www.hdicon.com/wp-content/uploads/2010/10/att_200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0432" y="-20796"/>
            <a:ext cx="687458" cy="669873"/>
          </a:xfrm>
          <a:prstGeom prst="rect">
            <a:avLst/>
          </a:prstGeom>
          <a:solidFill>
            <a:schemeClr val="accent1">
              <a:lumMod val="20000"/>
              <a:lumOff val="80000"/>
              <a:alpha val="70000"/>
            </a:schemeClr>
          </a:solid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9533655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6512" y="-20796"/>
            <a:ext cx="9144000" cy="1016476"/>
          </a:xfrm>
          <a:prstGeom prst="rect">
            <a:avLst/>
          </a:prstGeom>
          <a:effectLst>
            <a:glow>
              <a:schemeClr val="accent1">
                <a:alpha val="40000"/>
              </a:schemeClr>
            </a:glow>
            <a:reflection endPos="0" dist="50800" dir="5400000" sy="-100000" algn="bl" rotWithShape="0"/>
          </a:effectLst>
        </p:spPr>
      </p:pic>
      <p:sp>
        <p:nvSpPr>
          <p:cNvPr id="5" name="Rectangle 4"/>
          <p:cNvSpPr/>
          <p:nvPr/>
        </p:nvSpPr>
        <p:spPr>
          <a:xfrm>
            <a:off x="0" y="1055084"/>
            <a:ext cx="1082993" cy="5791200"/>
          </a:xfrm>
          <a:prstGeom prst="rect">
            <a:avLst/>
          </a:prstGeom>
          <a:gradFill flip="none" rotWithShape="1">
            <a:gsLst>
              <a:gs pos="0">
                <a:schemeClr val="bg1"/>
              </a:gs>
              <a:gs pos="98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995680"/>
            <a:ext cx="9144000" cy="71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 y="195296"/>
            <a:ext cx="8892480" cy="461665"/>
          </a:xfrm>
          <a:prstGeom prst="rect">
            <a:avLst/>
          </a:prstGeom>
          <a:solidFill>
            <a:schemeClr val="tx2">
              <a:lumMod val="60000"/>
              <a:lumOff val="40000"/>
            </a:schemeClr>
          </a:solidFill>
        </p:spPr>
        <p:txBody>
          <a:bodyPr wrap="square" rtlCol="0">
            <a:spAutoFit/>
          </a:bodyPr>
          <a:lstStyle/>
          <a:p>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LEVERED FINANCE </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IMPACT AND AFFORDABILITY</a:t>
            </a:r>
          </a:p>
        </p:txBody>
      </p:sp>
      <p:grpSp>
        <p:nvGrpSpPr>
          <p:cNvPr id="3" name="Group 2"/>
          <p:cNvGrpSpPr/>
          <p:nvPr/>
        </p:nvGrpSpPr>
        <p:grpSpPr>
          <a:xfrm>
            <a:off x="5004047" y="1211772"/>
            <a:ext cx="3745155" cy="692574"/>
            <a:chOff x="420588" y="2112694"/>
            <a:chExt cx="2855268" cy="722288"/>
          </a:xfrm>
        </p:grpSpPr>
        <p:sp>
          <p:nvSpPr>
            <p:cNvPr id="44" name="TextBox 43"/>
            <p:cNvSpPr txBox="1"/>
            <p:nvPr/>
          </p:nvSpPr>
          <p:spPr>
            <a:xfrm>
              <a:off x="420588" y="2112694"/>
              <a:ext cx="2855268" cy="369332"/>
            </a:xfrm>
            <a:prstGeom prst="rect">
              <a:avLst/>
            </a:prstGeom>
            <a:solidFill>
              <a:schemeClr val="accent1">
                <a:lumMod val="60000"/>
                <a:lumOff val="40000"/>
              </a:schemeClr>
            </a:solidFill>
            <a:ln>
              <a:solidFill>
                <a:schemeClr val="accent1"/>
              </a:solidFill>
            </a:ln>
          </p:spPr>
          <p:txBody>
            <a:bodyPr wrap="square" rtlCol="0">
              <a:spAutoFit/>
            </a:bodyPr>
            <a:lstStyle/>
            <a:p>
              <a:pPr algn="ctr"/>
              <a:r>
                <a:rPr lang="en-CA" b="1" dirty="0" smtClean="0"/>
                <a:t>1-Year Default Probability</a:t>
              </a:r>
              <a:endParaRPr lang="en-US" b="1" dirty="0"/>
            </a:p>
          </p:txBody>
        </p:sp>
        <p:sp>
          <p:nvSpPr>
            <p:cNvPr id="45" name="TextBox 44"/>
            <p:cNvSpPr txBox="1"/>
            <p:nvPr/>
          </p:nvSpPr>
          <p:spPr>
            <a:xfrm>
              <a:off x="420588" y="2482027"/>
              <a:ext cx="2855268" cy="352955"/>
            </a:xfrm>
            <a:prstGeom prst="rect">
              <a:avLst/>
            </a:prstGeom>
            <a:solidFill>
              <a:schemeClr val="bg1"/>
            </a:solidFill>
            <a:ln>
              <a:solidFill>
                <a:schemeClr val="accent1"/>
              </a:solidFill>
            </a:ln>
          </p:spPr>
          <p:txBody>
            <a:bodyPr wrap="square" rtlCol="0">
              <a:noAutofit/>
            </a:bodyPr>
            <a:lstStyle/>
            <a:p>
              <a:r>
                <a:rPr lang="en-CA" dirty="0" smtClean="0"/>
                <a:t>From 0.042% to 0.048%</a:t>
              </a:r>
              <a:endParaRPr lang="en-US" dirty="0"/>
            </a:p>
          </p:txBody>
        </p:sp>
      </p:grpSp>
      <p:sp>
        <p:nvSpPr>
          <p:cNvPr id="27" name="TextBox 26"/>
          <p:cNvSpPr txBox="1"/>
          <p:nvPr/>
        </p:nvSpPr>
        <p:spPr>
          <a:xfrm>
            <a:off x="1259632" y="995680"/>
            <a:ext cx="2651944" cy="523220"/>
          </a:xfrm>
          <a:prstGeom prst="rect">
            <a:avLst/>
          </a:prstGeom>
          <a:noFill/>
        </p:spPr>
        <p:txBody>
          <a:bodyPr wrap="none" rtlCol="0">
            <a:spAutoFit/>
          </a:bodyPr>
          <a:lstStyle/>
          <a:p>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Interest Expense</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5" name="Picture 14"/>
          <p:cNvPicPr>
            <a:picLocks noChangeAspect="1"/>
          </p:cNvPicPr>
          <p:nvPr/>
        </p:nvPicPr>
        <p:blipFill>
          <a:blip r:embed="rId4"/>
          <a:stretch>
            <a:fillRect/>
          </a:stretch>
        </p:blipFill>
        <p:spPr>
          <a:xfrm>
            <a:off x="2862833" y="3585559"/>
            <a:ext cx="1781175" cy="771525"/>
          </a:xfrm>
          <a:prstGeom prst="rect">
            <a:avLst/>
          </a:prstGeom>
        </p:spPr>
      </p:pic>
      <p:pic>
        <p:nvPicPr>
          <p:cNvPr id="16" name="Picture 15"/>
          <p:cNvPicPr>
            <a:picLocks noChangeAspect="1"/>
          </p:cNvPicPr>
          <p:nvPr/>
        </p:nvPicPr>
        <p:blipFill>
          <a:blip r:embed="rId5"/>
          <a:stretch>
            <a:fillRect/>
          </a:stretch>
        </p:blipFill>
        <p:spPr>
          <a:xfrm>
            <a:off x="1178378" y="1456190"/>
            <a:ext cx="3469969" cy="2085673"/>
          </a:xfrm>
          <a:prstGeom prst="rect">
            <a:avLst/>
          </a:prstGeom>
        </p:spPr>
      </p:pic>
      <p:pic>
        <p:nvPicPr>
          <p:cNvPr id="19" name="Picture 18"/>
          <p:cNvPicPr>
            <a:picLocks noChangeAspect="1"/>
          </p:cNvPicPr>
          <p:nvPr/>
        </p:nvPicPr>
        <p:blipFill>
          <a:blip r:embed="rId6"/>
          <a:stretch>
            <a:fillRect/>
          </a:stretch>
        </p:blipFill>
        <p:spPr>
          <a:xfrm>
            <a:off x="1178378" y="4416534"/>
            <a:ext cx="3664995" cy="2205829"/>
          </a:xfrm>
          <a:prstGeom prst="rect">
            <a:avLst/>
          </a:prstGeom>
        </p:spPr>
      </p:pic>
      <p:sp>
        <p:nvSpPr>
          <p:cNvPr id="31" name="TextBox 30"/>
          <p:cNvSpPr txBox="1"/>
          <p:nvPr/>
        </p:nvSpPr>
        <p:spPr>
          <a:xfrm>
            <a:off x="1259632" y="3513268"/>
            <a:ext cx="1704261" cy="954107"/>
          </a:xfrm>
          <a:prstGeom prst="rect">
            <a:avLst/>
          </a:prstGeom>
          <a:noFill/>
        </p:spPr>
        <p:txBody>
          <a:bodyPr wrap="square" rtlCol="0">
            <a:spAutoFit/>
          </a:bodyPr>
          <a:lstStyle/>
          <a:p>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Interest Coverage</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2" name="TextBox 31"/>
          <p:cNvSpPr txBox="1"/>
          <p:nvPr/>
        </p:nvSpPr>
        <p:spPr>
          <a:xfrm>
            <a:off x="5004047" y="3812595"/>
            <a:ext cx="3745156" cy="13445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oAutofit/>
          </a:bodyPr>
          <a:lstStyle/>
          <a:p>
            <a:pPr marL="285750" indent="-285750">
              <a:buFont typeface="Arial" panose="020B0604020202020204" pitchFamily="34" charset="0"/>
              <a:buChar char="•"/>
            </a:pPr>
            <a:r>
              <a:rPr lang="en-US" sz="2000" dirty="0" smtClean="0"/>
              <a:t>$20B </a:t>
            </a:r>
            <a:r>
              <a:rPr lang="en-US" sz="2000" dirty="0"/>
              <a:t>financing available but we advise </a:t>
            </a:r>
            <a:r>
              <a:rPr lang="en-US" sz="2000" dirty="0" smtClean="0"/>
              <a:t>management to be cautious not to inflate already substantial debt </a:t>
            </a:r>
            <a:r>
              <a:rPr lang="en-US" sz="2000" dirty="0"/>
              <a:t>levels</a:t>
            </a:r>
          </a:p>
          <a:p>
            <a:pPr marL="285750" indent="-285750">
              <a:buFont typeface="Arial" panose="020B0604020202020204" pitchFamily="34" charset="0"/>
              <a:buChar char="•"/>
            </a:pPr>
            <a:endParaRPr lang="en-US" sz="1400" dirty="0"/>
          </a:p>
        </p:txBody>
      </p:sp>
      <p:sp>
        <p:nvSpPr>
          <p:cNvPr id="33" name="TextBox 32"/>
          <p:cNvSpPr txBox="1"/>
          <p:nvPr/>
        </p:nvSpPr>
        <p:spPr>
          <a:xfrm>
            <a:off x="5004047" y="2054009"/>
            <a:ext cx="3745156" cy="16089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oAutofit/>
          </a:bodyPr>
          <a:lstStyle/>
          <a:p>
            <a:pPr marL="285750" indent="-285750">
              <a:buFont typeface="Arial" panose="020B0604020202020204" pitchFamily="34" charset="0"/>
              <a:buChar char="•"/>
            </a:pPr>
            <a:r>
              <a:rPr lang="en-US" sz="2400" dirty="0" smtClean="0"/>
              <a:t>Acquisition in $2-7B range is reasonable </a:t>
            </a:r>
            <a:r>
              <a:rPr lang="en-US" sz="2400" dirty="0" smtClean="0"/>
              <a:t>to avoid running into </a:t>
            </a:r>
            <a:r>
              <a:rPr lang="en-US" sz="2400" dirty="0"/>
              <a:t>high level of </a:t>
            </a:r>
            <a:r>
              <a:rPr lang="en-US" sz="2400" dirty="0" smtClean="0"/>
              <a:t>debt constrains</a:t>
            </a:r>
            <a:r>
              <a:rPr lang="en-US" sz="2400" dirty="0" smtClean="0"/>
              <a:t> </a:t>
            </a:r>
          </a:p>
        </p:txBody>
      </p:sp>
      <p:pic>
        <p:nvPicPr>
          <p:cNvPr id="35" name="Picture 2" descr="http://www.hdicon.com/wp-content/uploads/2010/10/att_200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16416" y="-20796"/>
            <a:ext cx="831474" cy="1016476"/>
          </a:xfrm>
          <a:prstGeom prst="rect">
            <a:avLst/>
          </a:prstGeom>
          <a:solidFill>
            <a:schemeClr val="accent1">
              <a:lumMod val="20000"/>
              <a:lumOff val="80000"/>
              <a:alpha val="70000"/>
            </a:schemeClr>
          </a:solidFill>
          <a:extLst>
            <a:ext uri="{909E8E84-426E-40dd-AFC4-6F175D3DCCD1}">
              <a14:hiddenFill xmlns:a14="http://schemas.microsoft.com/office/drawing/2010/main" xmlns="">
                <a:solidFill>
                  <a:srgbClr val="FFFFFF"/>
                </a:solidFill>
              </a14:hiddenFill>
            </a:ext>
          </a:extLst>
        </p:spPr>
      </p:pic>
      <p:sp>
        <p:nvSpPr>
          <p:cNvPr id="25" name="TextBox 24"/>
          <p:cNvSpPr txBox="1"/>
          <p:nvPr/>
        </p:nvSpPr>
        <p:spPr>
          <a:xfrm>
            <a:off x="5027437" y="5277766"/>
            <a:ext cx="3745156" cy="13445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oAutofit/>
          </a:bodyPr>
          <a:lstStyle/>
          <a:p>
            <a:pPr marL="285750" indent="-285750">
              <a:buFont typeface="Arial" panose="020B0604020202020204" pitchFamily="34" charset="0"/>
              <a:buChar char="•"/>
            </a:pPr>
            <a:r>
              <a:rPr lang="en-US" sz="1600" dirty="0" smtClean="0"/>
              <a:t>Making a purchase at current interest rates, </a:t>
            </a:r>
            <a:r>
              <a:rPr lang="en-US" sz="1600" dirty="0" smtClean="0"/>
              <a:t>borrowing </a:t>
            </a:r>
            <a:r>
              <a:rPr lang="en-US" sz="1600" dirty="0"/>
              <a:t>and </a:t>
            </a:r>
            <a:r>
              <a:rPr lang="en-US" sz="1600" dirty="0" smtClean="0"/>
              <a:t>paying </a:t>
            </a:r>
            <a:r>
              <a:rPr lang="en-US" sz="1600" dirty="0"/>
              <a:t>back healthy principal payments in the first 2/3 years, </a:t>
            </a:r>
            <a:r>
              <a:rPr lang="en-US" sz="1600" dirty="0" smtClean="0"/>
              <a:t>before expected </a:t>
            </a:r>
            <a:r>
              <a:rPr lang="en-US" sz="1600" dirty="0"/>
              <a:t>interest rates </a:t>
            </a:r>
            <a:r>
              <a:rPr lang="en-US" sz="1600" dirty="0" smtClean="0"/>
              <a:t>begin to rise is optimal</a:t>
            </a:r>
            <a:endParaRPr lang="en-US" sz="1600" dirty="0"/>
          </a:p>
        </p:txBody>
      </p:sp>
    </p:spTree>
    <p:extLst>
      <p:ext uri="{BB962C8B-B14F-4D97-AF65-F5344CB8AC3E}">
        <p14:creationId xmlns:p14="http://schemas.microsoft.com/office/powerpoint/2010/main" val="558712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STRATEGIC TRANSACTIONS</a:t>
            </a:r>
            <a:endParaRPr lang="en-US" dirty="0"/>
          </a:p>
        </p:txBody>
      </p:sp>
    </p:spTree>
    <p:extLst>
      <p:ext uri="{BB962C8B-B14F-4D97-AF65-F5344CB8AC3E}">
        <p14:creationId xmlns:p14="http://schemas.microsoft.com/office/powerpoint/2010/main" val="2136222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0796"/>
            <a:ext cx="9144000" cy="783335"/>
          </a:xfrm>
          <a:prstGeom prst="rect">
            <a:avLst/>
          </a:prstGeom>
          <a:effectLst>
            <a:glow>
              <a:schemeClr val="accent1">
                <a:alpha val="40000"/>
              </a:schemeClr>
            </a:glow>
            <a:reflection endPos="0" dist="50800" dir="5400000" sy="-100000" algn="bl" rotWithShape="0"/>
          </a:effectLst>
        </p:spPr>
      </p:pic>
      <p:sp>
        <p:nvSpPr>
          <p:cNvPr id="5" name="Rectangle 4"/>
          <p:cNvSpPr/>
          <p:nvPr/>
        </p:nvSpPr>
        <p:spPr>
          <a:xfrm>
            <a:off x="0" y="838479"/>
            <a:ext cx="1082993" cy="6030980"/>
          </a:xfrm>
          <a:prstGeom prst="rect">
            <a:avLst/>
          </a:prstGeom>
          <a:gradFill flip="none" rotWithShape="1">
            <a:gsLst>
              <a:gs pos="0">
                <a:schemeClr val="bg1"/>
              </a:gs>
              <a:gs pos="98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744184"/>
            <a:ext cx="9144000" cy="71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4054600120"/>
              </p:ext>
            </p:extLst>
          </p:nvPr>
        </p:nvGraphicFramePr>
        <p:xfrm>
          <a:off x="391322" y="1360163"/>
          <a:ext cx="5651334" cy="2606448"/>
        </p:xfrm>
        <a:graphic>
          <a:graphicData uri="http://schemas.openxmlformats.org/drawingml/2006/table">
            <a:tbl>
              <a:tblPr firstRow="1" bandRow="1">
                <a:tableStyleId>{5C22544A-7EE6-4342-B048-85BDC9FD1C3A}</a:tableStyleId>
              </a:tblPr>
              <a:tblGrid>
                <a:gridCol w="1883778"/>
                <a:gridCol w="1883778"/>
                <a:gridCol w="1883778"/>
              </a:tblGrid>
              <a:tr h="335371">
                <a:tc>
                  <a:txBody>
                    <a:bodyPr/>
                    <a:lstStyle/>
                    <a:p>
                      <a:pPr algn="ctr"/>
                      <a:r>
                        <a:rPr lang="en-US" sz="1800" dirty="0" smtClean="0"/>
                        <a:t>Financial</a:t>
                      </a:r>
                      <a:endParaRPr lang="en-US" sz="1800" dirty="0"/>
                    </a:p>
                  </a:txBody>
                  <a:tcPr/>
                </a:tc>
                <a:tc>
                  <a:txBody>
                    <a:bodyPr/>
                    <a:lstStyle/>
                    <a:p>
                      <a:pPr algn="ctr"/>
                      <a:r>
                        <a:rPr lang="en-US" sz="1800" dirty="0" smtClean="0"/>
                        <a:t>Operational</a:t>
                      </a:r>
                      <a:endParaRPr lang="en-US" sz="1800" dirty="0"/>
                    </a:p>
                  </a:txBody>
                  <a:tcPr/>
                </a:tc>
                <a:tc>
                  <a:txBody>
                    <a:bodyPr/>
                    <a:lstStyle/>
                    <a:p>
                      <a:pPr algn="ctr"/>
                      <a:r>
                        <a:rPr lang="en-US" sz="1800" dirty="0" smtClean="0"/>
                        <a:t>Strategic</a:t>
                      </a:r>
                      <a:endParaRPr lang="en-US" sz="1800" dirty="0"/>
                    </a:p>
                  </a:txBody>
                  <a:tcPr/>
                </a:tc>
              </a:tr>
              <a:tr h="754584">
                <a:tc>
                  <a:txBody>
                    <a:bodyPr/>
                    <a:lstStyle/>
                    <a:p>
                      <a:r>
                        <a:rPr lang="en-US" sz="1400" dirty="0" smtClean="0"/>
                        <a:t>Lower</a:t>
                      </a:r>
                      <a:r>
                        <a:rPr lang="en-US" sz="1400" baseline="0" dirty="0" smtClean="0"/>
                        <a:t> Debt-to-Equity (long term target of 80-85%)</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Effective</a:t>
                      </a:r>
                      <a:r>
                        <a:rPr lang="en-US" sz="1400" baseline="0" dirty="0" smtClean="0"/>
                        <a:t> Cost Control </a:t>
                      </a:r>
                      <a:r>
                        <a:rPr lang="en-US" sz="1400" baseline="0" dirty="0" smtClean="0"/>
                        <a:t>Systems</a:t>
                      </a:r>
                      <a:endParaRPr lang="en-US" sz="1400" dirty="0" smtClean="0"/>
                    </a:p>
                  </a:txBody>
                  <a:tcPr/>
                </a:tc>
                <a:tc>
                  <a:txBody>
                    <a:bodyPr/>
                    <a:lstStyle/>
                    <a:p>
                      <a:r>
                        <a:rPr lang="en-US" sz="1400" dirty="0" smtClean="0"/>
                        <a:t>Focus</a:t>
                      </a:r>
                      <a:r>
                        <a:rPr lang="en-US" sz="1400" baseline="0" dirty="0" smtClean="0"/>
                        <a:t> on customer profitability (ARPU)</a:t>
                      </a:r>
                      <a:endParaRPr lang="en-US" sz="1400" dirty="0"/>
                    </a:p>
                  </a:txBody>
                  <a:tcPr/>
                </a:tc>
              </a:tr>
              <a:tr h="720033">
                <a:tc>
                  <a:txBody>
                    <a:bodyPr/>
                    <a:lstStyle/>
                    <a:p>
                      <a:r>
                        <a:rPr lang="en-US" sz="1400" dirty="0" smtClean="0"/>
                        <a:t>Find</a:t>
                      </a:r>
                      <a:r>
                        <a:rPr lang="en-US" sz="1400" baseline="0" dirty="0" smtClean="0"/>
                        <a:t> revenue growth amongst saturated markets</a:t>
                      </a:r>
                      <a:endParaRPr lang="en-US" sz="1400" dirty="0"/>
                    </a:p>
                  </a:txBody>
                  <a:tcPr/>
                </a:tc>
                <a:tc>
                  <a:txBody>
                    <a:bodyPr/>
                    <a:lstStyle/>
                    <a:p>
                      <a:r>
                        <a:rPr lang="en-US" sz="1400" dirty="0" smtClean="0"/>
                        <a:t>Merge company</a:t>
                      </a:r>
                      <a:r>
                        <a:rPr lang="en-US" sz="1400" baseline="0" dirty="0" smtClean="0"/>
                        <a:t> cultures appropriately</a:t>
                      </a:r>
                      <a:endParaRPr lang="en-US" sz="1400" dirty="0"/>
                    </a:p>
                  </a:txBody>
                  <a:tcPr/>
                </a:tc>
                <a:tc>
                  <a:txBody>
                    <a:bodyPr/>
                    <a:lstStyle/>
                    <a:p>
                      <a:r>
                        <a:rPr lang="en-US" sz="1400" dirty="0" smtClean="0"/>
                        <a:t>Disengagement</a:t>
                      </a:r>
                      <a:r>
                        <a:rPr lang="en-US" sz="1400" baseline="0" dirty="0" smtClean="0"/>
                        <a:t> from aggressive promotional strategies</a:t>
                      </a:r>
                      <a:endParaRPr lang="en-US" sz="1400" dirty="0"/>
                    </a:p>
                  </a:txBody>
                  <a:tcPr/>
                </a:tc>
              </a:tr>
              <a:tr h="754584">
                <a:tc>
                  <a:txBody>
                    <a:bodyPr/>
                    <a:lstStyle/>
                    <a:p>
                      <a:r>
                        <a:rPr lang="en-US" sz="1400" dirty="0" smtClean="0"/>
                        <a:t>Divided Payout of</a:t>
                      </a:r>
                      <a:r>
                        <a:rPr lang="en-US" sz="1400" baseline="0" dirty="0" smtClean="0"/>
                        <a:t> 70%</a:t>
                      </a:r>
                      <a:endParaRPr lang="en-US" sz="1400" dirty="0"/>
                    </a:p>
                  </a:txBody>
                  <a:tcPr/>
                </a:tc>
                <a:tc>
                  <a:txBody>
                    <a:bodyPr/>
                    <a:lstStyle/>
                    <a:p>
                      <a:r>
                        <a:rPr lang="en-US" sz="1400" dirty="0" smtClean="0"/>
                        <a:t>Exposure to new consumer habits such as streaming services</a:t>
                      </a:r>
                      <a:endParaRPr lang="en-US" sz="1400" dirty="0"/>
                    </a:p>
                  </a:txBody>
                  <a:tcPr/>
                </a:tc>
                <a:tc>
                  <a:txBody>
                    <a:bodyPr/>
                    <a:lstStyle/>
                    <a:p>
                      <a:r>
                        <a:rPr lang="en-US" sz="1400" dirty="0" smtClean="0"/>
                        <a:t>International market</a:t>
                      </a:r>
                      <a:r>
                        <a:rPr lang="en-US" sz="1400" baseline="0" dirty="0" smtClean="0"/>
                        <a:t> </a:t>
                      </a:r>
                      <a:r>
                        <a:rPr lang="en-US" sz="1400" baseline="0" dirty="0" smtClean="0"/>
                        <a:t>penetration</a:t>
                      </a:r>
                      <a:endParaRPr lang="en-US" sz="1400" dirty="0"/>
                    </a:p>
                  </a:txBody>
                  <a:tcPr/>
                </a:tc>
              </a:tr>
            </a:tbl>
          </a:graphicData>
        </a:graphic>
      </p:graphicFrame>
      <p:sp>
        <p:nvSpPr>
          <p:cNvPr id="3" name="Rectangle 2"/>
          <p:cNvSpPr/>
          <p:nvPr/>
        </p:nvSpPr>
        <p:spPr>
          <a:xfrm>
            <a:off x="404335" y="937133"/>
            <a:ext cx="5595972" cy="3175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Company Requirements</a:t>
            </a:r>
            <a:endParaRPr lang="en-US" sz="2000" b="1" dirty="0"/>
          </a:p>
        </p:txBody>
      </p:sp>
      <p:graphicFrame>
        <p:nvGraphicFramePr>
          <p:cNvPr id="13" name="Diagram 12"/>
          <p:cNvGraphicFramePr/>
          <p:nvPr>
            <p:extLst>
              <p:ext uri="{D42A27DB-BD31-4B8C-83A1-F6EECF244321}">
                <p14:modId xmlns:p14="http://schemas.microsoft.com/office/powerpoint/2010/main" val="776166383"/>
              </p:ext>
            </p:extLst>
          </p:nvPr>
        </p:nvGraphicFramePr>
        <p:xfrm>
          <a:off x="6042657" y="882992"/>
          <a:ext cx="2964181" cy="3540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13"/>
          <p:cNvSpPr/>
          <p:nvPr/>
        </p:nvSpPr>
        <p:spPr>
          <a:xfrm>
            <a:off x="6137467" y="937133"/>
            <a:ext cx="2827021" cy="3175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Company Goals</a:t>
            </a:r>
            <a:endParaRPr lang="en-US" sz="2000" b="1" dirty="0"/>
          </a:p>
        </p:txBody>
      </p:sp>
      <p:sp>
        <p:nvSpPr>
          <p:cNvPr id="8" name="TextBox 7"/>
          <p:cNvSpPr txBox="1"/>
          <p:nvPr/>
        </p:nvSpPr>
        <p:spPr>
          <a:xfrm>
            <a:off x="4164554" y="4319225"/>
            <a:ext cx="1925507" cy="1815882"/>
          </a:xfrm>
          <a:prstGeom prst="rect">
            <a:avLst/>
          </a:prstGeom>
          <a:noFill/>
        </p:spPr>
        <p:txBody>
          <a:bodyPr wrap="square" rtlCol="0">
            <a:spAutoFit/>
          </a:bodyPr>
          <a:lstStyle/>
          <a:p>
            <a:pPr marL="171450" indent="-171450">
              <a:buFont typeface="Arial" panose="020B0604020202020204" pitchFamily="34" charset="0"/>
              <a:buChar char="•"/>
            </a:pPr>
            <a:r>
              <a:rPr lang="en-US" sz="1600" dirty="0" smtClean="0"/>
              <a:t>Pursue </a:t>
            </a:r>
            <a:r>
              <a:rPr lang="en-US" sz="1600" dirty="0" err="1" smtClean="0"/>
              <a:t>muli</a:t>
            </a:r>
            <a:r>
              <a:rPr lang="en-US" sz="1600" dirty="0" smtClean="0"/>
              <a:t>-tiered </a:t>
            </a:r>
            <a:r>
              <a:rPr lang="en-US" sz="1600" dirty="0" smtClean="0"/>
              <a:t>expansion strategy </a:t>
            </a:r>
            <a:r>
              <a:rPr lang="en-US" sz="1600" dirty="0" smtClean="0"/>
              <a:t>to </a:t>
            </a:r>
            <a:r>
              <a:rPr lang="en-US" sz="1600" dirty="0" smtClean="0"/>
              <a:t>ensure its dominance both domestically </a:t>
            </a:r>
            <a:r>
              <a:rPr lang="en-US" sz="1600" dirty="0" smtClean="0"/>
              <a:t>and internationally  </a:t>
            </a:r>
            <a:r>
              <a:rPr lang="en-US" sz="1600" dirty="0" smtClean="0"/>
              <a:t>in the long </a:t>
            </a:r>
            <a:r>
              <a:rPr lang="en-US" sz="1600" dirty="0" smtClean="0"/>
              <a:t>term</a:t>
            </a:r>
            <a:endParaRPr lang="en-US" sz="1600" dirty="0" smtClean="0"/>
          </a:p>
        </p:txBody>
      </p:sp>
      <p:sp>
        <p:nvSpPr>
          <p:cNvPr id="15" name="TextBox 14"/>
          <p:cNvSpPr txBox="1"/>
          <p:nvPr/>
        </p:nvSpPr>
        <p:spPr>
          <a:xfrm>
            <a:off x="1" y="195296"/>
            <a:ext cx="8892480" cy="461665"/>
          </a:xfrm>
          <a:prstGeom prst="rect">
            <a:avLst/>
          </a:prstGeom>
          <a:solidFill>
            <a:schemeClr val="tx2">
              <a:lumMod val="60000"/>
              <a:lumOff val="40000"/>
            </a:schemeClr>
          </a:solidFill>
        </p:spPr>
        <p:txBody>
          <a:bodyPr wrap="square" rtlCol="0">
            <a:spAutoFit/>
          </a:bodyPr>
          <a:lstStyle/>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Strategic Overview</a:t>
            </a:r>
          </a:p>
        </p:txBody>
      </p:sp>
      <p:pic>
        <p:nvPicPr>
          <p:cNvPr id="6" name="Picture 2" descr="http://www.hdicon.com/wp-content/uploads/2010/10/att_2005.png"/>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bwMode="auto">
          <a:xfrm>
            <a:off x="8520814" y="-20796"/>
            <a:ext cx="627076" cy="836100"/>
          </a:xfrm>
          <a:prstGeom prst="rect">
            <a:avLst/>
          </a:prstGeom>
          <a:solidFill>
            <a:schemeClr val="accent1">
              <a:lumMod val="20000"/>
              <a:lumOff val="80000"/>
              <a:alpha val="70000"/>
            </a:schemeClr>
          </a:solidFill>
          <a:extLst>
            <a:ext uri="{909E8E84-426E-40dd-AFC4-6F175D3DCCD1}">
              <a14:hiddenFill xmlns:a14="http://schemas.microsoft.com/office/drawing/2010/main" xmlns="">
                <a:solidFill>
                  <a:srgbClr val="FFFFFF"/>
                </a:solidFill>
              </a14:hiddenFill>
            </a:ext>
          </a:extLst>
        </p:spPr>
      </p:pic>
      <p:sp>
        <p:nvSpPr>
          <p:cNvPr id="16" name="TextBox 15"/>
          <p:cNvSpPr txBox="1"/>
          <p:nvPr/>
        </p:nvSpPr>
        <p:spPr>
          <a:xfrm>
            <a:off x="2267573" y="4319225"/>
            <a:ext cx="1902038" cy="2308324"/>
          </a:xfrm>
          <a:prstGeom prst="rect">
            <a:avLst/>
          </a:prstGeom>
          <a:noFill/>
        </p:spPr>
        <p:txBody>
          <a:bodyPr wrap="square" rtlCol="0">
            <a:spAutoFit/>
          </a:bodyPr>
          <a:lstStyle/>
          <a:p>
            <a:pPr marL="171450" indent="-171450">
              <a:buFont typeface="Arial" panose="020B0604020202020204" pitchFamily="34" charset="0"/>
              <a:buChar char="•"/>
            </a:pPr>
            <a:r>
              <a:rPr lang="en-US" sz="1600" dirty="0" smtClean="0"/>
              <a:t>Strive to balance </a:t>
            </a:r>
            <a:r>
              <a:rPr lang="en-US" sz="1600" dirty="0" smtClean="0"/>
              <a:t>their debt levels over the medium </a:t>
            </a:r>
            <a:r>
              <a:rPr lang="en-US" sz="1600" dirty="0" smtClean="0"/>
              <a:t>term </a:t>
            </a:r>
            <a:r>
              <a:rPr lang="en-US" sz="1600" dirty="0" smtClean="0"/>
              <a:t>but </a:t>
            </a:r>
            <a:r>
              <a:rPr lang="en-US" sz="1600" dirty="0" smtClean="0"/>
              <a:t>continue </a:t>
            </a:r>
            <a:r>
              <a:rPr lang="en-US" sz="1600" dirty="0" smtClean="0"/>
              <a:t>to expand in capital expansion projects and take on debt in the short </a:t>
            </a:r>
            <a:r>
              <a:rPr lang="en-US" sz="1600" dirty="0" smtClean="0"/>
              <a:t>term</a:t>
            </a:r>
          </a:p>
        </p:txBody>
      </p:sp>
      <p:sp>
        <p:nvSpPr>
          <p:cNvPr id="17" name="TextBox 16"/>
          <p:cNvSpPr txBox="1"/>
          <p:nvPr/>
        </p:nvSpPr>
        <p:spPr>
          <a:xfrm>
            <a:off x="404334" y="4319225"/>
            <a:ext cx="1863409" cy="2062103"/>
          </a:xfrm>
          <a:prstGeom prst="rect">
            <a:avLst/>
          </a:prstGeom>
          <a:noFill/>
        </p:spPr>
        <p:txBody>
          <a:bodyPr wrap="square" rtlCol="0">
            <a:spAutoFit/>
          </a:bodyPr>
          <a:lstStyle/>
          <a:p>
            <a:pPr marL="171450" indent="-171450">
              <a:buFont typeface="Arial" panose="020B0604020202020204" pitchFamily="34" charset="0"/>
              <a:buChar char="•"/>
            </a:pPr>
            <a:r>
              <a:rPr lang="en-US" sz="1600" dirty="0" smtClean="0"/>
              <a:t>T’s </a:t>
            </a:r>
            <a:r>
              <a:rPr lang="en-US" sz="1600" dirty="0" smtClean="0"/>
              <a:t>operational </a:t>
            </a:r>
            <a:r>
              <a:rPr lang="en-US" sz="1600" dirty="0" smtClean="0"/>
              <a:t>expertise </a:t>
            </a:r>
            <a:r>
              <a:rPr lang="en-US" sz="1600" dirty="0" smtClean="0"/>
              <a:t>needs </a:t>
            </a:r>
            <a:r>
              <a:rPr lang="en-US" sz="1600" dirty="0" smtClean="0"/>
              <a:t>to be utilized and the economies of scale </a:t>
            </a:r>
            <a:r>
              <a:rPr lang="en-US" sz="1600" dirty="0" smtClean="0"/>
              <a:t>that results </a:t>
            </a:r>
            <a:r>
              <a:rPr lang="en-US" sz="1600" dirty="0" smtClean="0"/>
              <a:t>from the deal need to be fully </a:t>
            </a:r>
            <a:r>
              <a:rPr lang="en-US" sz="1600" dirty="0" smtClean="0"/>
              <a:t>leveraged</a:t>
            </a:r>
          </a:p>
        </p:txBody>
      </p:sp>
      <p:graphicFrame>
        <p:nvGraphicFramePr>
          <p:cNvPr id="19" name="Table 18"/>
          <p:cNvGraphicFramePr>
            <a:graphicFrameLocks noGrp="1"/>
          </p:cNvGraphicFramePr>
          <p:nvPr>
            <p:extLst>
              <p:ext uri="{D42A27DB-BD31-4B8C-83A1-F6EECF244321}">
                <p14:modId xmlns:p14="http://schemas.microsoft.com/office/powerpoint/2010/main" val="2909897737"/>
              </p:ext>
            </p:extLst>
          </p:nvPr>
        </p:nvGraphicFramePr>
        <p:xfrm>
          <a:off x="6137466" y="3928000"/>
          <a:ext cx="2827021" cy="2924922"/>
        </p:xfrm>
        <a:graphic>
          <a:graphicData uri="http://schemas.openxmlformats.org/drawingml/2006/table">
            <a:tbl>
              <a:tblPr firstRow="1" bandRow="1">
                <a:tableStyleId>{5C22544A-7EE6-4342-B048-85BDC9FD1C3A}</a:tableStyleId>
              </a:tblPr>
              <a:tblGrid>
                <a:gridCol w="2827021"/>
              </a:tblGrid>
              <a:tr h="576970">
                <a:tc>
                  <a:txBody>
                    <a:bodyPr/>
                    <a:lstStyle/>
                    <a:p>
                      <a:pPr algn="ctr"/>
                      <a:r>
                        <a:rPr lang="en-CA" sz="2000" dirty="0" smtClean="0"/>
                        <a:t>Opportunities</a:t>
                      </a:r>
                      <a:endParaRPr lang="en-CA" sz="2000" dirty="0"/>
                    </a:p>
                  </a:txBody>
                  <a:tcPr/>
                </a:tc>
              </a:tr>
              <a:tr h="676042">
                <a:tc>
                  <a:txBody>
                    <a:bodyPr/>
                    <a:lstStyle/>
                    <a:p>
                      <a:r>
                        <a:rPr lang="en-CA" sz="1600" dirty="0" smtClean="0"/>
                        <a:t>Softening ties between USA &amp;</a:t>
                      </a:r>
                      <a:r>
                        <a:rPr lang="en-CA" sz="1600" baseline="0" dirty="0" smtClean="0"/>
                        <a:t> Latin America</a:t>
                      </a:r>
                      <a:endParaRPr lang="en-CA" sz="1600" dirty="0"/>
                    </a:p>
                  </a:txBody>
                  <a:tcPr/>
                </a:tc>
              </a:tr>
              <a:tr h="995868">
                <a:tc>
                  <a:txBody>
                    <a:bodyPr/>
                    <a:lstStyle/>
                    <a:p>
                      <a:r>
                        <a:rPr lang="en-CA" sz="1600" dirty="0" smtClean="0"/>
                        <a:t>Cross-selling</a:t>
                      </a:r>
                      <a:r>
                        <a:rPr lang="en-CA" sz="1600" baseline="0" dirty="0" smtClean="0"/>
                        <a:t> capabilities between existing segments and </a:t>
                      </a:r>
                      <a:r>
                        <a:rPr lang="en-CA" sz="1600" baseline="0" dirty="0" err="1" smtClean="0"/>
                        <a:t>DirectTV</a:t>
                      </a:r>
                      <a:endParaRPr lang="en-CA" sz="1600" dirty="0"/>
                    </a:p>
                  </a:txBody>
                  <a:tcPr/>
                </a:tc>
              </a:tr>
              <a:tr h="676042">
                <a:tc>
                  <a:txBody>
                    <a:bodyPr/>
                    <a:lstStyle/>
                    <a:p>
                      <a:r>
                        <a:rPr lang="en-CA" sz="1600" dirty="0" smtClean="0"/>
                        <a:t>Ability</a:t>
                      </a:r>
                      <a:r>
                        <a:rPr lang="en-CA" sz="1600" baseline="0" dirty="0" smtClean="0"/>
                        <a:t> to lock into historically low interest rates</a:t>
                      </a:r>
                      <a:endParaRPr lang="en-CA" sz="1600" dirty="0"/>
                    </a:p>
                  </a:txBody>
                  <a:tcPr/>
                </a:tc>
              </a:tr>
            </a:tbl>
          </a:graphicData>
        </a:graphic>
      </p:graphicFrame>
    </p:spTree>
    <p:extLst>
      <p:ext uri="{BB962C8B-B14F-4D97-AF65-F5344CB8AC3E}">
        <p14:creationId xmlns:p14="http://schemas.microsoft.com/office/powerpoint/2010/main" val="6968691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055084"/>
            <a:ext cx="1082993" cy="5791200"/>
          </a:xfrm>
          <a:prstGeom prst="rect">
            <a:avLst/>
          </a:prstGeom>
          <a:gradFill flip="none" rotWithShape="1">
            <a:gsLst>
              <a:gs pos="0">
                <a:schemeClr val="bg1"/>
              </a:gs>
              <a:gs pos="98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0" y="-20796"/>
            <a:ext cx="9144000" cy="1016476"/>
          </a:xfrm>
          <a:prstGeom prst="rect">
            <a:avLst/>
          </a:prstGeom>
          <a:effectLst>
            <a:glow>
              <a:schemeClr val="accent1">
                <a:alpha val="40000"/>
              </a:schemeClr>
            </a:glow>
            <a:reflection endPos="0" dist="50800" dir="5400000" sy="-100000" algn="bl" rotWithShape="0"/>
          </a:effectLst>
        </p:spPr>
      </p:pic>
      <p:sp>
        <p:nvSpPr>
          <p:cNvPr id="7" name="Rectangle 6"/>
          <p:cNvSpPr/>
          <p:nvPr/>
        </p:nvSpPr>
        <p:spPr>
          <a:xfrm>
            <a:off x="0" y="995680"/>
            <a:ext cx="9144000" cy="71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p:cNvGraphicFramePr/>
          <p:nvPr>
            <p:extLst>
              <p:ext uri="{D42A27DB-BD31-4B8C-83A1-F6EECF244321}">
                <p14:modId xmlns:p14="http://schemas.microsoft.com/office/powerpoint/2010/main" val="4134561985"/>
              </p:ext>
            </p:extLst>
          </p:nvPr>
        </p:nvGraphicFramePr>
        <p:xfrm>
          <a:off x="251520" y="2959371"/>
          <a:ext cx="8418539" cy="10412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365337" y="4028854"/>
            <a:ext cx="2730302" cy="2246769"/>
          </a:xfrm>
          <a:prstGeom prst="rect">
            <a:avLst/>
          </a:prstGeom>
          <a:noFill/>
        </p:spPr>
        <p:txBody>
          <a:bodyPr wrap="square" rtlCol="0">
            <a:spAutoFit/>
          </a:bodyPr>
          <a:lstStyle/>
          <a:p>
            <a:r>
              <a:rPr lang="en-US" sz="1400" dirty="0" smtClean="0">
                <a:sym typeface="Wingdings" panose="05000000000000000000" pitchFamily="2" charset="2"/>
              </a:rPr>
              <a:t> </a:t>
            </a:r>
            <a:r>
              <a:rPr lang="en-US" sz="1400" dirty="0" smtClean="0"/>
              <a:t>Large underdeveloped markets are expected to have increase amounts of mobile data consumption as urbanization takes place. There is a high demand and lack of supply especially in countries like Cuba. Relaxation in foreign telecom policy restraints on American competitors by Latin American governments.</a:t>
            </a:r>
            <a:endParaRPr lang="en-US" sz="1400" dirty="0"/>
          </a:p>
        </p:txBody>
      </p:sp>
      <p:sp>
        <p:nvSpPr>
          <p:cNvPr id="10" name="TextBox 9"/>
          <p:cNvSpPr txBox="1"/>
          <p:nvPr/>
        </p:nvSpPr>
        <p:spPr>
          <a:xfrm>
            <a:off x="3057205" y="4003713"/>
            <a:ext cx="2810939" cy="2031325"/>
          </a:xfrm>
          <a:prstGeom prst="rect">
            <a:avLst/>
          </a:prstGeom>
          <a:noFill/>
        </p:spPr>
        <p:txBody>
          <a:bodyPr wrap="square" rtlCol="0">
            <a:spAutoFit/>
          </a:bodyPr>
          <a:lstStyle/>
          <a:p>
            <a:r>
              <a:rPr lang="en-US" sz="1400" dirty="0" smtClean="0">
                <a:sym typeface="Wingdings" panose="05000000000000000000" pitchFamily="2" charset="2"/>
              </a:rPr>
              <a:t> </a:t>
            </a:r>
            <a:r>
              <a:rPr lang="en-US" sz="1400" dirty="0" smtClean="0"/>
              <a:t>Leverage existing capabilities and core competencies to further increase cost synergies with new users. Use increased buying power to negotiate transactions that favorably expand AT&amp;T’s user base. Focus on acquisitions that will be able to provide bulk wireless subscribers and other users quickly.</a:t>
            </a:r>
            <a:endParaRPr lang="en-US" sz="1400" dirty="0"/>
          </a:p>
        </p:txBody>
      </p:sp>
      <p:sp>
        <p:nvSpPr>
          <p:cNvPr id="11" name="TextBox 10"/>
          <p:cNvSpPr txBox="1"/>
          <p:nvPr/>
        </p:nvSpPr>
        <p:spPr>
          <a:xfrm>
            <a:off x="5939757" y="4000216"/>
            <a:ext cx="2730302" cy="3108543"/>
          </a:xfrm>
          <a:prstGeom prst="rect">
            <a:avLst/>
          </a:prstGeom>
          <a:noFill/>
        </p:spPr>
        <p:txBody>
          <a:bodyPr wrap="square" rtlCol="0">
            <a:spAutoFit/>
          </a:bodyPr>
          <a:lstStyle/>
          <a:p>
            <a:r>
              <a:rPr lang="en-US" sz="1400" dirty="0" smtClean="0">
                <a:sym typeface="Wingdings" panose="05000000000000000000" pitchFamily="2" charset="2"/>
              </a:rPr>
              <a:t></a:t>
            </a:r>
            <a:r>
              <a:rPr lang="en-US" sz="1400" dirty="0" smtClean="0"/>
              <a:t> To obtain a competitive advantage over cost structure and to ensure continuous availability and successive innovations of product offerings. Hardware equipment revenues are increasing faster than service revenues at AT&amp;T  and acquisitions in the hardware space will allow it to cut costs and increase EBITDA margins. Service quality and network coverage would see positive benefits.</a:t>
            </a:r>
          </a:p>
          <a:p>
            <a:endParaRPr lang="en-US" sz="1400" dirty="0"/>
          </a:p>
        </p:txBody>
      </p:sp>
      <p:sp>
        <p:nvSpPr>
          <p:cNvPr id="13" name="TextBox 12"/>
          <p:cNvSpPr txBox="1"/>
          <p:nvPr/>
        </p:nvSpPr>
        <p:spPr>
          <a:xfrm>
            <a:off x="0" y="195296"/>
            <a:ext cx="9144000" cy="523220"/>
          </a:xfrm>
          <a:prstGeom prst="rect">
            <a:avLst/>
          </a:prstGeom>
          <a:solidFill>
            <a:schemeClr val="tx2">
              <a:lumMod val="60000"/>
              <a:lumOff val="40000"/>
            </a:schemeClr>
          </a:solidFill>
        </p:spPr>
        <p:txBody>
          <a:bodyPr wrap="squar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Transaction Recommendations</a:t>
            </a:r>
          </a:p>
        </p:txBody>
      </p:sp>
      <p:graphicFrame>
        <p:nvGraphicFramePr>
          <p:cNvPr id="12" name="Table 11"/>
          <p:cNvGraphicFramePr>
            <a:graphicFrameLocks noGrp="1"/>
          </p:cNvGraphicFramePr>
          <p:nvPr>
            <p:extLst>
              <p:ext uri="{D42A27DB-BD31-4B8C-83A1-F6EECF244321}">
                <p14:modId xmlns:p14="http://schemas.microsoft.com/office/powerpoint/2010/main" val="443364516"/>
              </p:ext>
            </p:extLst>
          </p:nvPr>
        </p:nvGraphicFramePr>
        <p:xfrm>
          <a:off x="120219" y="1628800"/>
          <a:ext cx="8681139" cy="1159670"/>
        </p:xfrm>
        <a:graphic>
          <a:graphicData uri="http://schemas.openxmlformats.org/drawingml/2006/table">
            <a:tbl>
              <a:tblPr firstRow="1" firstCol="1" bandRow="1"/>
              <a:tblGrid>
                <a:gridCol w="708479"/>
                <a:gridCol w="2409305"/>
                <a:gridCol w="2831816"/>
                <a:gridCol w="2731539"/>
              </a:tblGrid>
              <a:tr h="154835">
                <a:tc>
                  <a:txBody>
                    <a:bodyPr/>
                    <a:lstStyle/>
                    <a:p>
                      <a:endParaRPr lang="en-US" sz="11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International Expansion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Telecom Consolidation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Hardware and Value Chain Inputs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1728">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Company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Strong ARPU</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r>
                        <a:rPr lang="en-US" sz="1100" dirty="0">
                          <a:effectLst/>
                          <a:latin typeface="Calibri" panose="020F0502020204030204" pitchFamily="34" charset="0"/>
                          <a:ea typeface="Calibri" panose="020F0502020204030204" pitchFamily="34" charset="0"/>
                          <a:cs typeface="Times New Roman" panose="02020603050405020304" pitchFamily="18" charset="0"/>
                        </a:rPr>
                        <a:t>- Low P/E</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r>
                        <a:rPr lang="en-US" sz="1100" dirty="0">
                          <a:effectLst/>
                          <a:latin typeface="Calibri" panose="020F0502020204030204" pitchFamily="34" charset="0"/>
                          <a:ea typeface="Calibri" panose="020F0502020204030204" pitchFamily="34" charset="0"/>
                          <a:cs typeface="Times New Roman" panose="02020603050405020304" pitchFamily="18" charset="0"/>
                        </a:rPr>
                        <a:t>- Growing subscriber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base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Alignment with AT&amp;T's core business model</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r>
                        <a:rPr lang="en-US" sz="1100" dirty="0">
                          <a:effectLst/>
                          <a:latin typeface="Calibri" panose="020F0502020204030204" pitchFamily="34" charset="0"/>
                          <a:ea typeface="Calibri" panose="020F0502020204030204" pitchFamily="34" charset="0"/>
                          <a:cs typeface="Times New Roman" panose="02020603050405020304" pitchFamily="18" charset="0"/>
                        </a:rPr>
                        <a:t>- high quality capacity</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r>
                        <a:rPr lang="en-US" sz="1100" dirty="0">
                          <a:effectLst/>
                          <a:latin typeface="Calibri" panose="020F0502020204030204" pitchFamily="34" charset="0"/>
                          <a:ea typeface="Calibri" panose="020F0502020204030204" pitchFamily="34" charset="0"/>
                          <a:cs typeface="Times New Roman" panose="02020603050405020304" pitchFamily="18" charset="0"/>
                        </a:rPr>
                        <a:t>- Competitive history with AT&amp;T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Ability to costs</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r>
                        <a:rPr lang="en-US" sz="1100" dirty="0">
                          <a:effectLst/>
                          <a:latin typeface="Calibri" panose="020F0502020204030204" pitchFamily="34" charset="0"/>
                          <a:ea typeface="Calibri" panose="020F0502020204030204" pitchFamily="34" charset="0"/>
                          <a:cs typeface="Times New Roman" panose="02020603050405020304" pitchFamily="18" charset="0"/>
                        </a:rPr>
                        <a:t>- Ability to use targets technology and IT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infrastructure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119">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Industry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National </a:t>
                      </a:r>
                      <a:r>
                        <a:rPr lang="en-US" sz="1100" dirty="0">
                          <a:effectLst/>
                          <a:latin typeface="Calibri" panose="020F0502020204030204" pitchFamily="34" charset="0"/>
                          <a:ea typeface="Calibri" panose="020F0502020204030204" pitchFamily="34" charset="0"/>
                          <a:cs typeface="Times New Roman" panose="02020603050405020304" pitchFamily="18" charset="0"/>
                        </a:rPr>
                        <a:t>telecom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program</a:t>
                      </a:r>
                      <a:r>
                        <a:rPr lang="en-US" sz="1100" baseline="0" dirty="0" smtClean="0">
                          <a:effectLst/>
                          <a:latin typeface="Calibri" panose="020F0502020204030204" pitchFamily="34" charset="0"/>
                          <a:ea typeface="Calibri" panose="020F0502020204030204" pitchFamily="34" charset="0"/>
                          <a:cs typeface="Times New Roman" panose="02020603050405020304" pitchFamily="18" charset="0"/>
                        </a:rPr>
                        <a:t> deregulation worldwide &amp; globalization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High spectrum supply, leading to low prices</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r>
                        <a:rPr lang="en-US" sz="1100" dirty="0">
                          <a:effectLst/>
                          <a:latin typeface="Calibri" panose="020F0502020204030204" pitchFamily="34" charset="0"/>
                          <a:ea typeface="Calibri" panose="020F0502020204030204" pitchFamily="34" charset="0"/>
                          <a:cs typeface="Times New Roman" panose="02020603050405020304" pitchFamily="18" charset="0"/>
                        </a:rPr>
                        <a:t>- Softening government regulations.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Future expected improvements in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technology </a:t>
                      </a:r>
                      <a:r>
                        <a:rPr lang="en-US" sz="1100" dirty="0">
                          <a:effectLst/>
                          <a:latin typeface="Calibri" panose="020F0502020204030204" pitchFamily="34" charset="0"/>
                          <a:ea typeface="Calibri" panose="020F0502020204030204" pitchFamily="34" charset="0"/>
                          <a:cs typeface="Times New Roman" panose="02020603050405020304" pitchFamily="18" charset="0"/>
                        </a:rPr>
                        <a:t>which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would</a:t>
                      </a:r>
                      <a:r>
                        <a:rPr lang="en-US"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improve margins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TextBox 13"/>
          <p:cNvSpPr txBox="1"/>
          <p:nvPr/>
        </p:nvSpPr>
        <p:spPr>
          <a:xfrm>
            <a:off x="332890" y="1087642"/>
            <a:ext cx="5764591" cy="523220"/>
          </a:xfrm>
          <a:prstGeom prst="rect">
            <a:avLst/>
          </a:prstGeom>
          <a:noFill/>
        </p:spPr>
        <p:txBody>
          <a:bodyPr wrap="none" rtlCol="0">
            <a:spAutoFit/>
          </a:bodyPr>
          <a:lstStyle/>
          <a:p>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Favorable Conditions for Transactions</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6" name="Picture 2" descr="http://www.hdicon.com/wp-content/uploads/2010/10/att_2005.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16416" y="-20796"/>
            <a:ext cx="831474" cy="1016476"/>
          </a:xfrm>
          <a:prstGeom prst="rect">
            <a:avLst/>
          </a:prstGeom>
          <a:solidFill>
            <a:schemeClr val="accent1">
              <a:lumMod val="20000"/>
              <a:lumOff val="80000"/>
              <a:alpha val="70000"/>
            </a:schemeClr>
          </a:solid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968691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20796"/>
            <a:ext cx="9144000" cy="1016476"/>
          </a:xfrm>
          <a:prstGeom prst="rect">
            <a:avLst/>
          </a:prstGeom>
          <a:effectLst>
            <a:glow>
              <a:schemeClr val="accent1">
                <a:alpha val="40000"/>
              </a:schemeClr>
            </a:glow>
            <a:reflection endPos="0" dist="50800" dir="5400000" sy="-100000" algn="bl" rotWithShape="0"/>
          </a:effectLst>
        </p:spPr>
      </p:pic>
      <p:sp>
        <p:nvSpPr>
          <p:cNvPr id="5" name="Rectangle 4"/>
          <p:cNvSpPr/>
          <p:nvPr/>
        </p:nvSpPr>
        <p:spPr>
          <a:xfrm>
            <a:off x="0" y="1055084"/>
            <a:ext cx="1082993" cy="5791200"/>
          </a:xfrm>
          <a:prstGeom prst="rect">
            <a:avLst/>
          </a:prstGeom>
          <a:gradFill flip="none" rotWithShape="1">
            <a:gsLst>
              <a:gs pos="0">
                <a:schemeClr val="bg1"/>
              </a:gs>
              <a:gs pos="98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995680"/>
            <a:ext cx="9144000" cy="71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908175" y="1237601"/>
            <a:ext cx="5066220" cy="323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A" dirty="0" smtClean="0"/>
              <a:t>Enter Cuba through stake in ETECSA</a:t>
            </a:r>
            <a:endParaRPr lang="en-US" dirty="0"/>
          </a:p>
        </p:txBody>
      </p:sp>
      <p:sp>
        <p:nvSpPr>
          <p:cNvPr id="9" name="Rectangle 8"/>
          <p:cNvSpPr/>
          <p:nvPr/>
        </p:nvSpPr>
        <p:spPr>
          <a:xfrm>
            <a:off x="2915816" y="4090760"/>
            <a:ext cx="5058579" cy="323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Gradually acquire </a:t>
            </a:r>
            <a:r>
              <a:rPr lang="en-US" dirty="0" err="1" smtClean="0"/>
              <a:t>Axtel</a:t>
            </a:r>
            <a:endParaRPr lang="en-US" dirty="0"/>
          </a:p>
        </p:txBody>
      </p:sp>
      <p:sp>
        <p:nvSpPr>
          <p:cNvPr id="10" name="TextBox 9"/>
          <p:cNvSpPr txBox="1"/>
          <p:nvPr/>
        </p:nvSpPr>
        <p:spPr>
          <a:xfrm>
            <a:off x="2831015" y="1593502"/>
            <a:ext cx="6300192" cy="1136522"/>
          </a:xfrm>
          <a:prstGeom prst="rect">
            <a:avLst/>
          </a:prstGeom>
          <a:noFill/>
        </p:spPr>
        <p:txBody>
          <a:bodyPr wrap="square" rtlCol="0">
            <a:noAutofit/>
          </a:bodyPr>
          <a:lstStyle/>
          <a:p>
            <a:r>
              <a:rPr lang="en-US" sz="1200" dirty="0" smtClean="0"/>
              <a:t>The Obama administration’s liberalization of trade policy with Cuba is starting to spur </a:t>
            </a:r>
            <a:r>
              <a:rPr lang="en-US" sz="1200" dirty="0"/>
              <a:t>foreign </a:t>
            </a:r>
            <a:r>
              <a:rPr lang="en-US" sz="1200" dirty="0" smtClean="0"/>
              <a:t>investment in Cuba’s </a:t>
            </a:r>
            <a:r>
              <a:rPr lang="en-US" sz="1200" dirty="0"/>
              <a:t>economy, with Verizon &amp; Sprint already making inroads. More then 3 million visitors are expected in Cuba next </a:t>
            </a:r>
            <a:r>
              <a:rPr lang="en-US" sz="1200" dirty="0" smtClean="0"/>
              <a:t>year, which </a:t>
            </a:r>
            <a:r>
              <a:rPr lang="en-US" sz="1200" dirty="0"/>
              <a:t>is expected to increase to 5m as facilities are developed </a:t>
            </a:r>
            <a:r>
              <a:rPr lang="en-US" sz="1200" dirty="0" smtClean="0"/>
              <a:t>. Although the national Cuban telecom company, </a:t>
            </a:r>
            <a:r>
              <a:rPr lang="en-US" sz="1200" dirty="0" err="1" smtClean="0"/>
              <a:t>Empresa</a:t>
            </a:r>
            <a:r>
              <a:rPr lang="en-US" sz="1200" dirty="0" smtClean="0"/>
              <a:t> </a:t>
            </a:r>
            <a:r>
              <a:rPr lang="en-US" sz="1200" dirty="0"/>
              <a:t>de </a:t>
            </a:r>
            <a:r>
              <a:rPr lang="en-US" sz="1200" dirty="0" err="1"/>
              <a:t>Telecomunicaciones</a:t>
            </a:r>
            <a:r>
              <a:rPr lang="en-US" sz="1200" dirty="0"/>
              <a:t> del Cuba, S. A. (</a:t>
            </a:r>
            <a:r>
              <a:rPr lang="en-US" sz="1200" dirty="0" smtClean="0"/>
              <a:t>ETECSA )is established </a:t>
            </a:r>
            <a:r>
              <a:rPr lang="en-US" sz="1200" dirty="0"/>
              <a:t>as a private joint venture is closely regulated by the Ministry of </a:t>
            </a:r>
            <a:r>
              <a:rPr lang="en-US" sz="1200" dirty="0" smtClean="0"/>
              <a:t>Telecommunication, </a:t>
            </a:r>
            <a:r>
              <a:rPr lang="en-US" sz="1200" dirty="0"/>
              <a:t>it is favorable for AT&amp;T to acquire a piece of the Cuban Telecom industry </a:t>
            </a:r>
            <a:r>
              <a:rPr lang="en-US" sz="1200" dirty="0" smtClean="0"/>
              <a:t>in</a:t>
            </a:r>
          </a:p>
        </p:txBody>
      </p:sp>
      <p:sp>
        <p:nvSpPr>
          <p:cNvPr id="11" name="TextBox 10"/>
          <p:cNvSpPr txBox="1"/>
          <p:nvPr/>
        </p:nvSpPr>
        <p:spPr>
          <a:xfrm>
            <a:off x="2843808" y="4451628"/>
            <a:ext cx="6120680" cy="2308324"/>
          </a:xfrm>
          <a:prstGeom prst="rect">
            <a:avLst/>
          </a:prstGeom>
          <a:noFill/>
        </p:spPr>
        <p:txBody>
          <a:bodyPr wrap="square" rtlCol="0">
            <a:spAutoFit/>
          </a:bodyPr>
          <a:lstStyle/>
          <a:p>
            <a:r>
              <a:rPr lang="en-CA" sz="1200" dirty="0" err="1" smtClean="0"/>
              <a:t>Axtel</a:t>
            </a:r>
            <a:r>
              <a:rPr lang="en-CA" sz="1200" dirty="0" smtClean="0"/>
              <a:t>, a formidable Mexican telecom company, would be a beneficial acquisition target in terms of increasing AT&amp;T’s coverage of data transmission and telecom. services in Mexico as they have a rapidly growing middle class and underserved LTE smartphone market. We recommend that AT&amp;T begins acquiring smaller stakes in </a:t>
            </a:r>
            <a:r>
              <a:rPr lang="en-CA" sz="1200" dirty="0" err="1" smtClean="0"/>
              <a:t>Axtel</a:t>
            </a:r>
            <a:r>
              <a:rPr lang="en-CA" sz="1200" dirty="0" smtClean="0"/>
              <a:t> over a 5-10 year time frame to slowly build reputation in a market we have a favourable outlook on. They also have very high profit margins yielding a strong base for AT&amp;T to work with. The recent </a:t>
            </a:r>
          </a:p>
          <a:p>
            <a:r>
              <a:rPr lang="en-CA" sz="1200" dirty="0"/>
              <a:t>a</a:t>
            </a:r>
            <a:r>
              <a:rPr lang="en-CA" sz="1200" dirty="0" smtClean="0"/>
              <a:t>cquisition of Mexican wireless provider </a:t>
            </a:r>
            <a:r>
              <a:rPr lang="en-CA" sz="1200" dirty="0" err="1"/>
              <a:t>I</a:t>
            </a:r>
            <a:r>
              <a:rPr lang="en-CA" sz="1200" dirty="0" err="1" smtClean="0"/>
              <a:t>usacell</a:t>
            </a:r>
            <a:r>
              <a:rPr lang="en-CA" sz="1200" dirty="0" smtClean="0"/>
              <a:t> provides significant </a:t>
            </a:r>
          </a:p>
          <a:p>
            <a:r>
              <a:rPr lang="en-CA" sz="1200" dirty="0" smtClean="0"/>
              <a:t>coverage of over 120 million citizens. Expanding and enhancing these</a:t>
            </a:r>
          </a:p>
          <a:p>
            <a:r>
              <a:rPr lang="en-CA" sz="1200" dirty="0" smtClean="0"/>
              <a:t>networks would be a top tier priority which is why continued </a:t>
            </a:r>
          </a:p>
          <a:p>
            <a:r>
              <a:rPr lang="en-CA" sz="1200" dirty="0" smtClean="0"/>
              <a:t>expansion of network </a:t>
            </a:r>
            <a:r>
              <a:rPr lang="en-CA" sz="1200" dirty="0" err="1" smtClean="0"/>
              <a:t>infrastrucutre</a:t>
            </a:r>
            <a:r>
              <a:rPr lang="en-CA" sz="1200" dirty="0" smtClean="0"/>
              <a:t> is vital. </a:t>
            </a:r>
          </a:p>
          <a:p>
            <a:r>
              <a:rPr lang="en-CA" sz="1200" dirty="0" smtClean="0"/>
              <a:t>                                                                                                          </a:t>
            </a:r>
          </a:p>
          <a:p>
            <a:endParaRPr lang="en-CA" sz="1200" dirty="0" smtClean="0"/>
          </a:p>
        </p:txBody>
      </p:sp>
      <p:sp>
        <p:nvSpPr>
          <p:cNvPr id="14" name="TextBox 13"/>
          <p:cNvSpPr txBox="1"/>
          <p:nvPr/>
        </p:nvSpPr>
        <p:spPr>
          <a:xfrm>
            <a:off x="0" y="195296"/>
            <a:ext cx="6096477" cy="523220"/>
          </a:xfrm>
          <a:prstGeom prst="rect">
            <a:avLst/>
          </a:prstGeom>
          <a:solidFill>
            <a:schemeClr val="tx2">
              <a:lumMod val="60000"/>
              <a:lumOff val="40000"/>
            </a:schemeClr>
          </a:solidFill>
        </p:spPr>
        <p:txBody>
          <a:bodyPr wrap="non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Transaction #1 – International Expansion</a:t>
            </a:r>
          </a:p>
        </p:txBody>
      </p:sp>
      <p:graphicFrame>
        <p:nvGraphicFramePr>
          <p:cNvPr id="18" name="Diagram 17"/>
          <p:cNvGraphicFramePr/>
          <p:nvPr>
            <p:extLst/>
          </p:nvPr>
        </p:nvGraphicFramePr>
        <p:xfrm>
          <a:off x="7251727" y="5460032"/>
          <a:ext cx="1815398" cy="13114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0" name="Diagram 19"/>
          <p:cNvGraphicFramePr/>
          <p:nvPr>
            <p:extLst/>
          </p:nvPr>
        </p:nvGraphicFramePr>
        <p:xfrm>
          <a:off x="7149090" y="2730024"/>
          <a:ext cx="1815398" cy="131145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TextBox 7"/>
          <p:cNvSpPr txBox="1"/>
          <p:nvPr/>
        </p:nvSpPr>
        <p:spPr>
          <a:xfrm>
            <a:off x="2848540" y="2698311"/>
            <a:ext cx="4403187" cy="1384995"/>
          </a:xfrm>
          <a:prstGeom prst="rect">
            <a:avLst/>
          </a:prstGeom>
          <a:noFill/>
        </p:spPr>
        <p:txBody>
          <a:bodyPr wrap="square" rtlCol="0">
            <a:spAutoFit/>
          </a:bodyPr>
          <a:lstStyle/>
          <a:p>
            <a:r>
              <a:rPr lang="en-US" sz="1200" dirty="0"/>
              <a:t>t</a:t>
            </a:r>
            <a:r>
              <a:rPr lang="en-US" sz="1200" dirty="0" smtClean="0"/>
              <a:t>he long </a:t>
            </a:r>
            <a:r>
              <a:rPr lang="en-US" sz="1200" dirty="0"/>
              <a:t>run. Cuba’s telecom infrastructure is outdated and limited in </a:t>
            </a:r>
            <a:r>
              <a:rPr lang="en-US" sz="1200" dirty="0" smtClean="0"/>
              <a:t>scope, creating an opportunity </a:t>
            </a:r>
            <a:r>
              <a:rPr lang="en-US" sz="1200" dirty="0"/>
              <a:t>for </a:t>
            </a:r>
            <a:r>
              <a:rPr lang="en-US" sz="1200" dirty="0" smtClean="0"/>
              <a:t>investment and </a:t>
            </a:r>
            <a:r>
              <a:rPr lang="en-US" sz="1200" dirty="0"/>
              <a:t>AT&amp;T </a:t>
            </a:r>
            <a:r>
              <a:rPr lang="en-US" sz="1200" dirty="0" smtClean="0"/>
              <a:t>can capture a portion of  </a:t>
            </a:r>
            <a:r>
              <a:rPr lang="en-US" sz="1200" dirty="0"/>
              <a:t>Cuba’s  </a:t>
            </a:r>
            <a:r>
              <a:rPr lang="en-US" sz="1200" dirty="0" smtClean="0"/>
              <a:t>telecom sector via ETECSA. </a:t>
            </a:r>
            <a:r>
              <a:rPr lang="en-US" sz="1200" dirty="0"/>
              <a:t>Telecom infrastructure </a:t>
            </a:r>
            <a:r>
              <a:rPr lang="en-US" sz="1200" dirty="0" smtClean="0"/>
              <a:t>development </a:t>
            </a:r>
            <a:r>
              <a:rPr lang="en-US" sz="1200" dirty="0"/>
              <a:t>is a long term goal, the short term move </a:t>
            </a:r>
            <a:r>
              <a:rPr lang="en-US" sz="1200" dirty="0" smtClean="0"/>
              <a:t>would be to give  the Cuban </a:t>
            </a:r>
            <a:r>
              <a:rPr lang="en-US" sz="1200" dirty="0"/>
              <a:t>population </a:t>
            </a:r>
            <a:r>
              <a:rPr lang="en-US" sz="1200" dirty="0" smtClean="0"/>
              <a:t>telecommunications solutions through the use of satellites which </a:t>
            </a:r>
            <a:r>
              <a:rPr lang="en-US" sz="1200" dirty="0"/>
              <a:t>would subsequently </a:t>
            </a:r>
            <a:r>
              <a:rPr lang="en-US" sz="1200" dirty="0" smtClean="0"/>
              <a:t>spur </a:t>
            </a:r>
            <a:r>
              <a:rPr lang="en-US" sz="1200" dirty="0"/>
              <a:t>demand for </a:t>
            </a:r>
            <a:r>
              <a:rPr lang="en-US" sz="1200" dirty="0" smtClean="0"/>
              <a:t>wireless</a:t>
            </a:r>
            <a:r>
              <a:rPr lang="en-US" sz="1200" dirty="0"/>
              <a:t>, </a:t>
            </a:r>
            <a:r>
              <a:rPr lang="en-US" sz="1200" dirty="0" err="1"/>
              <a:t>wireline</a:t>
            </a:r>
            <a:r>
              <a:rPr lang="en-US" sz="1200" dirty="0"/>
              <a:t> and </a:t>
            </a:r>
            <a:r>
              <a:rPr lang="en-US" sz="1200" dirty="0" err="1" smtClean="0"/>
              <a:t>DirectTV</a:t>
            </a:r>
            <a:r>
              <a:rPr lang="en-US" sz="1200" dirty="0" smtClean="0"/>
              <a:t> in the country.</a:t>
            </a:r>
            <a:endParaRPr lang="en-US" sz="1200" dirty="0"/>
          </a:p>
        </p:txBody>
      </p:sp>
      <p:sp>
        <p:nvSpPr>
          <p:cNvPr id="15" name="Rounded Rectangle 14"/>
          <p:cNvSpPr/>
          <p:nvPr/>
        </p:nvSpPr>
        <p:spPr>
          <a:xfrm>
            <a:off x="179512" y="1244138"/>
            <a:ext cx="2546745" cy="5353214"/>
          </a:xfrm>
          <a:prstGeom prst="roundRect">
            <a:avLst/>
          </a:prstGeom>
          <a:gradFill>
            <a:gsLst>
              <a:gs pos="6000">
                <a:schemeClr val="accent1">
                  <a:tint val="100000"/>
                  <a:shade val="100000"/>
                  <a:satMod val="130000"/>
                </a:schemeClr>
              </a:gs>
              <a:gs pos="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noAutofit/>
          </a:bodyPr>
          <a:lstStyle/>
          <a:p>
            <a:pPr lvl="0"/>
            <a:r>
              <a:rPr lang="en-US" sz="1200" dirty="0"/>
              <a:t>T’s ability to enter foreign markets through acquisitions allows </a:t>
            </a:r>
            <a:r>
              <a:rPr lang="en-US" sz="1200" dirty="0" smtClean="0"/>
              <a:t>them to </a:t>
            </a:r>
            <a:r>
              <a:rPr lang="en-US" sz="1200" dirty="0"/>
              <a:t>bring best practices and world class quality to help operations and margins improve in countries where telecommunications operations are </a:t>
            </a:r>
            <a:r>
              <a:rPr lang="en-US" sz="1200" dirty="0" smtClean="0"/>
              <a:t>underdeveloped and underutilized.</a:t>
            </a:r>
            <a:r>
              <a:rPr lang="en-US" sz="1200" dirty="0"/>
              <a:t/>
            </a:r>
            <a:br>
              <a:rPr lang="en-US" sz="1200" dirty="0"/>
            </a:br>
            <a:r>
              <a:rPr lang="en-US" sz="1200" dirty="0"/>
              <a:t/>
            </a:r>
            <a:br>
              <a:rPr lang="en-US" sz="1200" dirty="0"/>
            </a:br>
            <a:r>
              <a:rPr lang="en-US" sz="1200" dirty="0"/>
              <a:t>Internet and telecommunication service in the global market is expected to increase worldwide as world population increases and society becomes more and more  connected.</a:t>
            </a:r>
          </a:p>
          <a:p>
            <a:pPr lvl="0"/>
            <a:endParaRPr lang="en-US" sz="1200" dirty="0"/>
          </a:p>
          <a:p>
            <a:pPr lvl="0"/>
            <a:r>
              <a:rPr lang="en-US" sz="1200" dirty="0"/>
              <a:t>Countries adjacent to the US will provide ample </a:t>
            </a:r>
            <a:r>
              <a:rPr lang="en-US" sz="1200" dirty="0" smtClean="0"/>
              <a:t>opportunity </a:t>
            </a:r>
            <a:r>
              <a:rPr lang="en-US" sz="1200" dirty="0"/>
              <a:t>for further expansion </a:t>
            </a:r>
            <a:r>
              <a:rPr lang="en-US" sz="1200" dirty="0" smtClean="0"/>
              <a:t>especially with </a:t>
            </a:r>
            <a:r>
              <a:rPr lang="en-US" sz="1200" dirty="0"/>
              <a:t>foreign governments becoming </a:t>
            </a:r>
            <a:r>
              <a:rPr lang="en-US" sz="1200" dirty="0" smtClean="0"/>
              <a:t>more accepting of </a:t>
            </a:r>
            <a:r>
              <a:rPr lang="en-US" sz="1200" dirty="0"/>
              <a:t>foreign investment through less stringent regulations. With AT&amp;T’s recent acquisitions, it makes sense to continue on the same path for long-term success in international markets. </a:t>
            </a:r>
          </a:p>
        </p:txBody>
      </p:sp>
      <p:sp>
        <p:nvSpPr>
          <p:cNvPr id="16" name="5-Point Star 15"/>
          <p:cNvSpPr/>
          <p:nvPr/>
        </p:nvSpPr>
        <p:spPr>
          <a:xfrm>
            <a:off x="5875799" y="-275371"/>
            <a:ext cx="1864553" cy="1342171"/>
          </a:xfrm>
          <a:prstGeom prst="star5">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Rank #1</a:t>
            </a:r>
            <a:endParaRPr lang="en-US" b="1" dirty="0">
              <a:solidFill>
                <a:schemeClr val="tx1"/>
              </a:solidFill>
            </a:endParaRPr>
          </a:p>
        </p:txBody>
      </p:sp>
      <p:pic>
        <p:nvPicPr>
          <p:cNvPr id="17" name="Picture 2" descr="http://www.hdicon.com/wp-content/uploads/2010/10/att_2005.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16416" y="-20796"/>
            <a:ext cx="831474" cy="1016476"/>
          </a:xfrm>
          <a:prstGeom prst="rect">
            <a:avLst/>
          </a:prstGeom>
          <a:solidFill>
            <a:schemeClr val="accent1">
              <a:lumMod val="20000"/>
              <a:lumOff val="80000"/>
              <a:alpha val="70000"/>
            </a:schemeClr>
          </a:solid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9323937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20796"/>
            <a:ext cx="9144000" cy="1016476"/>
          </a:xfrm>
          <a:prstGeom prst="rect">
            <a:avLst/>
          </a:prstGeom>
          <a:effectLst>
            <a:glow>
              <a:schemeClr val="accent1">
                <a:alpha val="40000"/>
              </a:schemeClr>
            </a:glow>
            <a:reflection endPos="0" dist="50800" dir="5400000" sy="-100000" algn="bl" rotWithShape="0"/>
          </a:effectLst>
        </p:spPr>
      </p:pic>
      <p:sp>
        <p:nvSpPr>
          <p:cNvPr id="5" name="Rectangle 4"/>
          <p:cNvSpPr/>
          <p:nvPr/>
        </p:nvSpPr>
        <p:spPr>
          <a:xfrm>
            <a:off x="0" y="1055084"/>
            <a:ext cx="1082993" cy="5791200"/>
          </a:xfrm>
          <a:prstGeom prst="rect">
            <a:avLst/>
          </a:prstGeom>
          <a:gradFill flip="none" rotWithShape="1">
            <a:gsLst>
              <a:gs pos="0">
                <a:schemeClr val="bg1"/>
              </a:gs>
              <a:gs pos="98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995680"/>
            <a:ext cx="9144000" cy="71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083131" y="1272844"/>
            <a:ext cx="5271782" cy="323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Example# 1: US Cellular Corp (USM)</a:t>
            </a:r>
            <a:endParaRPr lang="en-US" dirty="0"/>
          </a:p>
        </p:txBody>
      </p:sp>
      <p:sp>
        <p:nvSpPr>
          <p:cNvPr id="10" name="TextBox 9"/>
          <p:cNvSpPr txBox="1"/>
          <p:nvPr/>
        </p:nvSpPr>
        <p:spPr>
          <a:xfrm>
            <a:off x="2982771" y="1649063"/>
            <a:ext cx="5271782" cy="3416320"/>
          </a:xfrm>
          <a:prstGeom prst="rect">
            <a:avLst/>
          </a:prstGeom>
          <a:noFill/>
        </p:spPr>
        <p:txBody>
          <a:bodyPr wrap="square" rtlCol="0">
            <a:spAutoFit/>
          </a:bodyPr>
          <a:lstStyle/>
          <a:p>
            <a:r>
              <a:rPr lang="en-US" sz="1200" dirty="0" smtClean="0"/>
              <a:t>Purchasing US Cellular will allow AT&amp;T to use their size and scale advantages to increase the profitability of the acquired operations. AT&amp;T can also potentially command stronger price premiums by bringing US Cellular customers over to higher quality product and service offerings that US Cellular was unable to provide. US Cellular is a 100% pure play on US domestic wireless</a:t>
            </a:r>
            <a:r>
              <a:rPr lang="en-US" sz="1200" dirty="0"/>
              <a:t> </a:t>
            </a:r>
            <a:r>
              <a:rPr lang="en-US" sz="1200" dirty="0" smtClean="0"/>
              <a:t>telephone service revenues and AT&amp;T and should</a:t>
            </a:r>
            <a:r>
              <a:rPr lang="en-US" sz="1200" dirty="0"/>
              <a:t> </a:t>
            </a:r>
            <a:r>
              <a:rPr lang="en-US" sz="1200" dirty="0" smtClean="0"/>
              <a:t>buy them to rapidly acquire new wireless subscriber revenue. USM’s </a:t>
            </a:r>
            <a:r>
              <a:rPr lang="en-US" sz="1200" dirty="0"/>
              <a:t>l</a:t>
            </a:r>
            <a:r>
              <a:rPr lang="en-US" sz="1200" dirty="0" smtClean="0"/>
              <a:t>ast 3 quarters have substantially beat earnings per share estimates. The 3.5B market cap implies that the company is within the $2-7B acquisition range recommended. A US Cellular takeover would bring over 4,760,000 active wireless subscribers to AT&amp;T’s wireless subscriber base (120m). This multiplied by AT&amp;T’s monthly ARPU 51.15 gives a new revenue stream of $243.47m per month.</a:t>
            </a:r>
            <a:br>
              <a:rPr lang="en-US" sz="1200" dirty="0" smtClean="0"/>
            </a:br>
            <a:r>
              <a:rPr lang="en-US" sz="1200" dirty="0" smtClean="0"/>
              <a:t/>
            </a:r>
            <a:br>
              <a:rPr lang="en-US" sz="1200" dirty="0" smtClean="0"/>
            </a:br>
            <a:r>
              <a:rPr lang="en-US" sz="1200" dirty="0" smtClean="0"/>
              <a:t>This transaction would be smaller then the failed attempt by Verizon to acquire T-Mobile and because of the small market position of US Cellular, we except a better reception from regulatory authorities. AT&amp;T should  look to US Cellular to consolidate it’s telecom base because it is still a substantial quick addition of net users but it is not large enough raise any serious regulatory red flags.</a:t>
            </a:r>
          </a:p>
        </p:txBody>
      </p:sp>
      <p:sp>
        <p:nvSpPr>
          <p:cNvPr id="14" name="TextBox 13"/>
          <p:cNvSpPr txBox="1"/>
          <p:nvPr/>
        </p:nvSpPr>
        <p:spPr>
          <a:xfrm>
            <a:off x="0" y="195296"/>
            <a:ext cx="5935727" cy="523220"/>
          </a:xfrm>
          <a:prstGeom prst="rect">
            <a:avLst/>
          </a:prstGeom>
          <a:solidFill>
            <a:schemeClr val="tx2">
              <a:lumMod val="60000"/>
              <a:lumOff val="40000"/>
            </a:schemeClr>
          </a:solidFill>
        </p:spPr>
        <p:txBody>
          <a:bodyPr wrap="non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Transaction #2 – Telecom Consolidation</a:t>
            </a:r>
          </a:p>
        </p:txBody>
      </p:sp>
      <p:graphicFrame>
        <p:nvGraphicFramePr>
          <p:cNvPr id="15" name="Diagram 14"/>
          <p:cNvGraphicFramePr/>
          <p:nvPr>
            <p:extLst>
              <p:ext uri="{D42A27DB-BD31-4B8C-83A1-F6EECF244321}">
                <p14:modId xmlns:p14="http://schemas.microsoft.com/office/powerpoint/2010/main" val="761493481"/>
              </p:ext>
            </p:extLst>
          </p:nvPr>
        </p:nvGraphicFramePr>
        <p:xfrm>
          <a:off x="7164288" y="5153063"/>
          <a:ext cx="1815398" cy="13114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ounded Rectangle 7"/>
          <p:cNvSpPr/>
          <p:nvPr/>
        </p:nvSpPr>
        <p:spPr>
          <a:xfrm>
            <a:off x="251520" y="1237601"/>
            <a:ext cx="2546745" cy="4964468"/>
          </a:xfrm>
          <a:prstGeom prst="roundRect">
            <a:avLst/>
          </a:prstGeom>
          <a:gradFill>
            <a:gsLst>
              <a:gs pos="6000">
                <a:schemeClr val="accent1">
                  <a:tint val="100000"/>
                  <a:shade val="100000"/>
                  <a:satMod val="130000"/>
                </a:schemeClr>
              </a:gs>
              <a:gs pos="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normAutofit fontScale="70000" lnSpcReduction="20000"/>
          </a:bodyPr>
          <a:lstStyle/>
          <a:p>
            <a:pPr lvl="0"/>
            <a:r>
              <a:rPr lang="en-US" dirty="0"/>
              <a:t>T’s dominant market leader position in telecom has been sustained through acquisitions and this strategy should </a:t>
            </a:r>
            <a:r>
              <a:rPr lang="en-US" dirty="0" smtClean="0"/>
              <a:t>continue </a:t>
            </a:r>
            <a:r>
              <a:rPr lang="en-US" dirty="0"/>
              <a:t>in the future. </a:t>
            </a:r>
            <a:endParaRPr lang="en-US" dirty="0" smtClean="0"/>
          </a:p>
          <a:p>
            <a:pPr lvl="0"/>
            <a:endParaRPr lang="en-US" dirty="0"/>
          </a:p>
          <a:p>
            <a:pPr lvl="0"/>
            <a:r>
              <a:rPr lang="en-US" dirty="0" smtClean="0"/>
              <a:t>A large portion </a:t>
            </a:r>
            <a:r>
              <a:rPr lang="en-US" dirty="0"/>
              <a:t>of the company’s competitive advantage comes from the high quality service and network coverage. </a:t>
            </a:r>
            <a:r>
              <a:rPr lang="en-US" dirty="0" smtClean="0"/>
              <a:t>Further market </a:t>
            </a:r>
            <a:r>
              <a:rPr lang="en-US" dirty="0"/>
              <a:t>consolidation </a:t>
            </a:r>
            <a:r>
              <a:rPr lang="en-US" dirty="0" smtClean="0"/>
              <a:t>in users will </a:t>
            </a:r>
            <a:r>
              <a:rPr lang="en-US" dirty="0"/>
              <a:t>prevent AT&amp;T from becoming stagnant and vulnerable to losing its market leader position. </a:t>
            </a:r>
            <a:br>
              <a:rPr lang="en-US" dirty="0"/>
            </a:br>
            <a:r>
              <a:rPr lang="en-US" dirty="0"/>
              <a:t/>
            </a:r>
            <a:br>
              <a:rPr lang="en-US" dirty="0"/>
            </a:br>
            <a:r>
              <a:rPr lang="en-US" dirty="0"/>
              <a:t>Churn, especially </a:t>
            </a:r>
            <a:r>
              <a:rPr lang="en-US" dirty="0" smtClean="0"/>
              <a:t>the customer’s </a:t>
            </a:r>
            <a:r>
              <a:rPr lang="en-US" dirty="0"/>
              <a:t>lost to T-Mobile's aggressive price cutting strategy, should be offset by new users gained in acquisitions</a:t>
            </a:r>
            <a:r>
              <a:rPr lang="en-US" dirty="0" smtClean="0"/>
              <a:t>.</a:t>
            </a:r>
          </a:p>
          <a:p>
            <a:pPr lvl="0"/>
            <a:r>
              <a:rPr lang="en-US" dirty="0" smtClean="0"/>
              <a:t> </a:t>
            </a:r>
            <a:endParaRPr lang="en-US" dirty="0"/>
          </a:p>
          <a:p>
            <a:pPr lvl="0"/>
            <a:r>
              <a:rPr lang="en-US" dirty="0"/>
              <a:t>The rigid pricing and persistence for high margins ensures that the company can continue to excel with </a:t>
            </a:r>
            <a:r>
              <a:rPr lang="en-US" dirty="0" smtClean="0"/>
              <a:t>high ARPU.</a:t>
            </a:r>
            <a:endParaRPr lang="en-US" dirty="0"/>
          </a:p>
        </p:txBody>
      </p:sp>
      <p:sp>
        <p:nvSpPr>
          <p:cNvPr id="17" name="5-Point Star 16"/>
          <p:cNvSpPr/>
          <p:nvPr/>
        </p:nvSpPr>
        <p:spPr>
          <a:xfrm>
            <a:off x="5875799" y="-275371"/>
            <a:ext cx="1864553" cy="1342171"/>
          </a:xfrm>
          <a:prstGeom prst="star5">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Rank #2</a:t>
            </a:r>
            <a:endParaRPr lang="en-US" b="1" dirty="0">
              <a:solidFill>
                <a:schemeClr val="tx1"/>
              </a:solidFill>
            </a:endParaRPr>
          </a:p>
        </p:txBody>
      </p:sp>
      <p:sp>
        <p:nvSpPr>
          <p:cNvPr id="18" name="TextBox 17"/>
          <p:cNvSpPr txBox="1"/>
          <p:nvPr/>
        </p:nvSpPr>
        <p:spPr>
          <a:xfrm>
            <a:off x="2962721" y="5156733"/>
            <a:ext cx="4160690" cy="1384995"/>
          </a:xfrm>
          <a:prstGeom prst="rect">
            <a:avLst/>
          </a:prstGeom>
          <a:noFill/>
        </p:spPr>
        <p:txBody>
          <a:bodyPr wrap="square" rtlCol="0">
            <a:spAutoFit/>
          </a:bodyPr>
          <a:lstStyle/>
          <a:p>
            <a:r>
              <a:rPr lang="en-US" sz="1200" dirty="0" smtClean="0"/>
              <a:t>Acquiring US Cellular Corp would not be a complex process for AT&amp;T . They would easily be able to amalgamate users with their own networks and push new AT&amp;T offerings, notably </a:t>
            </a:r>
            <a:r>
              <a:rPr lang="en-US" sz="1200" dirty="0" err="1" smtClean="0"/>
              <a:t>DirectTV</a:t>
            </a:r>
            <a:r>
              <a:rPr lang="en-US" sz="1200" dirty="0" smtClean="0"/>
              <a:t>, through bundling and promotional programs. This quick addition to their user base will help offset currently declining wireless revenues and open up lucrative cross-selling channels. </a:t>
            </a:r>
          </a:p>
        </p:txBody>
      </p:sp>
      <p:pic>
        <p:nvPicPr>
          <p:cNvPr id="19" name="Picture 2" descr="http://www.hdicon.com/wp-content/uploads/2010/10/att_2005.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16416" y="-20796"/>
            <a:ext cx="831474" cy="1016476"/>
          </a:xfrm>
          <a:prstGeom prst="rect">
            <a:avLst/>
          </a:prstGeom>
          <a:solidFill>
            <a:schemeClr val="accent1">
              <a:lumMod val="20000"/>
              <a:lumOff val="80000"/>
              <a:alpha val="70000"/>
            </a:schemeClr>
          </a:solid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590501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20796"/>
            <a:ext cx="9144000" cy="1016476"/>
          </a:xfrm>
          <a:prstGeom prst="rect">
            <a:avLst/>
          </a:prstGeom>
          <a:effectLst>
            <a:glow>
              <a:schemeClr val="accent1">
                <a:alpha val="40000"/>
              </a:schemeClr>
            </a:glow>
            <a:reflection endPos="0" dist="50800" dir="5400000" sy="-100000" algn="bl" rotWithShape="0"/>
          </a:effectLst>
        </p:spPr>
      </p:pic>
      <p:sp>
        <p:nvSpPr>
          <p:cNvPr id="5" name="Rectangle 4"/>
          <p:cNvSpPr/>
          <p:nvPr/>
        </p:nvSpPr>
        <p:spPr>
          <a:xfrm>
            <a:off x="0" y="1055084"/>
            <a:ext cx="1082993" cy="5791200"/>
          </a:xfrm>
          <a:prstGeom prst="rect">
            <a:avLst/>
          </a:prstGeom>
          <a:gradFill flip="none" rotWithShape="1">
            <a:gsLst>
              <a:gs pos="0">
                <a:schemeClr val="bg1"/>
              </a:gs>
              <a:gs pos="98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995680"/>
            <a:ext cx="9144000" cy="71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059832" y="1223827"/>
            <a:ext cx="5685111" cy="3136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Example# 1: EchoStar Satellite Services</a:t>
            </a:r>
            <a:endParaRPr lang="en-US" dirty="0"/>
          </a:p>
        </p:txBody>
      </p:sp>
      <p:sp>
        <p:nvSpPr>
          <p:cNvPr id="9" name="Rectangle 8"/>
          <p:cNvSpPr/>
          <p:nvPr/>
        </p:nvSpPr>
        <p:spPr>
          <a:xfrm>
            <a:off x="3059832" y="4005064"/>
            <a:ext cx="5685112" cy="323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Example# 2: Via Sat Inc.</a:t>
            </a:r>
            <a:endParaRPr lang="en-US" dirty="0"/>
          </a:p>
        </p:txBody>
      </p:sp>
      <p:sp>
        <p:nvSpPr>
          <p:cNvPr id="14" name="TextBox 13"/>
          <p:cNvSpPr txBox="1"/>
          <p:nvPr/>
        </p:nvSpPr>
        <p:spPr>
          <a:xfrm>
            <a:off x="0" y="195296"/>
            <a:ext cx="5508816" cy="523220"/>
          </a:xfrm>
          <a:prstGeom prst="rect">
            <a:avLst/>
          </a:prstGeom>
          <a:solidFill>
            <a:schemeClr val="tx2">
              <a:lumMod val="60000"/>
              <a:lumOff val="40000"/>
            </a:schemeClr>
          </a:solidFill>
        </p:spPr>
        <p:txBody>
          <a:bodyPr wrap="non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Transaction #3 –  Vertical Integration</a:t>
            </a:r>
          </a:p>
        </p:txBody>
      </p:sp>
      <p:graphicFrame>
        <p:nvGraphicFramePr>
          <p:cNvPr id="15" name="Diagram 14"/>
          <p:cNvGraphicFramePr/>
          <p:nvPr>
            <p:extLst/>
          </p:nvPr>
        </p:nvGraphicFramePr>
        <p:xfrm>
          <a:off x="7092280" y="2621602"/>
          <a:ext cx="1815398" cy="13114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p:cNvSpPr txBox="1"/>
          <p:nvPr/>
        </p:nvSpPr>
        <p:spPr>
          <a:xfrm>
            <a:off x="3059832" y="4365104"/>
            <a:ext cx="5157672" cy="2862322"/>
          </a:xfrm>
          <a:prstGeom prst="rect">
            <a:avLst/>
          </a:prstGeom>
          <a:noFill/>
        </p:spPr>
        <p:txBody>
          <a:bodyPr wrap="square" rtlCol="0">
            <a:spAutoFit/>
          </a:bodyPr>
          <a:lstStyle/>
          <a:p>
            <a:r>
              <a:rPr lang="en-US" sz="1200" dirty="0"/>
              <a:t>This provider of satellite communications products like modems, terminals, network control systems and information distribution systems will help AT&amp;T as it competes in the satellite TV arena. Further building upon AT&amp;T’s infrastructure with an acquisition of a company with a market cap of just under </a:t>
            </a:r>
          </a:p>
          <a:p>
            <a:r>
              <a:rPr lang="en-US" sz="1200" dirty="0"/>
              <a:t>3 billion would be a solid step to </a:t>
            </a:r>
            <a:r>
              <a:rPr lang="en-US" sz="1200" dirty="0" smtClean="0"/>
              <a:t>achieving greater </a:t>
            </a:r>
            <a:r>
              <a:rPr lang="en-US" sz="1200" dirty="0"/>
              <a:t>vertical </a:t>
            </a:r>
            <a:endParaRPr lang="en-US" sz="1200" dirty="0" smtClean="0"/>
          </a:p>
          <a:p>
            <a:r>
              <a:rPr lang="en-US" sz="1200" dirty="0" smtClean="0"/>
              <a:t>integration </a:t>
            </a:r>
            <a:r>
              <a:rPr lang="en-US" sz="1200" dirty="0"/>
              <a:t>and </a:t>
            </a:r>
            <a:r>
              <a:rPr lang="en-US" sz="1200" dirty="0" smtClean="0"/>
              <a:t>cost synergies </a:t>
            </a:r>
            <a:r>
              <a:rPr lang="en-US" sz="1200" dirty="0"/>
              <a:t>through communication </a:t>
            </a:r>
          </a:p>
          <a:p>
            <a:r>
              <a:rPr lang="en-US" sz="1200" dirty="0"/>
              <a:t>equipment. </a:t>
            </a:r>
            <a:r>
              <a:rPr lang="en-US" sz="1200" dirty="0" smtClean="0"/>
              <a:t>Fixed and mobile broadband business services </a:t>
            </a:r>
          </a:p>
          <a:p>
            <a:r>
              <a:rPr lang="en-US" sz="1200" dirty="0" smtClean="0"/>
              <a:t>are expected to see strong growth in consumer demand </a:t>
            </a:r>
          </a:p>
          <a:p>
            <a:r>
              <a:rPr lang="en-US" sz="1200" dirty="0" smtClean="0"/>
              <a:t>both regionally and worldwide over the upcoming years. </a:t>
            </a:r>
          </a:p>
          <a:p>
            <a:r>
              <a:rPr lang="en-US" sz="1200" dirty="0" smtClean="0"/>
              <a:t>Benefits include acquiring a blue-chip customer base and </a:t>
            </a:r>
          </a:p>
          <a:p>
            <a:r>
              <a:rPr lang="en-US" sz="1200" dirty="0" smtClean="0"/>
              <a:t>a cost-efficient business model, maintaining a balance </a:t>
            </a:r>
          </a:p>
          <a:p>
            <a:r>
              <a:rPr lang="en-US" sz="1200" dirty="0" smtClean="0"/>
              <a:t>between expenditure on new product and service </a:t>
            </a:r>
          </a:p>
          <a:p>
            <a:r>
              <a:rPr lang="en-US" sz="1200" dirty="0" smtClean="0"/>
              <a:t>development with efficient management of capital. </a:t>
            </a:r>
            <a:endParaRPr lang="en-US" sz="1200" dirty="0"/>
          </a:p>
          <a:p>
            <a:endParaRPr lang="en-US" sz="1200" dirty="0"/>
          </a:p>
          <a:p>
            <a:endParaRPr lang="en-US" sz="1200" dirty="0" smtClean="0"/>
          </a:p>
        </p:txBody>
      </p:sp>
      <p:graphicFrame>
        <p:nvGraphicFramePr>
          <p:cNvPr id="13" name="Diagram 12"/>
          <p:cNvGraphicFramePr/>
          <p:nvPr>
            <p:extLst/>
          </p:nvPr>
        </p:nvGraphicFramePr>
        <p:xfrm>
          <a:off x="7092280" y="5276835"/>
          <a:ext cx="1815398" cy="131145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6" name="Rounded Rectangle 15"/>
          <p:cNvSpPr/>
          <p:nvPr/>
        </p:nvSpPr>
        <p:spPr>
          <a:xfrm>
            <a:off x="251520" y="1211772"/>
            <a:ext cx="2546745" cy="5097548"/>
          </a:xfrm>
          <a:prstGeom prst="roundRect">
            <a:avLst/>
          </a:prstGeom>
          <a:gradFill>
            <a:gsLst>
              <a:gs pos="6000">
                <a:schemeClr val="accent1">
                  <a:tint val="100000"/>
                  <a:shade val="100000"/>
                  <a:satMod val="130000"/>
                </a:schemeClr>
              </a:gs>
              <a:gs pos="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normAutofit fontScale="70000" lnSpcReduction="20000"/>
          </a:bodyPr>
          <a:lstStyle/>
          <a:p>
            <a:r>
              <a:rPr lang="en-CA" dirty="0"/>
              <a:t>This transaction would </a:t>
            </a:r>
            <a:r>
              <a:rPr lang="en-CA" b="1" u="sng" dirty="0"/>
              <a:t>work in tandem with the Cuban expansion</a:t>
            </a:r>
            <a:r>
              <a:rPr lang="en-CA" dirty="0"/>
              <a:t> </a:t>
            </a:r>
            <a:r>
              <a:rPr lang="en-CA" dirty="0" smtClean="0"/>
              <a:t>to help AT&amp;T provide Cubans with connectivity solutions. </a:t>
            </a:r>
          </a:p>
          <a:p>
            <a:endParaRPr lang="en-US" dirty="0"/>
          </a:p>
          <a:p>
            <a:pPr lvl="0"/>
            <a:r>
              <a:rPr lang="en-US" dirty="0" smtClean="0"/>
              <a:t>T’s could look to </a:t>
            </a:r>
            <a:r>
              <a:rPr lang="en-US" dirty="0"/>
              <a:t>vertically </a:t>
            </a:r>
            <a:r>
              <a:rPr lang="en-US" dirty="0" smtClean="0"/>
              <a:t>integrate their business model, </a:t>
            </a:r>
            <a:r>
              <a:rPr lang="en-US" dirty="0"/>
              <a:t>especially in their new satellite TV service area where the new larger, conglomerated AT&amp;T company can pursue acquisition projects that </a:t>
            </a:r>
            <a:r>
              <a:rPr lang="en-US" dirty="0" smtClean="0"/>
              <a:t>weren’t feasible </a:t>
            </a:r>
            <a:r>
              <a:rPr lang="en-US" dirty="0"/>
              <a:t>under the stand alone </a:t>
            </a:r>
            <a:r>
              <a:rPr lang="en-US" dirty="0" smtClean="0"/>
              <a:t>DirecTV.</a:t>
            </a:r>
          </a:p>
          <a:p>
            <a:pPr lvl="0"/>
            <a:endParaRPr lang="en-CA" dirty="0"/>
          </a:p>
          <a:p>
            <a:pPr lvl="0"/>
            <a:r>
              <a:rPr lang="en-CA" dirty="0" smtClean="0"/>
              <a:t>Right now AT&amp;T can only achieve better satellite hardware infrastructure and service quality by negotiating with suppliers. If they acquire a satellite hardware company, they can gain control in the pace of technological innovation they can purse their own research and development.</a:t>
            </a:r>
          </a:p>
          <a:p>
            <a:pPr lvl="0"/>
            <a:endParaRPr lang="en-CA" dirty="0"/>
          </a:p>
        </p:txBody>
      </p:sp>
      <p:sp>
        <p:nvSpPr>
          <p:cNvPr id="17" name="TextBox 16"/>
          <p:cNvSpPr txBox="1"/>
          <p:nvPr/>
        </p:nvSpPr>
        <p:spPr>
          <a:xfrm>
            <a:off x="3059832" y="1623204"/>
            <a:ext cx="5554055" cy="2492990"/>
          </a:xfrm>
          <a:prstGeom prst="rect">
            <a:avLst/>
          </a:prstGeom>
          <a:noFill/>
        </p:spPr>
        <p:txBody>
          <a:bodyPr wrap="square" rtlCol="0">
            <a:spAutoFit/>
          </a:bodyPr>
          <a:lstStyle/>
          <a:p>
            <a:r>
              <a:rPr lang="en-US" sz="1200" dirty="0" smtClean="0"/>
              <a:t>This acquisition will be beneficial in terms of getting the satellite TV product</a:t>
            </a:r>
            <a:r>
              <a:rPr lang="en-US" sz="1200" dirty="0"/>
              <a:t> </a:t>
            </a:r>
            <a:r>
              <a:rPr lang="en-US" sz="1200" dirty="0" smtClean="0"/>
              <a:t>offering up to the highest quality standard possible and it will further promote AT&amp;T as an integrated player with strong quality standards</a:t>
            </a:r>
            <a:r>
              <a:rPr lang="en-US" sz="1200" dirty="0"/>
              <a:t>. As a secondary advantage, EchoStar is a very large supplier to Dish, and therefore if AT&amp;T buys the company, Dish’s supply chain management system will be temporarily disrupted </a:t>
            </a:r>
            <a:r>
              <a:rPr lang="en-US" sz="1200" dirty="0" smtClean="0"/>
              <a:t>rendering an opportunity </a:t>
            </a:r>
            <a:r>
              <a:rPr lang="en-US" sz="1200" dirty="0"/>
              <a:t>to expand market share. </a:t>
            </a:r>
            <a:r>
              <a:rPr lang="en-US" sz="1200" dirty="0" smtClean="0"/>
              <a:t>Backward integration into </a:t>
            </a:r>
            <a:r>
              <a:rPr lang="en-US" sz="1200" dirty="0"/>
              <a:t>EchoStar’s </a:t>
            </a:r>
            <a:endParaRPr lang="en-US" sz="1200" dirty="0" smtClean="0"/>
          </a:p>
          <a:p>
            <a:r>
              <a:rPr lang="en-US" sz="1200" dirty="0" smtClean="0"/>
              <a:t>established </a:t>
            </a:r>
            <a:r>
              <a:rPr lang="en-US" sz="1200" dirty="0"/>
              <a:t>operations will allow </a:t>
            </a:r>
            <a:r>
              <a:rPr lang="en-US" sz="1200" dirty="0" smtClean="0"/>
              <a:t>AT&amp;T </a:t>
            </a:r>
            <a:r>
              <a:rPr lang="en-US" sz="1200" dirty="0"/>
              <a:t>to acquire the latest </a:t>
            </a:r>
            <a:endParaRPr lang="en-US" sz="1200" dirty="0" smtClean="0"/>
          </a:p>
          <a:p>
            <a:r>
              <a:rPr lang="en-US" sz="1200" dirty="0" smtClean="0"/>
              <a:t>technological advancements from EchoStar. Moreover, we will </a:t>
            </a:r>
          </a:p>
          <a:p>
            <a:r>
              <a:rPr lang="en-US" sz="1200" dirty="0" smtClean="0"/>
              <a:t>be able to integrate their core business segment of distributing </a:t>
            </a:r>
          </a:p>
          <a:p>
            <a:r>
              <a:rPr lang="en-US" sz="1200" dirty="0" smtClean="0"/>
              <a:t>of satellite receivers and set-top boxes into our Cuba strategy </a:t>
            </a:r>
          </a:p>
          <a:p>
            <a:r>
              <a:rPr lang="en-US" sz="1200" dirty="0" smtClean="0"/>
              <a:t>as the country currently lacks suitable infrastructure to utilize, </a:t>
            </a:r>
          </a:p>
          <a:p>
            <a:r>
              <a:rPr lang="en-US" sz="1200" dirty="0"/>
              <a:t>t</a:t>
            </a:r>
            <a:r>
              <a:rPr lang="en-US" sz="1200" dirty="0" smtClean="0"/>
              <a:t>herefore improving both speed and connectivity will be vital. </a:t>
            </a:r>
          </a:p>
          <a:p>
            <a:endParaRPr lang="en-US" sz="1200" dirty="0" smtClean="0"/>
          </a:p>
        </p:txBody>
      </p:sp>
      <p:sp>
        <p:nvSpPr>
          <p:cNvPr id="18" name="5-Point Star 17"/>
          <p:cNvSpPr/>
          <p:nvPr/>
        </p:nvSpPr>
        <p:spPr>
          <a:xfrm>
            <a:off x="5875799" y="-275371"/>
            <a:ext cx="1864553" cy="1342171"/>
          </a:xfrm>
          <a:prstGeom prst="star5">
            <a:avLst/>
          </a:prstGeom>
          <a:solidFill>
            <a:srgbClr val="C0723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Rank #3</a:t>
            </a:r>
            <a:endParaRPr lang="en-US" b="1" dirty="0">
              <a:solidFill>
                <a:schemeClr val="tx1"/>
              </a:solidFill>
            </a:endParaRPr>
          </a:p>
        </p:txBody>
      </p:sp>
      <p:pic>
        <p:nvPicPr>
          <p:cNvPr id="19" name="Picture 2" descr="http://www.hdicon.com/wp-content/uploads/2010/10/att_2005.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16416" y="-20796"/>
            <a:ext cx="831474" cy="1016476"/>
          </a:xfrm>
          <a:prstGeom prst="rect">
            <a:avLst/>
          </a:prstGeom>
          <a:solidFill>
            <a:schemeClr val="accent1">
              <a:lumMod val="20000"/>
              <a:lumOff val="80000"/>
              <a:alpha val="70000"/>
            </a:schemeClr>
          </a:solid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081338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0796"/>
            <a:ext cx="9144000" cy="1016476"/>
          </a:xfrm>
          <a:prstGeom prst="rect">
            <a:avLst/>
          </a:prstGeom>
          <a:effectLst>
            <a:glow>
              <a:schemeClr val="accent1">
                <a:alpha val="40000"/>
              </a:schemeClr>
            </a:glow>
            <a:reflection endPos="0" dist="50800" dir="5400000" sy="-100000" algn="bl" rotWithShape="0"/>
          </a:effectLst>
        </p:spPr>
      </p:pic>
      <p:sp>
        <p:nvSpPr>
          <p:cNvPr id="5" name="Rectangle 4"/>
          <p:cNvSpPr/>
          <p:nvPr/>
        </p:nvSpPr>
        <p:spPr>
          <a:xfrm>
            <a:off x="0" y="1055084"/>
            <a:ext cx="1082993" cy="5791200"/>
          </a:xfrm>
          <a:prstGeom prst="rect">
            <a:avLst/>
          </a:prstGeom>
          <a:gradFill flip="none" rotWithShape="1">
            <a:gsLst>
              <a:gs pos="0">
                <a:schemeClr val="bg1"/>
              </a:gs>
              <a:gs pos="98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995680"/>
            <a:ext cx="9144000" cy="71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195296"/>
            <a:ext cx="3585469" cy="523220"/>
          </a:xfrm>
          <a:prstGeom prst="rect">
            <a:avLst/>
          </a:prstGeom>
          <a:solidFill>
            <a:schemeClr val="tx2">
              <a:lumMod val="60000"/>
              <a:lumOff val="40000"/>
            </a:schemeClr>
          </a:solidFill>
        </p:spPr>
        <p:txBody>
          <a:bodyPr wrap="non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Additional Transactions</a:t>
            </a:r>
          </a:p>
        </p:txBody>
      </p:sp>
      <p:graphicFrame>
        <p:nvGraphicFramePr>
          <p:cNvPr id="2" name="Diagram 1"/>
          <p:cNvGraphicFramePr/>
          <p:nvPr>
            <p:extLst>
              <p:ext uri="{D42A27DB-BD31-4B8C-83A1-F6EECF244321}">
                <p14:modId xmlns:p14="http://schemas.microsoft.com/office/powerpoint/2010/main" val="631589239"/>
              </p:ext>
            </p:extLst>
          </p:nvPr>
        </p:nvGraphicFramePr>
        <p:xfrm>
          <a:off x="971600" y="1397000"/>
          <a:ext cx="7992888" cy="5344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195736" y="1365660"/>
            <a:ext cx="2160240" cy="369332"/>
          </a:xfrm>
          <a:prstGeom prst="rect">
            <a:avLst/>
          </a:prstGeom>
          <a:noFill/>
        </p:spPr>
        <p:txBody>
          <a:bodyPr wrap="square" rtlCol="0">
            <a:spAutoFit/>
          </a:bodyPr>
          <a:lstStyle/>
          <a:p>
            <a:r>
              <a:rPr lang="en-CA" dirty="0" smtClean="0"/>
              <a:t>Content Producer</a:t>
            </a:r>
            <a:endParaRPr lang="en-US" dirty="0"/>
          </a:p>
        </p:txBody>
      </p:sp>
      <p:sp>
        <p:nvSpPr>
          <p:cNvPr id="11" name="TextBox 10"/>
          <p:cNvSpPr txBox="1"/>
          <p:nvPr/>
        </p:nvSpPr>
        <p:spPr>
          <a:xfrm>
            <a:off x="6516216" y="1329638"/>
            <a:ext cx="2160240" cy="369332"/>
          </a:xfrm>
          <a:prstGeom prst="rect">
            <a:avLst/>
          </a:prstGeom>
          <a:noFill/>
        </p:spPr>
        <p:txBody>
          <a:bodyPr wrap="square" rtlCol="0">
            <a:spAutoFit/>
          </a:bodyPr>
          <a:lstStyle/>
          <a:p>
            <a:r>
              <a:rPr lang="en-CA" dirty="0" smtClean="0"/>
              <a:t>Canadian Expansion</a:t>
            </a:r>
            <a:endParaRPr lang="en-US" dirty="0"/>
          </a:p>
        </p:txBody>
      </p:sp>
      <p:pic>
        <p:nvPicPr>
          <p:cNvPr id="10" name="Picture 2" descr="http://www.hdicon.com/wp-content/uploads/2010/10/att_2005.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16416" y="-20796"/>
            <a:ext cx="831474" cy="1016476"/>
          </a:xfrm>
          <a:prstGeom prst="rect">
            <a:avLst/>
          </a:prstGeom>
          <a:solidFill>
            <a:schemeClr val="accent1">
              <a:lumMod val="20000"/>
              <a:lumOff val="80000"/>
              <a:alpha val="70000"/>
            </a:schemeClr>
          </a:solid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8840814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0796"/>
            <a:ext cx="9144000" cy="1016476"/>
          </a:xfrm>
          <a:prstGeom prst="rect">
            <a:avLst/>
          </a:prstGeom>
          <a:effectLst>
            <a:glow>
              <a:schemeClr val="accent1">
                <a:alpha val="40000"/>
              </a:schemeClr>
            </a:glow>
            <a:reflection endPos="0" dist="50800" dir="5400000" sy="-100000" algn="bl" rotWithShape="0"/>
          </a:effectLst>
        </p:spPr>
      </p:pic>
      <p:sp>
        <p:nvSpPr>
          <p:cNvPr id="5" name="Rectangle 4"/>
          <p:cNvSpPr/>
          <p:nvPr/>
        </p:nvSpPr>
        <p:spPr>
          <a:xfrm>
            <a:off x="0" y="1055084"/>
            <a:ext cx="1082993" cy="5791200"/>
          </a:xfrm>
          <a:prstGeom prst="rect">
            <a:avLst/>
          </a:prstGeom>
          <a:gradFill flip="none" rotWithShape="1">
            <a:gsLst>
              <a:gs pos="0">
                <a:schemeClr val="bg1"/>
              </a:gs>
              <a:gs pos="98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995680"/>
            <a:ext cx="9144000" cy="71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Diagram 7"/>
          <p:cNvGraphicFramePr/>
          <p:nvPr>
            <p:extLst>
              <p:ext uri="{D42A27DB-BD31-4B8C-83A1-F6EECF244321}">
                <p14:modId xmlns:p14="http://schemas.microsoft.com/office/powerpoint/2010/main" val="617390740"/>
              </p:ext>
            </p:extLst>
          </p:nvPr>
        </p:nvGraphicFramePr>
        <p:xfrm>
          <a:off x="3200393" y="1899078"/>
          <a:ext cx="2964181" cy="3540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3200392" y="1906349"/>
            <a:ext cx="2827021" cy="3175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Company Goals</a:t>
            </a:r>
            <a:endParaRPr lang="en-US" dirty="0"/>
          </a:p>
        </p:txBody>
      </p:sp>
      <p:pic>
        <p:nvPicPr>
          <p:cNvPr id="10" name="Picture 2" descr="http://www.hdicon.com/wp-content/uploads/2010/10/att_2005.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16416" y="-20796"/>
            <a:ext cx="831474" cy="1016476"/>
          </a:xfrm>
          <a:prstGeom prst="rect">
            <a:avLst/>
          </a:prstGeom>
          <a:solidFill>
            <a:schemeClr val="accent1">
              <a:lumMod val="20000"/>
              <a:lumOff val="80000"/>
              <a:alpha val="70000"/>
            </a:schemeClr>
          </a:solid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0" y="195296"/>
            <a:ext cx="1778051" cy="523220"/>
          </a:xfrm>
          <a:prstGeom prst="rect">
            <a:avLst/>
          </a:prstGeom>
          <a:solidFill>
            <a:schemeClr val="tx2">
              <a:lumMod val="60000"/>
              <a:lumOff val="40000"/>
            </a:schemeClr>
          </a:solidFill>
        </p:spPr>
        <p:txBody>
          <a:bodyPr wrap="non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Conclusion</a:t>
            </a:r>
          </a:p>
        </p:txBody>
      </p:sp>
    </p:spTree>
    <p:extLst>
      <p:ext uri="{BB962C8B-B14F-4D97-AF65-F5344CB8AC3E}">
        <p14:creationId xmlns:p14="http://schemas.microsoft.com/office/powerpoint/2010/main" val="28840814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2880" y="139890"/>
            <a:ext cx="4723120" cy="461665"/>
          </a:xfrm>
          <a:prstGeom prst="rect">
            <a:avLst/>
          </a:prstGeom>
        </p:spPr>
        <p:txBody>
          <a:bodyPr wrap="square">
            <a:spAutoFit/>
          </a:bodyPr>
          <a:lstStyle/>
          <a:p>
            <a:r>
              <a:rPr lang="en-US" sz="2400" b="1" dirty="0">
                <a:ln w="12700">
                  <a:solidFill>
                    <a:srgbClr val="000000"/>
                  </a:solidFill>
                  <a:prstDash val="solid"/>
                </a:ln>
                <a:solidFill>
                  <a:srgbClr val="000000"/>
                </a:solidFill>
                <a:effectLst>
                  <a:outerShdw blurRad="41275" dist="20320" dir="1800000" algn="tl" rotWithShape="0">
                    <a:srgbClr val="000000">
                      <a:alpha val="40000"/>
                    </a:srgbClr>
                  </a:outerShdw>
                </a:effectLst>
              </a:rPr>
              <a:t>Appendix 1 : Team Overview</a:t>
            </a:r>
          </a:p>
        </p:txBody>
      </p:sp>
      <p:sp>
        <p:nvSpPr>
          <p:cNvPr id="8" name="Rectangle 7"/>
          <p:cNvSpPr/>
          <p:nvPr/>
        </p:nvSpPr>
        <p:spPr>
          <a:xfrm>
            <a:off x="112888" y="813506"/>
            <a:ext cx="2144889" cy="2281767"/>
          </a:xfrm>
          <a:prstGeom prst="rect">
            <a:avLst/>
          </a:prstGeom>
          <a:blipFill rotWithShape="1">
            <a:blip r:embed="rId2"/>
            <a:stretch>
              <a:fillRect/>
            </a:stretch>
          </a:blip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396067" y="799395"/>
            <a:ext cx="2144889" cy="2281767"/>
          </a:xfrm>
          <a:prstGeom prst="rect">
            <a:avLst/>
          </a:prstGeom>
          <a:blipFill rotWithShape="1">
            <a:blip r:embed="rId3"/>
            <a:stretch>
              <a:fillRect/>
            </a:stretch>
          </a:blip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667956" y="813506"/>
            <a:ext cx="2144889" cy="2281767"/>
          </a:xfrm>
          <a:prstGeom prst="rect">
            <a:avLst/>
          </a:prstGeom>
          <a:blipFill rotWithShape="1">
            <a:blip r:embed="rId4"/>
            <a:stretch>
              <a:fillRect/>
            </a:stretch>
          </a:blipFill>
          <a:ln>
            <a:solidFill>
              <a:srgbClr val="FFFFF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911623" y="813506"/>
            <a:ext cx="2144889" cy="2281767"/>
          </a:xfrm>
          <a:prstGeom prst="rect">
            <a:avLst/>
          </a:prstGeom>
          <a:blipFill rotWithShape="1">
            <a:blip r:embed="rId5"/>
            <a:stretch>
              <a:fillRect/>
            </a:stretch>
          </a:blip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12888" y="2991556"/>
            <a:ext cx="2144889" cy="3753555"/>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bg1">
                  <a:lumMod val="85000"/>
                </a:schemeClr>
              </a:solidFill>
            </a:endParaRPr>
          </a:p>
        </p:txBody>
      </p:sp>
      <p:sp>
        <p:nvSpPr>
          <p:cNvPr id="13" name="Rectangle 12"/>
          <p:cNvSpPr/>
          <p:nvPr/>
        </p:nvSpPr>
        <p:spPr>
          <a:xfrm>
            <a:off x="2396067" y="2991556"/>
            <a:ext cx="2144889" cy="3753555"/>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bg1">
                  <a:lumMod val="85000"/>
                </a:schemeClr>
              </a:solidFill>
            </a:endParaRPr>
          </a:p>
        </p:txBody>
      </p:sp>
      <p:sp>
        <p:nvSpPr>
          <p:cNvPr id="14" name="Rectangle 13"/>
          <p:cNvSpPr/>
          <p:nvPr/>
        </p:nvSpPr>
        <p:spPr>
          <a:xfrm>
            <a:off x="4667956" y="2991556"/>
            <a:ext cx="2144889" cy="3753555"/>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r>
              <a:rPr lang="en-US" sz="1400" dirty="0" smtClean="0">
                <a:solidFill>
                  <a:schemeClr val="tx1"/>
                </a:solidFill>
              </a:rPr>
              <a:t>Mr. Martin has a background in capital project planning/scheduling and project controls working on multibillion dollar projects. He has created schedules for business development corporate finance teams and is looking to transition into the corporate finance and investment banking side of project work.</a:t>
            </a:r>
            <a:endParaRPr lang="en-US" sz="1400" dirty="0">
              <a:solidFill>
                <a:schemeClr val="tx1"/>
              </a:solidFill>
            </a:endParaRPr>
          </a:p>
        </p:txBody>
      </p:sp>
      <p:sp>
        <p:nvSpPr>
          <p:cNvPr id="15" name="Rectangle 14"/>
          <p:cNvSpPr/>
          <p:nvPr/>
        </p:nvSpPr>
        <p:spPr>
          <a:xfrm>
            <a:off x="6911623" y="3048001"/>
            <a:ext cx="2144889" cy="3753555"/>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bg1">
                  <a:lumMod val="85000"/>
                </a:schemeClr>
              </a:solidFill>
            </a:endParaRPr>
          </a:p>
        </p:txBody>
      </p:sp>
      <p:pic>
        <p:nvPicPr>
          <p:cNvPr id="16" name="Picture 15"/>
          <p:cNvPicPr>
            <a:picLocks noChangeAspect="1"/>
          </p:cNvPicPr>
          <p:nvPr/>
        </p:nvPicPr>
        <p:blipFill>
          <a:blip r:embed="rId6"/>
          <a:stretch>
            <a:fillRect/>
          </a:stretch>
        </p:blipFill>
        <p:spPr>
          <a:xfrm>
            <a:off x="6812845" y="68566"/>
            <a:ext cx="2239769" cy="637995"/>
          </a:xfrm>
          <a:prstGeom prst="rect">
            <a:avLst/>
          </a:prstGeom>
        </p:spPr>
      </p:pic>
    </p:spTree>
    <p:extLst>
      <p:ext uri="{BB962C8B-B14F-4D97-AF65-F5344CB8AC3E}">
        <p14:creationId xmlns:p14="http://schemas.microsoft.com/office/powerpoint/2010/main" val="1367577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20795"/>
            <a:ext cx="9144000" cy="724298"/>
          </a:xfrm>
          <a:prstGeom prst="rect">
            <a:avLst/>
          </a:prstGeom>
          <a:effectLst>
            <a:glow>
              <a:schemeClr val="accent1">
                <a:alpha val="40000"/>
              </a:schemeClr>
            </a:glow>
            <a:reflection endPos="0" dist="50800" dir="5400000" sy="-100000" algn="bl" rotWithShape="0"/>
          </a:effectLst>
        </p:spPr>
      </p:pic>
      <p:sp>
        <p:nvSpPr>
          <p:cNvPr id="7" name="Rectangle 6"/>
          <p:cNvSpPr/>
          <p:nvPr/>
        </p:nvSpPr>
        <p:spPr>
          <a:xfrm>
            <a:off x="0" y="712464"/>
            <a:ext cx="9144000" cy="71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137" y="87604"/>
            <a:ext cx="9138753" cy="523220"/>
          </a:xfrm>
          <a:prstGeom prst="rect">
            <a:avLst/>
          </a:prstGeom>
          <a:solidFill>
            <a:schemeClr val="tx2">
              <a:lumMod val="60000"/>
              <a:lumOff val="40000"/>
            </a:schemeClr>
          </a:solidFill>
        </p:spPr>
        <p:txBody>
          <a:bodyPr wrap="squar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Company</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Overview</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9" name="Picture 2" descr="http://www.hdicon.com/wp-content/uploads/2010/10/att_200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0432" y="-20796"/>
            <a:ext cx="687458" cy="724299"/>
          </a:xfrm>
          <a:prstGeom prst="rect">
            <a:avLst/>
          </a:prstGeom>
          <a:solidFill>
            <a:schemeClr val="accent1">
              <a:lumMod val="20000"/>
              <a:lumOff val="80000"/>
              <a:alpha val="70000"/>
            </a:schemeClr>
          </a:solidFill>
          <a:extLst>
            <a:ext uri="{909E8E84-426E-40dd-AFC4-6F175D3DCCD1}">
              <a14:hiddenFill xmlns:a14="http://schemas.microsoft.com/office/drawing/2010/main" xmlns="">
                <a:solidFill>
                  <a:srgbClr val="FFFFFF"/>
                </a:solidFill>
              </a14:hiddenFill>
            </a:ext>
          </a:extLst>
        </p:spPr>
      </p:pic>
      <p:pic>
        <p:nvPicPr>
          <p:cNvPr id="14" name="Picture 13"/>
          <p:cNvPicPr>
            <a:picLocks noChangeAspect="1"/>
          </p:cNvPicPr>
          <p:nvPr/>
        </p:nvPicPr>
        <p:blipFill>
          <a:blip r:embed="rId5">
            <a:alphaModFix/>
          </a:blip>
          <a:stretch>
            <a:fillRect/>
          </a:stretch>
        </p:blipFill>
        <p:spPr>
          <a:xfrm>
            <a:off x="61777" y="1126021"/>
            <a:ext cx="9020446" cy="4896155"/>
          </a:xfrm>
          <a:prstGeom prst="rect">
            <a:avLst/>
          </a:prstGeom>
        </p:spPr>
      </p:pic>
      <p:sp>
        <p:nvSpPr>
          <p:cNvPr id="15" name="Rectangle 5"/>
          <p:cNvSpPr txBox="1">
            <a:spLocks/>
          </p:cNvSpPr>
          <p:nvPr/>
        </p:nvSpPr>
        <p:spPr>
          <a:xfrm>
            <a:off x="-18376" y="783584"/>
            <a:ext cx="9162376" cy="342437"/>
          </a:xfrm>
          <a:prstGeom prst="rect">
            <a:avLst/>
          </a:prstGeom>
          <a:solidFill>
            <a:srgbClr val="17375E"/>
          </a:solidFill>
          <a:ln>
            <a:solidFill>
              <a:srgbClr val="10253F"/>
            </a:solidFill>
          </a:ln>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Revenues – Historical &amp; Pro-forma</a:t>
            </a: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2529505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Appendix II : Model Output</a:t>
            </a:r>
            <a:endParaRPr lang="en-US" dirty="0"/>
          </a:p>
        </p:txBody>
      </p:sp>
    </p:spTree>
    <p:extLst>
      <p:ext uri="{BB962C8B-B14F-4D97-AF65-F5344CB8AC3E}">
        <p14:creationId xmlns:p14="http://schemas.microsoft.com/office/powerpoint/2010/main" val="6614683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27384"/>
            <a:ext cx="9144000" cy="3549570"/>
          </a:xfrm>
          <a:prstGeom prst="rect">
            <a:avLst/>
          </a:prstGeom>
        </p:spPr>
      </p:pic>
      <p:sp>
        <p:nvSpPr>
          <p:cNvPr id="5" name="Title 1"/>
          <p:cNvSpPr>
            <a:spLocks noGrp="1"/>
          </p:cNvSpPr>
          <p:nvPr>
            <p:ph type="ctrTitle"/>
          </p:nvPr>
        </p:nvSpPr>
        <p:spPr>
          <a:xfrm>
            <a:off x="0" y="3522187"/>
            <a:ext cx="9144000" cy="770909"/>
          </a:xfrm>
          <a:solidFill>
            <a:schemeClr val="tx1"/>
          </a:solidFill>
          <a:ln>
            <a:solidFill>
              <a:schemeClr val="tx2">
                <a:lumMod val="50000"/>
              </a:schemeClr>
            </a:solidFill>
          </a:ln>
        </p:spPr>
        <p:txBody>
          <a:bodyPr>
            <a:normAutofit/>
          </a:bodyPr>
          <a:lstStyle/>
          <a:p>
            <a:pPr algn="l"/>
            <a:r>
              <a:rPr lang="en-US" sz="2800" dirty="0" smtClean="0">
                <a:solidFill>
                  <a:schemeClr val="bg1"/>
                </a:solidFill>
                <a:latin typeface="Times New Roman"/>
                <a:cs typeface="Times New Roman"/>
              </a:rPr>
              <a:t>Discounted </a:t>
            </a:r>
            <a:r>
              <a:rPr lang="en-US" sz="2800" dirty="0" err="1" smtClean="0">
                <a:solidFill>
                  <a:schemeClr val="bg1"/>
                </a:solidFill>
                <a:latin typeface="Times New Roman"/>
                <a:cs typeface="Times New Roman"/>
              </a:rPr>
              <a:t>Cashflow</a:t>
            </a:r>
            <a:r>
              <a:rPr lang="en-US" sz="2800" dirty="0" smtClean="0">
                <a:solidFill>
                  <a:schemeClr val="bg1"/>
                </a:solidFill>
                <a:latin typeface="Times New Roman"/>
                <a:cs typeface="Times New Roman"/>
              </a:rPr>
              <a:t> Model</a:t>
            </a:r>
            <a:endParaRPr lang="en-US" sz="2800" dirty="0">
              <a:solidFill>
                <a:schemeClr val="bg1"/>
              </a:solidFill>
              <a:latin typeface="Times New Roman"/>
              <a:cs typeface="Times New Roman"/>
            </a:endParaRPr>
          </a:p>
        </p:txBody>
      </p:sp>
    </p:spTree>
    <p:extLst>
      <p:ext uri="{BB962C8B-B14F-4D97-AF65-F5344CB8AC3E}">
        <p14:creationId xmlns:p14="http://schemas.microsoft.com/office/powerpoint/2010/main" val="16243402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558" y="0"/>
            <a:ext cx="9108885" cy="6876000"/>
          </a:xfrm>
          <a:prstGeom prst="rect">
            <a:avLst/>
          </a:prstGeom>
        </p:spPr>
      </p:pic>
    </p:spTree>
    <p:extLst>
      <p:ext uri="{BB962C8B-B14F-4D97-AF65-F5344CB8AC3E}">
        <p14:creationId xmlns:p14="http://schemas.microsoft.com/office/powerpoint/2010/main" val="27917181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8000" y="0"/>
            <a:ext cx="9180000" cy="6885000"/>
          </a:xfrm>
          <a:prstGeom prst="rect">
            <a:avLst/>
          </a:prstGeom>
        </p:spPr>
      </p:pic>
    </p:spTree>
    <p:extLst>
      <p:ext uri="{BB962C8B-B14F-4D97-AF65-F5344CB8AC3E}">
        <p14:creationId xmlns:p14="http://schemas.microsoft.com/office/powerpoint/2010/main" val="31459488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27384"/>
            <a:ext cx="9144000" cy="3744416"/>
          </a:xfrm>
          <a:prstGeom prst="rect">
            <a:avLst/>
          </a:prstGeom>
        </p:spPr>
      </p:pic>
    </p:spTree>
    <p:extLst>
      <p:ext uri="{BB962C8B-B14F-4D97-AF65-F5344CB8AC3E}">
        <p14:creationId xmlns:p14="http://schemas.microsoft.com/office/powerpoint/2010/main" val="38096679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000" y="0"/>
            <a:ext cx="9180000" cy="6858000"/>
          </a:xfrm>
          <a:prstGeom prst="rect">
            <a:avLst/>
          </a:prstGeom>
        </p:spPr>
      </p:pic>
    </p:spTree>
    <p:extLst>
      <p:ext uri="{BB962C8B-B14F-4D97-AF65-F5344CB8AC3E}">
        <p14:creationId xmlns:p14="http://schemas.microsoft.com/office/powerpoint/2010/main" val="41774015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27384"/>
            <a:ext cx="9144000" cy="3549570"/>
          </a:xfrm>
          <a:prstGeom prst="rect">
            <a:avLst/>
          </a:prstGeom>
        </p:spPr>
      </p:pic>
      <p:sp>
        <p:nvSpPr>
          <p:cNvPr id="5" name="Title 1"/>
          <p:cNvSpPr>
            <a:spLocks noGrp="1"/>
          </p:cNvSpPr>
          <p:nvPr>
            <p:ph type="ctrTitle"/>
          </p:nvPr>
        </p:nvSpPr>
        <p:spPr>
          <a:xfrm>
            <a:off x="0" y="3522187"/>
            <a:ext cx="9144000" cy="770909"/>
          </a:xfrm>
          <a:solidFill>
            <a:schemeClr val="tx1"/>
          </a:solidFill>
          <a:ln>
            <a:solidFill>
              <a:schemeClr val="tx2">
                <a:lumMod val="50000"/>
              </a:schemeClr>
            </a:solidFill>
          </a:ln>
        </p:spPr>
        <p:txBody>
          <a:bodyPr>
            <a:normAutofit/>
          </a:bodyPr>
          <a:lstStyle/>
          <a:p>
            <a:pPr algn="l"/>
            <a:r>
              <a:rPr lang="en-US" sz="2800" dirty="0" smtClean="0">
                <a:solidFill>
                  <a:schemeClr val="bg1"/>
                </a:solidFill>
                <a:latin typeface="Times New Roman"/>
                <a:cs typeface="Times New Roman"/>
              </a:rPr>
              <a:t>Leveraged Finance</a:t>
            </a:r>
            <a:endParaRPr lang="en-US" sz="2800" dirty="0">
              <a:solidFill>
                <a:schemeClr val="bg1"/>
              </a:solidFill>
              <a:latin typeface="Times New Roman"/>
              <a:cs typeface="Times New Roman"/>
            </a:endParaRPr>
          </a:p>
        </p:txBody>
      </p:sp>
    </p:spTree>
    <p:extLst>
      <p:ext uri="{BB962C8B-B14F-4D97-AF65-F5344CB8AC3E}">
        <p14:creationId xmlns:p14="http://schemas.microsoft.com/office/powerpoint/2010/main" val="40917623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000" y="0"/>
            <a:ext cx="9180000" cy="6858000"/>
          </a:xfrm>
          <a:prstGeom prst="rect">
            <a:avLst/>
          </a:prstGeom>
        </p:spPr>
      </p:pic>
    </p:spTree>
    <p:extLst>
      <p:ext uri="{BB962C8B-B14F-4D97-AF65-F5344CB8AC3E}">
        <p14:creationId xmlns:p14="http://schemas.microsoft.com/office/powerpoint/2010/main" val="38096679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000" y="-27384"/>
            <a:ext cx="9180000" cy="6885000"/>
          </a:xfrm>
          <a:prstGeom prst="rect">
            <a:avLst/>
          </a:prstGeom>
        </p:spPr>
      </p:pic>
    </p:spTree>
    <p:extLst>
      <p:ext uri="{BB962C8B-B14F-4D97-AF65-F5344CB8AC3E}">
        <p14:creationId xmlns:p14="http://schemas.microsoft.com/office/powerpoint/2010/main" val="40627933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27384"/>
            <a:ext cx="9144000" cy="3549570"/>
          </a:xfrm>
          <a:prstGeom prst="rect">
            <a:avLst/>
          </a:prstGeom>
        </p:spPr>
      </p:pic>
      <p:sp>
        <p:nvSpPr>
          <p:cNvPr id="5" name="Title 1"/>
          <p:cNvSpPr>
            <a:spLocks noGrp="1"/>
          </p:cNvSpPr>
          <p:nvPr>
            <p:ph type="ctrTitle"/>
          </p:nvPr>
        </p:nvSpPr>
        <p:spPr>
          <a:xfrm>
            <a:off x="0" y="3522187"/>
            <a:ext cx="9144000" cy="770909"/>
          </a:xfrm>
          <a:solidFill>
            <a:schemeClr val="tx1"/>
          </a:solidFill>
          <a:ln>
            <a:solidFill>
              <a:schemeClr val="tx2">
                <a:lumMod val="50000"/>
              </a:schemeClr>
            </a:solidFill>
          </a:ln>
        </p:spPr>
        <p:txBody>
          <a:bodyPr>
            <a:normAutofit/>
          </a:bodyPr>
          <a:lstStyle/>
          <a:p>
            <a:pPr algn="l"/>
            <a:r>
              <a:rPr lang="en-US" sz="2800" dirty="0" smtClean="0">
                <a:solidFill>
                  <a:schemeClr val="bg1"/>
                </a:solidFill>
                <a:latin typeface="Times New Roman"/>
                <a:cs typeface="Times New Roman"/>
              </a:rPr>
              <a:t>Trading </a:t>
            </a:r>
            <a:r>
              <a:rPr lang="en-US" sz="2800" dirty="0" err="1" smtClean="0">
                <a:solidFill>
                  <a:schemeClr val="bg1"/>
                </a:solidFill>
                <a:latin typeface="Times New Roman"/>
                <a:cs typeface="Times New Roman"/>
              </a:rPr>
              <a:t>Comparables</a:t>
            </a:r>
            <a:endParaRPr lang="en-US" sz="2800" dirty="0">
              <a:solidFill>
                <a:schemeClr val="bg1"/>
              </a:solidFill>
              <a:latin typeface="Times New Roman"/>
              <a:cs typeface="Times New Roman"/>
            </a:endParaRPr>
          </a:p>
        </p:txBody>
      </p:sp>
    </p:spTree>
    <p:extLst>
      <p:ext uri="{BB962C8B-B14F-4D97-AF65-F5344CB8AC3E}">
        <p14:creationId xmlns:p14="http://schemas.microsoft.com/office/powerpoint/2010/main" val="3016514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145448"/>
            <a:ext cx="2825520" cy="5641126"/>
          </a:xfrm>
          <a:prstGeom prst="rect">
            <a:avLst/>
          </a:prstGeom>
        </p:spPr>
      </p:pic>
      <p:pic>
        <p:nvPicPr>
          <p:cNvPr id="4" name="Picture 3"/>
          <p:cNvPicPr>
            <a:picLocks noChangeAspect="1"/>
          </p:cNvPicPr>
          <p:nvPr/>
        </p:nvPicPr>
        <p:blipFill>
          <a:blip r:embed="rId4"/>
          <a:stretch>
            <a:fillRect/>
          </a:stretch>
        </p:blipFill>
        <p:spPr>
          <a:xfrm>
            <a:off x="0" y="-20796"/>
            <a:ext cx="9144000" cy="1016476"/>
          </a:xfrm>
          <a:prstGeom prst="rect">
            <a:avLst/>
          </a:prstGeom>
          <a:effectLst>
            <a:glow>
              <a:schemeClr val="accent1">
                <a:alpha val="40000"/>
              </a:schemeClr>
            </a:glow>
            <a:reflection endPos="0" dist="50800" dir="5400000" sy="-100000" algn="bl" rotWithShape="0"/>
          </a:effectLst>
        </p:spPr>
      </p:pic>
      <p:sp>
        <p:nvSpPr>
          <p:cNvPr id="7" name="Rectangle 6"/>
          <p:cNvSpPr/>
          <p:nvPr/>
        </p:nvSpPr>
        <p:spPr>
          <a:xfrm>
            <a:off x="0" y="995680"/>
            <a:ext cx="9144000" cy="71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0" y="163385"/>
            <a:ext cx="9144000" cy="523220"/>
          </a:xfrm>
          <a:prstGeom prst="rect">
            <a:avLst/>
          </a:prstGeom>
          <a:solidFill>
            <a:schemeClr val="tx2">
              <a:lumMod val="60000"/>
              <a:lumOff val="40000"/>
            </a:schemeClr>
          </a:solidFill>
        </p:spPr>
        <p:txBody>
          <a:bodyPr wrap="squar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Business Model &amp; Operating Analysis</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6" name="TextBox 13"/>
          <p:cNvSpPr txBox="1"/>
          <p:nvPr/>
        </p:nvSpPr>
        <p:spPr>
          <a:xfrm>
            <a:off x="3214940" y="1304755"/>
            <a:ext cx="5605532" cy="707402"/>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b="1" u="sng" dirty="0"/>
              <a:t>CORE</a:t>
            </a:r>
            <a:r>
              <a:rPr lang="en-US" sz="1600" b="1" u="sng" baseline="0" dirty="0"/>
              <a:t> COMPETENCY</a:t>
            </a:r>
            <a:r>
              <a:rPr lang="en-US" sz="1600" b="1" baseline="0" dirty="0"/>
              <a:t>:  </a:t>
            </a:r>
            <a:r>
              <a:rPr lang="en-US" sz="1600" baseline="0" dirty="0"/>
              <a:t>Ability to provide massive economies of scale to provide high quality telecommunication </a:t>
            </a:r>
            <a:r>
              <a:rPr lang="en-US" sz="1600" dirty="0" smtClean="0"/>
              <a:t>connectivity</a:t>
            </a:r>
            <a:r>
              <a:rPr lang="en-US" sz="1600" baseline="0" dirty="0" smtClean="0"/>
              <a:t>. </a:t>
            </a:r>
            <a:endParaRPr lang="en-US" sz="1600" dirty="0"/>
          </a:p>
        </p:txBody>
      </p:sp>
      <p:graphicFrame>
        <p:nvGraphicFramePr>
          <p:cNvPr id="5" name="Table 4"/>
          <p:cNvGraphicFramePr>
            <a:graphicFrameLocks noGrp="1"/>
          </p:cNvGraphicFramePr>
          <p:nvPr>
            <p:extLst>
              <p:ext uri="{D42A27DB-BD31-4B8C-83A1-F6EECF244321}">
                <p14:modId xmlns:p14="http://schemas.microsoft.com/office/powerpoint/2010/main" val="518348295"/>
              </p:ext>
            </p:extLst>
          </p:nvPr>
        </p:nvGraphicFramePr>
        <p:xfrm>
          <a:off x="3358355" y="3501008"/>
          <a:ext cx="5587930" cy="2387600"/>
        </p:xfrm>
        <a:graphic>
          <a:graphicData uri="http://schemas.openxmlformats.org/drawingml/2006/table">
            <a:tbl>
              <a:tblPr firstRow="1" bandRow="1">
                <a:tableStyleId>{5C22544A-7EE6-4342-B048-85BDC9FD1C3A}</a:tableStyleId>
              </a:tblPr>
              <a:tblGrid>
                <a:gridCol w="1123434"/>
                <a:gridCol w="1111738"/>
                <a:gridCol w="1117586"/>
                <a:gridCol w="1117586"/>
                <a:gridCol w="1117586"/>
              </a:tblGrid>
              <a:tr h="0">
                <a:tc>
                  <a:txBody>
                    <a:bodyPr/>
                    <a:lstStyle/>
                    <a:p>
                      <a:r>
                        <a:rPr lang="en-CA" dirty="0" smtClean="0"/>
                        <a:t>Metric</a:t>
                      </a:r>
                      <a:endParaRPr lang="en-US" dirty="0"/>
                    </a:p>
                  </a:txBody>
                  <a:tcPr/>
                </a:tc>
                <a:tc>
                  <a:txBody>
                    <a:bodyPr/>
                    <a:lstStyle/>
                    <a:p>
                      <a:r>
                        <a:rPr lang="en-CA" dirty="0" smtClean="0"/>
                        <a:t>Wireless</a:t>
                      </a:r>
                      <a:endParaRPr lang="en-US" dirty="0"/>
                    </a:p>
                  </a:txBody>
                  <a:tcPr/>
                </a:tc>
                <a:tc>
                  <a:txBody>
                    <a:bodyPr/>
                    <a:lstStyle/>
                    <a:p>
                      <a:r>
                        <a:rPr lang="en-CA" dirty="0" err="1" smtClean="0"/>
                        <a:t>Wireline</a:t>
                      </a:r>
                      <a:endParaRPr lang="en-US" dirty="0"/>
                    </a:p>
                  </a:txBody>
                  <a:tcPr/>
                </a:tc>
                <a:tc>
                  <a:txBody>
                    <a:bodyPr/>
                    <a:lstStyle/>
                    <a:p>
                      <a:r>
                        <a:rPr lang="en-CA" dirty="0" smtClean="0"/>
                        <a:t>Int’l </a:t>
                      </a:r>
                      <a:endParaRPr lang="en-US" dirty="0"/>
                    </a:p>
                  </a:txBody>
                  <a:tcPr/>
                </a:tc>
                <a:tc>
                  <a:txBody>
                    <a:bodyPr/>
                    <a:lstStyle/>
                    <a:p>
                      <a:r>
                        <a:rPr lang="en-CA" dirty="0" err="1" smtClean="0"/>
                        <a:t>DirectTV</a:t>
                      </a:r>
                      <a:endParaRPr lang="en-US" dirty="0"/>
                    </a:p>
                  </a:txBody>
                  <a:tcPr/>
                </a:tc>
              </a:tr>
              <a:tr h="370840">
                <a:tc>
                  <a:txBody>
                    <a:bodyPr/>
                    <a:lstStyle/>
                    <a:p>
                      <a:r>
                        <a:rPr lang="en-CA" dirty="0" smtClean="0"/>
                        <a:t>Churn</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CA" dirty="0" smtClean="0"/>
                        <a:t>Net Additions</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CA" dirty="0" smtClean="0"/>
                        <a:t>ARPU</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CA" dirty="0" smtClean="0"/>
                        <a:t>Another One</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pic>
        <p:nvPicPr>
          <p:cNvPr id="10" name="Picture 2" descr="http://www.hdicon.com/wp-content/uploads/2010/10/att_200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6416" y="-20796"/>
            <a:ext cx="831474" cy="1016476"/>
          </a:xfrm>
          <a:prstGeom prst="rect">
            <a:avLst/>
          </a:prstGeom>
          <a:solidFill>
            <a:schemeClr val="accent1">
              <a:lumMod val="20000"/>
              <a:lumOff val="80000"/>
              <a:alpha val="70000"/>
            </a:schemeClr>
          </a:solid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195700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000" y="0"/>
            <a:ext cx="9180000" cy="6858000"/>
          </a:xfrm>
          <a:prstGeom prst="rect">
            <a:avLst/>
          </a:prstGeom>
        </p:spPr>
      </p:pic>
    </p:spTree>
    <p:extLst>
      <p:ext uri="{BB962C8B-B14F-4D97-AF65-F5344CB8AC3E}">
        <p14:creationId xmlns:p14="http://schemas.microsoft.com/office/powerpoint/2010/main" val="38238783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000" y="0"/>
            <a:ext cx="9180000" cy="6885000"/>
          </a:xfrm>
          <a:prstGeom prst="rect">
            <a:avLst/>
          </a:prstGeom>
        </p:spPr>
      </p:pic>
    </p:spTree>
    <p:extLst>
      <p:ext uri="{BB962C8B-B14F-4D97-AF65-F5344CB8AC3E}">
        <p14:creationId xmlns:p14="http://schemas.microsoft.com/office/powerpoint/2010/main" val="38238783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27384"/>
            <a:ext cx="9144000" cy="3549570"/>
          </a:xfrm>
          <a:prstGeom prst="rect">
            <a:avLst/>
          </a:prstGeom>
        </p:spPr>
      </p:pic>
      <p:sp>
        <p:nvSpPr>
          <p:cNvPr id="5" name="Title 1"/>
          <p:cNvSpPr>
            <a:spLocks noGrp="1"/>
          </p:cNvSpPr>
          <p:nvPr>
            <p:ph type="ctrTitle"/>
          </p:nvPr>
        </p:nvSpPr>
        <p:spPr>
          <a:xfrm>
            <a:off x="0" y="3522187"/>
            <a:ext cx="9144000" cy="770909"/>
          </a:xfrm>
          <a:solidFill>
            <a:schemeClr val="tx1"/>
          </a:solidFill>
          <a:ln>
            <a:solidFill>
              <a:schemeClr val="tx2">
                <a:lumMod val="50000"/>
              </a:schemeClr>
            </a:solidFill>
          </a:ln>
        </p:spPr>
        <p:txBody>
          <a:bodyPr>
            <a:normAutofit/>
          </a:bodyPr>
          <a:lstStyle/>
          <a:p>
            <a:pPr algn="l"/>
            <a:r>
              <a:rPr lang="en-US" sz="2800" dirty="0" smtClean="0">
                <a:solidFill>
                  <a:schemeClr val="bg1"/>
                </a:solidFill>
                <a:latin typeface="Times New Roman"/>
                <a:cs typeface="Times New Roman"/>
              </a:rPr>
              <a:t>Precedents</a:t>
            </a:r>
            <a:endParaRPr lang="en-US" sz="2800" dirty="0">
              <a:solidFill>
                <a:schemeClr val="bg1"/>
              </a:solidFill>
              <a:latin typeface="Times New Roman"/>
              <a:cs typeface="Times New Roman"/>
            </a:endParaRPr>
          </a:p>
        </p:txBody>
      </p:sp>
    </p:spTree>
    <p:extLst>
      <p:ext uri="{BB962C8B-B14F-4D97-AF65-F5344CB8AC3E}">
        <p14:creationId xmlns:p14="http://schemas.microsoft.com/office/powerpoint/2010/main" val="30165144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80000" cy="6885000"/>
          </a:xfrm>
          <a:prstGeom prst="rect">
            <a:avLst/>
          </a:prstGeom>
        </p:spPr>
      </p:pic>
    </p:spTree>
    <p:extLst>
      <p:ext uri="{BB962C8B-B14F-4D97-AF65-F5344CB8AC3E}">
        <p14:creationId xmlns:p14="http://schemas.microsoft.com/office/powerpoint/2010/main" val="32657370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000" y="0"/>
            <a:ext cx="9180000" cy="6885000"/>
          </a:xfrm>
          <a:prstGeom prst="rect">
            <a:avLst/>
          </a:prstGeom>
        </p:spPr>
      </p:pic>
    </p:spTree>
    <p:extLst>
      <p:ext uri="{BB962C8B-B14F-4D97-AF65-F5344CB8AC3E}">
        <p14:creationId xmlns:p14="http://schemas.microsoft.com/office/powerpoint/2010/main" val="3823878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055084"/>
            <a:ext cx="1082993" cy="5791200"/>
          </a:xfrm>
          <a:prstGeom prst="rect">
            <a:avLst/>
          </a:prstGeom>
          <a:gradFill flip="none" rotWithShape="1">
            <a:gsLst>
              <a:gs pos="0">
                <a:schemeClr val="bg1"/>
              </a:gs>
              <a:gs pos="98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27384"/>
            <a:ext cx="5731006" cy="523220"/>
          </a:xfrm>
          <a:prstGeom prst="rect">
            <a:avLst/>
          </a:prstGeom>
          <a:noFill/>
        </p:spPr>
        <p:txBody>
          <a:bodyPr wrap="none" rtlCol="0">
            <a:spAutoFit/>
          </a:bodyPr>
          <a:lstStyle/>
          <a:p>
            <a:r>
              <a:rPr lang="en-US" sz="2800" b="1" dirty="0" smtClean="0">
                <a:ln w="17780" cmpd="sng">
                  <a:solidFill>
                    <a:srgbClr val="000000"/>
                  </a:solidFill>
                  <a:prstDash val="solid"/>
                  <a:miter lim="800000"/>
                </a:ln>
                <a:solidFill>
                  <a:srgbClr val="000000"/>
                </a:solidFill>
                <a:effectLst>
                  <a:outerShdw blurRad="50800" algn="tl" rotWithShape="0">
                    <a:srgbClr val="000000"/>
                  </a:outerShdw>
                </a:effectLst>
              </a:rPr>
              <a:t>Business Model &amp; Operating Analysis</a:t>
            </a:r>
            <a:endParaRPr lang="en-US" sz="2400" b="1" dirty="0">
              <a:ln w="17780" cmpd="sng">
                <a:solidFill>
                  <a:srgbClr val="000000"/>
                </a:solidFill>
                <a:prstDash val="solid"/>
                <a:miter lim="800000"/>
              </a:ln>
              <a:solidFill>
                <a:srgbClr val="000000"/>
              </a:solidFill>
              <a:effectLst>
                <a:outerShdw blurRad="50800" algn="tl" rotWithShape="0">
                  <a:srgbClr val="000000"/>
                </a:outerShdw>
              </a:effectLst>
            </a:endParaRPr>
          </a:p>
        </p:txBody>
      </p:sp>
      <p:pic>
        <p:nvPicPr>
          <p:cNvPr id="5" name="Picture 4"/>
          <p:cNvPicPr>
            <a:picLocks noChangeAspect="1"/>
          </p:cNvPicPr>
          <p:nvPr/>
        </p:nvPicPr>
        <p:blipFill>
          <a:blip r:embed="rId3">
            <a:alphaModFix amt="32000"/>
          </a:blip>
          <a:stretch>
            <a:fillRect/>
          </a:stretch>
        </p:blipFill>
        <p:spPr>
          <a:xfrm>
            <a:off x="0" y="-20795"/>
            <a:ext cx="9144000" cy="516632"/>
          </a:xfrm>
          <a:prstGeom prst="rect">
            <a:avLst/>
          </a:prstGeom>
          <a:effectLst>
            <a:glow>
              <a:schemeClr val="accent1">
                <a:alpha val="40000"/>
              </a:schemeClr>
            </a:glow>
            <a:reflection endPos="0" dist="50800" dir="5400000" sy="-100000" algn="bl" rotWithShape="0"/>
          </a:effectLst>
        </p:spPr>
      </p:pic>
      <p:sp>
        <p:nvSpPr>
          <p:cNvPr id="6" name="Rectangle 5"/>
          <p:cNvSpPr/>
          <p:nvPr/>
        </p:nvSpPr>
        <p:spPr>
          <a:xfrm>
            <a:off x="0" y="476672"/>
            <a:ext cx="9144000" cy="71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Diagram 6"/>
          <p:cNvGraphicFramePr/>
          <p:nvPr>
            <p:extLst/>
          </p:nvPr>
        </p:nvGraphicFramePr>
        <p:xfrm>
          <a:off x="275531" y="1179860"/>
          <a:ext cx="4320480" cy="55040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a:off x="4375890" y="1124744"/>
            <a:ext cx="4433185" cy="1154162"/>
          </a:xfrm>
          <a:prstGeom prst="rect">
            <a:avLst/>
          </a:prstGeom>
          <a:noFill/>
        </p:spPr>
        <p:txBody>
          <a:bodyPr wrap="square" rtlCol="0">
            <a:spAutoFit/>
          </a:bodyPr>
          <a:lstStyle/>
          <a:p>
            <a:r>
              <a:rPr lang="en-US" sz="1100" dirty="0" smtClean="0"/>
              <a:t>AT&amp;T’s business model has transformed with the acquisition of DirecTV whose increasing revenue and customer base would give AT&amp;T a buffer from declining market share in its Wireless and Wire-line segments. </a:t>
            </a:r>
          </a:p>
          <a:p>
            <a:endParaRPr lang="en-US" dirty="0"/>
          </a:p>
          <a:p>
            <a:endParaRPr lang="en-US" dirty="0"/>
          </a:p>
        </p:txBody>
      </p:sp>
      <p:graphicFrame>
        <p:nvGraphicFramePr>
          <p:cNvPr id="12" name="Chart 11"/>
          <p:cNvGraphicFramePr>
            <a:graphicFrameLocks/>
          </p:cNvGraphicFramePr>
          <p:nvPr>
            <p:extLst/>
          </p:nvPr>
        </p:nvGraphicFramePr>
        <p:xfrm>
          <a:off x="4955479" y="4859961"/>
          <a:ext cx="3320886" cy="2117692"/>
        </p:xfrm>
        <a:graphic>
          <a:graphicData uri="http://schemas.openxmlformats.org/drawingml/2006/chart">
            <c:chart xmlns:c="http://schemas.openxmlformats.org/drawingml/2006/chart" xmlns:r="http://schemas.openxmlformats.org/officeDocument/2006/relationships" r:id="rId9"/>
          </a:graphicData>
        </a:graphic>
      </p:graphicFrame>
      <p:pic>
        <p:nvPicPr>
          <p:cNvPr id="9" name="Picture 8"/>
          <p:cNvPicPr>
            <a:picLocks noChangeAspect="1"/>
          </p:cNvPicPr>
          <p:nvPr/>
        </p:nvPicPr>
        <p:blipFill>
          <a:blip r:embed="rId3"/>
          <a:stretch>
            <a:fillRect/>
          </a:stretch>
        </p:blipFill>
        <p:spPr>
          <a:xfrm>
            <a:off x="0" y="-20796"/>
            <a:ext cx="9144000" cy="1016476"/>
          </a:xfrm>
          <a:prstGeom prst="rect">
            <a:avLst/>
          </a:prstGeom>
          <a:effectLst>
            <a:glow>
              <a:schemeClr val="accent1">
                <a:alpha val="40000"/>
              </a:schemeClr>
            </a:glow>
            <a:reflection endPos="0" dist="50800" dir="5400000" sy="-100000" algn="bl" rotWithShape="0"/>
          </a:effectLst>
        </p:spPr>
      </p:pic>
      <p:sp>
        <p:nvSpPr>
          <p:cNvPr id="10" name="Rectangle 9"/>
          <p:cNvSpPr/>
          <p:nvPr/>
        </p:nvSpPr>
        <p:spPr>
          <a:xfrm>
            <a:off x="0" y="995680"/>
            <a:ext cx="9144000" cy="71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163385"/>
            <a:ext cx="9144000" cy="523220"/>
          </a:xfrm>
          <a:prstGeom prst="rect">
            <a:avLst/>
          </a:prstGeom>
          <a:solidFill>
            <a:schemeClr val="tx2">
              <a:lumMod val="60000"/>
              <a:lumOff val="40000"/>
            </a:schemeClr>
          </a:solidFill>
        </p:spPr>
        <p:txBody>
          <a:bodyPr wrap="squar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Business Model &amp; Operating Analysis</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14" name="Chart 13"/>
          <p:cNvGraphicFramePr>
            <a:graphicFrameLocks/>
          </p:cNvGraphicFramePr>
          <p:nvPr>
            <p:extLst/>
          </p:nvPr>
        </p:nvGraphicFramePr>
        <p:xfrm>
          <a:off x="4399330" y="1641002"/>
          <a:ext cx="4433185" cy="1744576"/>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5" name="Chart 14"/>
          <p:cNvGraphicFramePr>
            <a:graphicFrameLocks/>
          </p:cNvGraphicFramePr>
          <p:nvPr>
            <p:extLst/>
          </p:nvPr>
        </p:nvGraphicFramePr>
        <p:xfrm>
          <a:off x="4399330" y="3212976"/>
          <a:ext cx="4145153" cy="1947664"/>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5445272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055084"/>
            <a:ext cx="1082993" cy="5791200"/>
          </a:xfrm>
          <a:prstGeom prst="rect">
            <a:avLst/>
          </a:prstGeom>
          <a:gradFill flip="none" rotWithShape="1">
            <a:gsLst>
              <a:gs pos="0">
                <a:schemeClr val="bg1"/>
              </a:gs>
              <a:gs pos="98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alphaModFix amt="32000"/>
          </a:blip>
          <a:stretch>
            <a:fillRect/>
          </a:stretch>
        </p:blipFill>
        <p:spPr>
          <a:xfrm>
            <a:off x="0" y="-20795"/>
            <a:ext cx="9144000" cy="516632"/>
          </a:xfrm>
          <a:prstGeom prst="rect">
            <a:avLst/>
          </a:prstGeom>
          <a:effectLst>
            <a:glow>
              <a:schemeClr val="accent1">
                <a:alpha val="40000"/>
              </a:schemeClr>
            </a:glow>
            <a:reflection endPos="0" dist="50800" dir="5400000" sy="-100000" algn="bl" rotWithShape="0"/>
          </a:effectLst>
        </p:spPr>
      </p:pic>
      <p:pic>
        <p:nvPicPr>
          <p:cNvPr id="6" name="Picture 2" descr="http://www.hdicon.com/wp-content/uploads/2010/10/att_2005.pn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884368" y="-531440"/>
            <a:ext cx="1082993" cy="144399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0" y="476672"/>
            <a:ext cx="9144000" cy="71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0" y="-27384"/>
            <a:ext cx="5731006" cy="523220"/>
          </a:xfrm>
          <a:prstGeom prst="rect">
            <a:avLst/>
          </a:prstGeom>
          <a:noFill/>
        </p:spPr>
        <p:txBody>
          <a:bodyPr wrap="none" rtlCol="0">
            <a:spAutoFit/>
          </a:bodyPr>
          <a:lstStyle/>
          <a:p>
            <a:r>
              <a:rPr lang="en-US" sz="2800" b="1" dirty="0" smtClean="0">
                <a:ln w="17780" cmpd="sng">
                  <a:solidFill>
                    <a:srgbClr val="000000"/>
                  </a:solidFill>
                  <a:prstDash val="solid"/>
                  <a:miter lim="800000"/>
                </a:ln>
                <a:solidFill>
                  <a:srgbClr val="000000"/>
                </a:solidFill>
                <a:effectLst>
                  <a:outerShdw blurRad="50800" algn="tl" rotWithShape="0">
                    <a:srgbClr val="000000"/>
                  </a:outerShdw>
                </a:effectLst>
              </a:rPr>
              <a:t>Business Model &amp; Operating Analysis</a:t>
            </a:r>
            <a:endParaRPr lang="en-US" sz="2400" b="1" dirty="0">
              <a:ln w="17780" cmpd="sng">
                <a:solidFill>
                  <a:srgbClr val="000000"/>
                </a:solidFill>
                <a:prstDash val="solid"/>
                <a:miter lim="800000"/>
              </a:ln>
              <a:solidFill>
                <a:srgbClr val="000000"/>
              </a:solidFill>
              <a:effectLst>
                <a:outerShdw blurRad="50800" algn="tl" rotWithShape="0">
                  <a:srgbClr val="000000"/>
                </a:outerShdw>
              </a:effectLst>
            </a:endParaRPr>
          </a:p>
        </p:txBody>
      </p:sp>
      <p:graphicFrame>
        <p:nvGraphicFramePr>
          <p:cNvPr id="14" name="Chart 13"/>
          <p:cNvGraphicFramePr>
            <a:graphicFrameLocks/>
          </p:cNvGraphicFramePr>
          <p:nvPr>
            <p:extLst>
              <p:ext uri="{D42A27DB-BD31-4B8C-83A1-F6EECF244321}">
                <p14:modId xmlns:p14="http://schemas.microsoft.com/office/powerpoint/2010/main" val="3364636279"/>
              </p:ext>
            </p:extLst>
          </p:nvPr>
        </p:nvGraphicFramePr>
        <p:xfrm>
          <a:off x="5438969" y="1078810"/>
          <a:ext cx="3528392" cy="203211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Chart 17"/>
          <p:cNvGraphicFramePr>
            <a:graphicFrameLocks/>
          </p:cNvGraphicFramePr>
          <p:nvPr>
            <p:extLst>
              <p:ext uri="{D42A27DB-BD31-4B8C-83A1-F6EECF244321}">
                <p14:modId xmlns:p14="http://schemas.microsoft.com/office/powerpoint/2010/main" val="1030917026"/>
              </p:ext>
            </p:extLst>
          </p:nvPr>
        </p:nvGraphicFramePr>
        <p:xfrm>
          <a:off x="5438969" y="3152545"/>
          <a:ext cx="3582144" cy="2091680"/>
        </p:xfrm>
        <a:graphic>
          <a:graphicData uri="http://schemas.openxmlformats.org/drawingml/2006/chart">
            <c:chart xmlns:c="http://schemas.openxmlformats.org/drawingml/2006/chart" xmlns:r="http://schemas.openxmlformats.org/officeDocument/2006/relationships" r:id="rId6"/>
          </a:graphicData>
        </a:graphic>
      </p:graphicFrame>
      <p:sp>
        <p:nvSpPr>
          <p:cNvPr id="2" name="TextBox 1"/>
          <p:cNvSpPr txBox="1"/>
          <p:nvPr/>
        </p:nvSpPr>
        <p:spPr>
          <a:xfrm>
            <a:off x="1100741" y="5244225"/>
            <a:ext cx="4320480" cy="1200329"/>
          </a:xfrm>
          <a:prstGeom prst="rect">
            <a:avLst/>
          </a:prstGeom>
          <a:noFill/>
        </p:spPr>
        <p:txBody>
          <a:bodyPr wrap="square" rtlCol="0">
            <a:spAutoFit/>
          </a:bodyPr>
          <a:lstStyle/>
          <a:p>
            <a:r>
              <a:rPr lang="en-US" sz="1200" dirty="0" smtClean="0"/>
              <a:t>AT&amp;T’s Churn rate has been increasing relative to the industry which is attributed to its declining revenues and subsequent declining market share in its wireless segment</a:t>
            </a:r>
            <a:r>
              <a:rPr lang="en-US" sz="1200" dirty="0"/>
              <a:t>. . (grab numbers/graph from </a:t>
            </a:r>
            <a:r>
              <a:rPr lang="en-US" sz="1200" dirty="0" smtClean="0"/>
              <a:t>Bloomberg)</a:t>
            </a:r>
            <a:endParaRPr lang="en-US" sz="1200" dirty="0"/>
          </a:p>
          <a:p>
            <a:endParaRPr lang="en-US" sz="1200" dirty="0" smtClean="0"/>
          </a:p>
          <a:p>
            <a:endParaRPr lang="en-US" sz="1200" dirty="0"/>
          </a:p>
        </p:txBody>
      </p:sp>
      <p:pic>
        <p:nvPicPr>
          <p:cNvPr id="11" name="Picture 10"/>
          <p:cNvPicPr>
            <a:picLocks noChangeAspect="1"/>
          </p:cNvPicPr>
          <p:nvPr/>
        </p:nvPicPr>
        <p:blipFill>
          <a:blip r:embed="rId3"/>
          <a:stretch>
            <a:fillRect/>
          </a:stretch>
        </p:blipFill>
        <p:spPr>
          <a:xfrm>
            <a:off x="0" y="-20796"/>
            <a:ext cx="9144000" cy="1016476"/>
          </a:xfrm>
          <a:prstGeom prst="rect">
            <a:avLst/>
          </a:prstGeom>
          <a:effectLst>
            <a:glow>
              <a:schemeClr val="accent1">
                <a:alpha val="40000"/>
              </a:schemeClr>
            </a:glow>
            <a:reflection endPos="0" dist="50800" dir="5400000" sy="-100000" algn="bl" rotWithShape="0"/>
          </a:effectLst>
        </p:spPr>
      </p:pic>
      <p:sp>
        <p:nvSpPr>
          <p:cNvPr id="13" name="Rectangle 12"/>
          <p:cNvSpPr/>
          <p:nvPr/>
        </p:nvSpPr>
        <p:spPr>
          <a:xfrm>
            <a:off x="0" y="995680"/>
            <a:ext cx="9144000" cy="71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0" y="195296"/>
            <a:ext cx="9144000" cy="523220"/>
          </a:xfrm>
          <a:prstGeom prst="rect">
            <a:avLst/>
          </a:prstGeom>
          <a:solidFill>
            <a:schemeClr val="tx2">
              <a:lumMod val="60000"/>
              <a:lumOff val="40000"/>
            </a:schemeClr>
          </a:solidFill>
        </p:spPr>
        <p:txBody>
          <a:bodyPr wrap="squar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Business Model and Operations Analysis</a:t>
            </a:r>
            <a:endParaRPr lang="en-US" sz="2400" b="1" dirty="0">
              <a:ln w="10541" cmpd="sng">
                <a:solidFill>
                  <a:schemeClr val="accent1">
                    <a:shade val="88000"/>
                    <a:satMod val="110000"/>
                  </a:schemeClr>
                </a:solidFill>
                <a:prstDash val="solid"/>
              </a:ln>
              <a:solidFill>
                <a:schemeClr val="tx2"/>
              </a:solidFill>
            </a:endParaRPr>
          </a:p>
        </p:txBody>
      </p:sp>
      <p:sp>
        <p:nvSpPr>
          <p:cNvPr id="17" name="TextBox 16"/>
          <p:cNvSpPr txBox="1"/>
          <p:nvPr/>
        </p:nvSpPr>
        <p:spPr>
          <a:xfrm>
            <a:off x="1082991" y="1268760"/>
            <a:ext cx="4338229" cy="1384995"/>
          </a:xfrm>
          <a:prstGeom prst="rect">
            <a:avLst/>
          </a:prstGeom>
          <a:noFill/>
        </p:spPr>
        <p:txBody>
          <a:bodyPr wrap="square" rtlCol="0">
            <a:spAutoFit/>
          </a:bodyPr>
          <a:lstStyle/>
          <a:p>
            <a:r>
              <a:rPr lang="en-CA" sz="1200" dirty="0" smtClean="0"/>
              <a:t>EBITDA service margin has been on a steady decline for the past decade but AT&amp;T has turned it around since 2010 with increased penetration of their NEXT plan which basically gives you several discounts on fees if you upgrade your wireless phone with AT&amp;T. This is an attractive strategy for retaining subscribers while minimize churn rate, aligning well with AT&amp;T’s core strategy and competencies.</a:t>
            </a:r>
          </a:p>
        </p:txBody>
      </p:sp>
      <p:sp>
        <p:nvSpPr>
          <p:cNvPr id="3" name="TextBox 2"/>
          <p:cNvSpPr txBox="1"/>
          <p:nvPr/>
        </p:nvSpPr>
        <p:spPr>
          <a:xfrm>
            <a:off x="1082992" y="3397413"/>
            <a:ext cx="3925872" cy="1384995"/>
          </a:xfrm>
          <a:prstGeom prst="rect">
            <a:avLst/>
          </a:prstGeom>
          <a:noFill/>
        </p:spPr>
        <p:txBody>
          <a:bodyPr wrap="square" rtlCol="0">
            <a:spAutoFit/>
          </a:bodyPr>
          <a:lstStyle/>
          <a:p>
            <a:r>
              <a:rPr lang="en-US" sz="1200" dirty="0" smtClean="0">
                <a:sym typeface="Wingdings"/>
              </a:rPr>
              <a:t>Equipment </a:t>
            </a:r>
            <a:r>
              <a:rPr lang="en-US" sz="1200" dirty="0">
                <a:sym typeface="Wingdings"/>
              </a:rPr>
              <a:t>revenues </a:t>
            </a:r>
            <a:r>
              <a:rPr lang="en-US" sz="1200" dirty="0" smtClean="0">
                <a:sym typeface="Wingdings"/>
              </a:rPr>
              <a:t>are increasing but are not reaching their potential which is attributable </a:t>
            </a:r>
            <a:r>
              <a:rPr lang="en-US" sz="1200" dirty="0">
                <a:sym typeface="Wingdings"/>
              </a:rPr>
              <a:t>to lucrative deals being offered by no-contract service providers such as T-Mobile. </a:t>
            </a:r>
            <a:r>
              <a:rPr lang="en-US" sz="1200" dirty="0" smtClean="0">
                <a:sym typeface="Wingdings"/>
              </a:rPr>
              <a:t>However, it is not realistic for AT&amp;T to adjust their pricing strategy to try to compete through these means to make up for lost equipment revenue market share as it is a small percentage of their overall revenue.</a:t>
            </a:r>
            <a:endParaRPr lang="en-US" sz="1200" dirty="0"/>
          </a:p>
        </p:txBody>
      </p:sp>
    </p:spTree>
    <p:extLst>
      <p:ext uri="{BB962C8B-B14F-4D97-AF65-F5344CB8AC3E}">
        <p14:creationId xmlns:p14="http://schemas.microsoft.com/office/powerpoint/2010/main" val="2790207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20796"/>
            <a:ext cx="9144000" cy="1016476"/>
          </a:xfrm>
          <a:prstGeom prst="rect">
            <a:avLst/>
          </a:prstGeom>
          <a:effectLst>
            <a:glow>
              <a:schemeClr val="accent1">
                <a:alpha val="40000"/>
              </a:schemeClr>
            </a:glow>
            <a:reflection endPos="0" dist="50800" dir="5400000" sy="-100000" algn="bl" rotWithShape="0"/>
          </a:effectLst>
        </p:spPr>
      </p:pic>
      <p:sp>
        <p:nvSpPr>
          <p:cNvPr id="5" name="Rectangle 4"/>
          <p:cNvSpPr/>
          <p:nvPr/>
        </p:nvSpPr>
        <p:spPr>
          <a:xfrm>
            <a:off x="0" y="1055084"/>
            <a:ext cx="1082993" cy="5791200"/>
          </a:xfrm>
          <a:prstGeom prst="rect">
            <a:avLst/>
          </a:prstGeom>
          <a:gradFill flip="none" rotWithShape="1">
            <a:gsLst>
              <a:gs pos="0">
                <a:schemeClr val="bg1"/>
              </a:gs>
              <a:gs pos="98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995680"/>
            <a:ext cx="9144000" cy="71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0" y="195296"/>
            <a:ext cx="9147890" cy="523220"/>
          </a:xfrm>
          <a:prstGeom prst="rect">
            <a:avLst/>
          </a:prstGeom>
          <a:solidFill>
            <a:schemeClr val="tx2">
              <a:lumMod val="60000"/>
              <a:lumOff val="40000"/>
            </a:schemeClr>
          </a:solidFill>
        </p:spPr>
        <p:txBody>
          <a:bodyPr wrap="squar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Liquidity &amp; Debt Capacity</a:t>
            </a:r>
            <a:endParaRPr lang="en-US" sz="2400" b="1" dirty="0">
              <a:ln w="10541" cmpd="sng">
                <a:solidFill>
                  <a:schemeClr val="accent1">
                    <a:shade val="88000"/>
                    <a:satMod val="110000"/>
                  </a:schemeClr>
                </a:solidFill>
                <a:prstDash val="solid"/>
              </a:ln>
              <a:solidFill>
                <a:schemeClr val="tx2"/>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834843070"/>
              </p:ext>
            </p:extLst>
          </p:nvPr>
        </p:nvGraphicFramePr>
        <p:xfrm>
          <a:off x="1105033" y="5435673"/>
          <a:ext cx="1510642" cy="1097280"/>
        </p:xfrm>
        <a:graphic>
          <a:graphicData uri="http://schemas.openxmlformats.org/drawingml/2006/table">
            <a:tbl>
              <a:tblPr firstRow="1" bandRow="1">
                <a:tableStyleId>{5C22544A-7EE6-4342-B048-85BDC9FD1C3A}</a:tableStyleId>
              </a:tblPr>
              <a:tblGrid>
                <a:gridCol w="755321"/>
                <a:gridCol w="755321"/>
              </a:tblGrid>
              <a:tr h="0">
                <a:tc>
                  <a:txBody>
                    <a:bodyPr/>
                    <a:lstStyle/>
                    <a:p>
                      <a:r>
                        <a:rPr lang="en-US" sz="1200" dirty="0" smtClean="0"/>
                        <a:t>Ratio</a:t>
                      </a:r>
                      <a:endParaRPr lang="en-US" sz="1200" dirty="0"/>
                    </a:p>
                  </a:txBody>
                  <a:tcPr/>
                </a:tc>
                <a:tc>
                  <a:txBody>
                    <a:bodyPr/>
                    <a:lstStyle/>
                    <a:p>
                      <a:r>
                        <a:rPr lang="en-US" sz="1200" dirty="0" smtClean="0"/>
                        <a:t>Value</a:t>
                      </a:r>
                      <a:endParaRPr lang="en-US" sz="1200" dirty="0"/>
                    </a:p>
                  </a:txBody>
                  <a:tcPr/>
                </a:tc>
              </a:tr>
              <a:tr h="0">
                <a:tc>
                  <a:txBody>
                    <a:bodyPr/>
                    <a:lstStyle/>
                    <a:p>
                      <a:r>
                        <a:rPr lang="en-US" sz="1200" dirty="0" smtClean="0"/>
                        <a:t>Current</a:t>
                      </a:r>
                      <a:r>
                        <a:rPr lang="en-US" sz="1200" baseline="0" dirty="0" smtClean="0"/>
                        <a:t> </a:t>
                      </a:r>
                    </a:p>
                  </a:txBody>
                  <a:tcPr/>
                </a:tc>
                <a:tc>
                  <a:txBody>
                    <a:bodyPr/>
                    <a:lstStyle/>
                    <a:p>
                      <a:r>
                        <a:rPr lang="en-CA" sz="1200" dirty="0" smtClean="0"/>
                        <a:t>0.86</a:t>
                      </a:r>
                      <a:endParaRPr lang="en-US" sz="1200" dirty="0"/>
                    </a:p>
                  </a:txBody>
                  <a:tcPr/>
                </a:tc>
              </a:tr>
              <a:tr h="0">
                <a:tc>
                  <a:txBody>
                    <a:bodyPr/>
                    <a:lstStyle/>
                    <a:p>
                      <a:r>
                        <a:rPr lang="en-US" sz="1200" dirty="0" smtClean="0"/>
                        <a:t>Quick</a:t>
                      </a:r>
                      <a:endParaRPr lang="en-US" sz="1200" dirty="0"/>
                    </a:p>
                  </a:txBody>
                  <a:tcPr/>
                </a:tc>
                <a:tc>
                  <a:txBody>
                    <a:bodyPr/>
                    <a:lstStyle/>
                    <a:p>
                      <a:r>
                        <a:rPr lang="en-CA" sz="1200" dirty="0" smtClean="0"/>
                        <a:t>0.62</a:t>
                      </a:r>
                      <a:endParaRPr lang="en-US" sz="1200" dirty="0"/>
                    </a:p>
                  </a:txBody>
                  <a:tcPr/>
                </a:tc>
              </a:tr>
              <a:tr h="0">
                <a:tc>
                  <a:txBody>
                    <a:bodyPr/>
                    <a:lstStyle/>
                    <a:p>
                      <a:r>
                        <a:rPr lang="en-US" sz="1200" dirty="0" smtClean="0"/>
                        <a:t>Cash </a:t>
                      </a:r>
                      <a:endParaRPr lang="en-US" sz="1200" dirty="0"/>
                    </a:p>
                  </a:txBody>
                  <a:tcPr/>
                </a:tc>
                <a:tc>
                  <a:txBody>
                    <a:bodyPr/>
                    <a:lstStyle/>
                    <a:p>
                      <a:r>
                        <a:rPr lang="en-CA" sz="1200" dirty="0" smtClean="0"/>
                        <a:t>0.23</a:t>
                      </a:r>
                      <a:endParaRPr lang="en-US" sz="1200" dirty="0"/>
                    </a:p>
                  </a:txBody>
                  <a:tcPr/>
                </a:tc>
              </a:tr>
            </a:tbl>
          </a:graphicData>
        </a:graphic>
      </p:graphicFrame>
      <p:graphicFrame>
        <p:nvGraphicFramePr>
          <p:cNvPr id="49" name="Diagram 48"/>
          <p:cNvGraphicFramePr/>
          <p:nvPr>
            <p:extLst>
              <p:ext uri="{D42A27DB-BD31-4B8C-83A1-F6EECF244321}">
                <p14:modId xmlns:p14="http://schemas.microsoft.com/office/powerpoint/2010/main" val="406980824"/>
              </p:ext>
            </p:extLst>
          </p:nvPr>
        </p:nvGraphicFramePr>
        <p:xfrm>
          <a:off x="224914" y="1209169"/>
          <a:ext cx="3384376" cy="40482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2" name="Picture 51"/>
          <p:cNvPicPr>
            <a:picLocks noChangeAspect="1"/>
          </p:cNvPicPr>
          <p:nvPr/>
        </p:nvPicPr>
        <p:blipFill>
          <a:blip r:embed="rId9"/>
          <a:stretch>
            <a:fillRect/>
          </a:stretch>
        </p:blipFill>
        <p:spPr>
          <a:xfrm>
            <a:off x="3866764" y="1232505"/>
            <a:ext cx="5058287" cy="3132599"/>
          </a:xfrm>
          <a:prstGeom prst="rect">
            <a:avLst/>
          </a:prstGeom>
        </p:spPr>
      </p:pic>
      <p:pic>
        <p:nvPicPr>
          <p:cNvPr id="54" name="Picture 53"/>
          <p:cNvPicPr>
            <a:picLocks noChangeAspect="1"/>
          </p:cNvPicPr>
          <p:nvPr/>
        </p:nvPicPr>
        <p:blipFill>
          <a:blip r:embed="rId10"/>
          <a:stretch>
            <a:fillRect/>
          </a:stretch>
        </p:blipFill>
        <p:spPr>
          <a:xfrm>
            <a:off x="5004048" y="4460640"/>
            <a:ext cx="3795970" cy="2204863"/>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2502006233"/>
              </p:ext>
            </p:extLst>
          </p:nvPr>
        </p:nvGraphicFramePr>
        <p:xfrm>
          <a:off x="3111443" y="5435673"/>
          <a:ext cx="1510642" cy="1097280"/>
        </p:xfrm>
        <a:graphic>
          <a:graphicData uri="http://schemas.openxmlformats.org/drawingml/2006/table">
            <a:tbl>
              <a:tblPr firstRow="1" bandRow="1">
                <a:tableStyleId>{5C22544A-7EE6-4342-B048-85BDC9FD1C3A}</a:tableStyleId>
              </a:tblPr>
              <a:tblGrid>
                <a:gridCol w="755321"/>
                <a:gridCol w="755321"/>
              </a:tblGrid>
              <a:tr h="0">
                <a:tc>
                  <a:txBody>
                    <a:bodyPr/>
                    <a:lstStyle/>
                    <a:p>
                      <a:r>
                        <a:rPr lang="en-CA" sz="1200" dirty="0" smtClean="0"/>
                        <a:t>Agency</a:t>
                      </a:r>
                      <a:endParaRPr lang="en-US" sz="1200" dirty="0"/>
                    </a:p>
                  </a:txBody>
                  <a:tcPr/>
                </a:tc>
                <a:tc>
                  <a:txBody>
                    <a:bodyPr/>
                    <a:lstStyle/>
                    <a:p>
                      <a:r>
                        <a:rPr lang="en-CA" sz="1200" dirty="0" smtClean="0"/>
                        <a:t>Rating</a:t>
                      </a:r>
                      <a:endParaRPr lang="en-US" sz="1200" dirty="0"/>
                    </a:p>
                  </a:txBody>
                  <a:tcPr/>
                </a:tc>
              </a:tr>
              <a:tr h="0">
                <a:tc>
                  <a:txBody>
                    <a:bodyPr/>
                    <a:lstStyle/>
                    <a:p>
                      <a:r>
                        <a:rPr lang="en-US" sz="1200" baseline="0" dirty="0" smtClean="0"/>
                        <a:t>Moody </a:t>
                      </a:r>
                    </a:p>
                  </a:txBody>
                  <a:tcPr/>
                </a:tc>
                <a:tc>
                  <a:txBody>
                    <a:bodyPr/>
                    <a:lstStyle/>
                    <a:p>
                      <a:r>
                        <a:rPr lang="en-CA" sz="1200" dirty="0" smtClean="0"/>
                        <a:t>Baa1</a:t>
                      </a:r>
                      <a:endParaRPr lang="en-US" sz="1200" dirty="0"/>
                    </a:p>
                  </a:txBody>
                  <a:tcPr/>
                </a:tc>
              </a:tr>
              <a:tr h="0">
                <a:tc>
                  <a:txBody>
                    <a:bodyPr/>
                    <a:lstStyle/>
                    <a:p>
                      <a:r>
                        <a:rPr lang="en-CA" sz="1200" dirty="0" smtClean="0"/>
                        <a:t>S&amp;P</a:t>
                      </a:r>
                      <a:endParaRPr lang="en-US" sz="1200" dirty="0"/>
                    </a:p>
                  </a:txBody>
                  <a:tcPr/>
                </a:tc>
                <a:tc>
                  <a:txBody>
                    <a:bodyPr/>
                    <a:lstStyle/>
                    <a:p>
                      <a:r>
                        <a:rPr lang="en-CA" sz="1200" dirty="0" smtClean="0"/>
                        <a:t>BBB+</a:t>
                      </a:r>
                      <a:endParaRPr lang="en-US" sz="1200" dirty="0"/>
                    </a:p>
                  </a:txBody>
                  <a:tcPr/>
                </a:tc>
              </a:tr>
              <a:tr h="0">
                <a:tc>
                  <a:txBody>
                    <a:bodyPr/>
                    <a:lstStyle/>
                    <a:p>
                      <a:r>
                        <a:rPr lang="en-US" sz="1200" dirty="0" smtClean="0"/>
                        <a:t>Fitch </a:t>
                      </a:r>
                      <a:endParaRPr lang="en-US" sz="1200" dirty="0"/>
                    </a:p>
                  </a:txBody>
                  <a:tcPr/>
                </a:tc>
                <a:tc>
                  <a:txBody>
                    <a:bodyPr/>
                    <a:lstStyle/>
                    <a:p>
                      <a:r>
                        <a:rPr lang="en-CA" sz="1200" dirty="0" smtClean="0"/>
                        <a:t>A-</a:t>
                      </a:r>
                      <a:endParaRPr lang="en-US" sz="1200" dirty="0"/>
                    </a:p>
                  </a:txBody>
                  <a:tcPr/>
                </a:tc>
              </a:tr>
            </a:tbl>
          </a:graphicData>
        </a:graphic>
      </p:graphicFrame>
      <p:sp>
        <p:nvSpPr>
          <p:cNvPr id="2" name="TextBox 1"/>
          <p:cNvSpPr txBox="1"/>
          <p:nvPr/>
        </p:nvSpPr>
        <p:spPr>
          <a:xfrm>
            <a:off x="5220072" y="1272844"/>
            <a:ext cx="2664296" cy="369332"/>
          </a:xfrm>
          <a:prstGeom prst="rect">
            <a:avLst/>
          </a:prstGeom>
          <a:solidFill>
            <a:schemeClr val="bg1"/>
          </a:solidFill>
        </p:spPr>
        <p:txBody>
          <a:bodyPr wrap="square" rtlCol="0">
            <a:spAutoFit/>
          </a:bodyPr>
          <a:lstStyle/>
          <a:p>
            <a:r>
              <a:rPr lang="en-CA" dirty="0" smtClean="0"/>
              <a:t>Current Debt Type Profile</a:t>
            </a:r>
            <a:endParaRPr lang="en-US" dirty="0"/>
          </a:p>
        </p:txBody>
      </p:sp>
      <p:pic>
        <p:nvPicPr>
          <p:cNvPr id="14" name="Picture 2" descr="http://www.hdicon.com/wp-content/uploads/2010/10/att_2005.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16416" y="-20796"/>
            <a:ext cx="831474" cy="1016476"/>
          </a:xfrm>
          <a:prstGeom prst="rect">
            <a:avLst/>
          </a:prstGeom>
          <a:solidFill>
            <a:schemeClr val="accent1">
              <a:lumMod val="20000"/>
              <a:lumOff val="80000"/>
              <a:alpha val="70000"/>
            </a:schemeClr>
          </a:solid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0632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20796"/>
            <a:ext cx="9144000" cy="1016476"/>
          </a:xfrm>
          <a:prstGeom prst="rect">
            <a:avLst/>
          </a:prstGeom>
          <a:effectLst>
            <a:glow>
              <a:schemeClr val="accent1">
                <a:alpha val="40000"/>
              </a:schemeClr>
            </a:glow>
            <a:reflection endPos="0" dist="50800" dir="5400000" sy="-100000" algn="bl" rotWithShape="0"/>
          </a:effectLst>
        </p:spPr>
      </p:pic>
      <p:sp>
        <p:nvSpPr>
          <p:cNvPr id="5" name="Rectangle 4"/>
          <p:cNvSpPr/>
          <p:nvPr/>
        </p:nvSpPr>
        <p:spPr>
          <a:xfrm>
            <a:off x="0" y="1055084"/>
            <a:ext cx="1082993" cy="5791200"/>
          </a:xfrm>
          <a:prstGeom prst="rect">
            <a:avLst/>
          </a:prstGeom>
          <a:gradFill flip="none" rotWithShape="1">
            <a:gsLst>
              <a:gs pos="0">
                <a:schemeClr val="bg1"/>
              </a:gs>
              <a:gs pos="98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995680"/>
            <a:ext cx="9144000" cy="71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0" y="195296"/>
            <a:ext cx="9144000" cy="523220"/>
          </a:xfrm>
          <a:prstGeom prst="rect">
            <a:avLst/>
          </a:prstGeom>
          <a:solidFill>
            <a:schemeClr val="tx2">
              <a:lumMod val="60000"/>
              <a:lumOff val="40000"/>
            </a:schemeClr>
          </a:solidFill>
        </p:spPr>
        <p:txBody>
          <a:bodyPr wrap="squar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Liquidity &amp; Debt Capacity</a:t>
            </a:r>
            <a:endParaRPr lang="en-US" sz="2400" b="1" dirty="0">
              <a:ln w="10541" cmpd="sng">
                <a:solidFill>
                  <a:schemeClr val="accent1">
                    <a:shade val="88000"/>
                    <a:satMod val="110000"/>
                  </a:schemeClr>
                </a:solidFill>
                <a:prstDash val="solid"/>
              </a:ln>
              <a:solidFill>
                <a:schemeClr val="tx2"/>
              </a:solidFill>
            </a:endParaRPr>
          </a:p>
        </p:txBody>
      </p:sp>
      <p:pic>
        <p:nvPicPr>
          <p:cNvPr id="8" name="Picture 7"/>
          <p:cNvPicPr>
            <a:picLocks noChangeAspect="1"/>
          </p:cNvPicPr>
          <p:nvPr/>
        </p:nvPicPr>
        <p:blipFill>
          <a:blip r:embed="rId4"/>
          <a:stretch>
            <a:fillRect/>
          </a:stretch>
        </p:blipFill>
        <p:spPr>
          <a:xfrm>
            <a:off x="1259632" y="1711841"/>
            <a:ext cx="7465964" cy="4489401"/>
          </a:xfrm>
          <a:prstGeom prst="rect">
            <a:avLst/>
          </a:prstGeom>
        </p:spPr>
      </p:pic>
      <p:pic>
        <p:nvPicPr>
          <p:cNvPr id="15" name="Picture 2" descr="http://www.hdicon.com/wp-content/uploads/2010/10/att_200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6416" y="-20796"/>
            <a:ext cx="831474" cy="1016476"/>
          </a:xfrm>
          <a:prstGeom prst="rect">
            <a:avLst/>
          </a:prstGeom>
          <a:solidFill>
            <a:schemeClr val="accent1">
              <a:lumMod val="20000"/>
              <a:lumOff val="80000"/>
              <a:alpha val="70000"/>
            </a:schemeClr>
          </a:solid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90730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0796"/>
            <a:ext cx="9144000" cy="1016476"/>
          </a:xfrm>
          <a:prstGeom prst="rect">
            <a:avLst/>
          </a:prstGeom>
          <a:effectLst>
            <a:glow>
              <a:schemeClr val="accent1">
                <a:alpha val="40000"/>
              </a:schemeClr>
            </a:glow>
            <a:reflection endPos="0" dist="50800" dir="5400000" sy="-100000" algn="bl" rotWithShape="0"/>
          </a:effectLst>
        </p:spPr>
      </p:pic>
      <p:sp>
        <p:nvSpPr>
          <p:cNvPr id="5" name="Rectangle 4"/>
          <p:cNvSpPr/>
          <p:nvPr/>
        </p:nvSpPr>
        <p:spPr>
          <a:xfrm>
            <a:off x="0" y="1055084"/>
            <a:ext cx="1082993" cy="5791200"/>
          </a:xfrm>
          <a:prstGeom prst="rect">
            <a:avLst/>
          </a:prstGeom>
          <a:gradFill flip="none" rotWithShape="1">
            <a:gsLst>
              <a:gs pos="0">
                <a:schemeClr val="bg1"/>
              </a:gs>
              <a:gs pos="98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995680"/>
            <a:ext cx="9144000" cy="71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082993" y="1124744"/>
            <a:ext cx="7665471" cy="1661993"/>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C suite management has accumulated $40m in stock </a:t>
            </a:r>
            <a:r>
              <a:rPr lang="en-US" sz="1400" dirty="0" smtClean="0">
                <a:sym typeface="Wingdings" panose="05000000000000000000" pitchFamily="2" charset="2"/>
              </a:rPr>
              <a:t> continuing to buy shares</a:t>
            </a:r>
          </a:p>
          <a:p>
            <a:pPr marL="285750" indent="-285750">
              <a:buFont typeface="Arial" panose="020B0604020202020204" pitchFamily="34" charset="0"/>
              <a:buChar char="•"/>
            </a:pPr>
            <a:r>
              <a:rPr lang="en-US" sz="1400" dirty="0" smtClean="0">
                <a:sym typeface="Wingdings" panose="05000000000000000000" pitchFamily="2" charset="2"/>
              </a:rPr>
              <a:t>Total insider shares held: 2.95 million (0.04797%)</a:t>
            </a:r>
            <a:endParaRPr lang="en-US" sz="1400" dirty="0" smtClean="0"/>
          </a:p>
          <a:p>
            <a:pPr marL="285750" indent="-285750">
              <a:buFont typeface="Arial" panose="020B0604020202020204" pitchFamily="34" charset="0"/>
              <a:buChar char="•"/>
            </a:pPr>
            <a:r>
              <a:rPr lang="en-US" sz="1400" dirty="0" smtClean="0"/>
              <a:t>Number of transactions for share purchases heavily outweigh the number of transactions for shares sold by insiders in the LTM</a:t>
            </a:r>
            <a:endParaRPr lang="en-US" sz="1400" dirty="0"/>
          </a:p>
          <a:p>
            <a:pPr marL="285750" indent="-285750">
              <a:buFont typeface="Arial" panose="020B0604020202020204" pitchFamily="34" charset="0"/>
              <a:buChar char="•"/>
            </a:pPr>
            <a:r>
              <a:rPr lang="en-US" sz="1400" dirty="0" smtClean="0"/>
              <a:t>However, in terms of shares sold, purchased shares are far outweighed by the shares sold</a:t>
            </a:r>
          </a:p>
          <a:p>
            <a:pPr marL="285750" indent="-285750">
              <a:buFont typeface="Arial" panose="020B0604020202020204" pitchFamily="34" charset="0"/>
              <a:buChar char="•"/>
            </a:pPr>
            <a:endParaRPr lang="en-US" sz="1400" dirty="0" smtClean="0"/>
          </a:p>
          <a:p>
            <a:endParaRPr lang="en-US" dirty="0"/>
          </a:p>
        </p:txBody>
      </p:sp>
      <p:graphicFrame>
        <p:nvGraphicFramePr>
          <p:cNvPr id="14" name="Chart 13"/>
          <p:cNvGraphicFramePr>
            <a:graphicFrameLocks/>
          </p:cNvGraphicFramePr>
          <p:nvPr>
            <p:extLst/>
          </p:nvPr>
        </p:nvGraphicFramePr>
        <p:xfrm>
          <a:off x="5519637" y="4250417"/>
          <a:ext cx="4491894" cy="26075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p:cNvGraphicFramePr>
            <a:graphicFrameLocks noGrp="1"/>
          </p:cNvGraphicFramePr>
          <p:nvPr>
            <p:extLst/>
          </p:nvPr>
        </p:nvGraphicFramePr>
        <p:xfrm>
          <a:off x="1187623" y="2345128"/>
          <a:ext cx="2770885" cy="1803952"/>
        </p:xfrm>
        <a:graphic>
          <a:graphicData uri="http://schemas.openxmlformats.org/drawingml/2006/table">
            <a:tbl>
              <a:tblPr>
                <a:tableStyleId>{3C2FFA5D-87B4-456A-9821-1D502468CF0F}</a:tableStyleId>
              </a:tblPr>
              <a:tblGrid>
                <a:gridCol w="1983474"/>
                <a:gridCol w="787411"/>
              </a:tblGrid>
              <a:tr h="225494">
                <a:tc>
                  <a:txBody>
                    <a:bodyPr/>
                    <a:lstStyle/>
                    <a:p>
                      <a:pPr algn="l" fontAlgn="b"/>
                      <a:r>
                        <a:rPr lang="en-US" sz="1100" b="1" u="none" strike="noStrike" dirty="0">
                          <a:effectLst/>
                        </a:rPr>
                        <a:t>Institutional Summary</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r>
              <a:tr h="225494">
                <a:tc>
                  <a:txBody>
                    <a:bodyPr/>
                    <a:lstStyle/>
                    <a:p>
                      <a:pPr algn="l" fontAlgn="b"/>
                      <a:r>
                        <a:rPr lang="en-US" sz="1100" u="none" strike="noStrike" dirty="0">
                          <a:effectLst/>
                        </a:rPr>
                        <a:t>Shares Outstanding</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50.84</a:t>
                      </a:r>
                      <a:endParaRPr lang="en-US" sz="1100" b="0" i="0" u="none" strike="noStrike">
                        <a:solidFill>
                          <a:srgbClr val="000000"/>
                        </a:solidFill>
                        <a:effectLst/>
                        <a:latin typeface="Calibri" panose="020F0502020204030204" pitchFamily="34" charset="0"/>
                      </a:endParaRPr>
                    </a:p>
                  </a:txBody>
                  <a:tcPr marL="9525" marR="9525" marT="9525" marB="0" anchor="b"/>
                </a:tc>
              </a:tr>
              <a:tr h="225494">
                <a:tc>
                  <a:txBody>
                    <a:bodyPr/>
                    <a:lstStyle/>
                    <a:p>
                      <a:pPr algn="l" fontAlgn="b"/>
                      <a:r>
                        <a:rPr lang="en-US" sz="1100" u="none" strike="noStrike" dirty="0">
                          <a:effectLst/>
                        </a:rPr>
                        <a:t>% of Float Held</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50.89</a:t>
                      </a:r>
                      <a:endParaRPr lang="en-US" sz="1100" b="0" i="0" u="none" strike="noStrike">
                        <a:solidFill>
                          <a:srgbClr val="000000"/>
                        </a:solidFill>
                        <a:effectLst/>
                        <a:latin typeface="Calibri" panose="020F0502020204030204" pitchFamily="34" charset="0"/>
                      </a:endParaRPr>
                    </a:p>
                  </a:txBody>
                  <a:tcPr marL="9525" marR="9525" marT="9525" marB="0" anchor="b"/>
                </a:tc>
              </a:tr>
              <a:tr h="225494">
                <a:tc>
                  <a:txBody>
                    <a:bodyPr/>
                    <a:lstStyle/>
                    <a:p>
                      <a:pPr algn="l" fontAlgn="b"/>
                      <a:r>
                        <a:rPr lang="en-US" sz="1100" u="none" strike="noStrike" dirty="0">
                          <a:effectLst/>
                        </a:rPr>
                        <a:t>Short Interest (in millions)</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113.8</a:t>
                      </a:r>
                      <a:endParaRPr lang="en-US" sz="1100" b="0" i="0" u="none" strike="noStrike">
                        <a:solidFill>
                          <a:srgbClr val="000000"/>
                        </a:solidFill>
                        <a:effectLst/>
                        <a:latin typeface="Calibri" panose="020F0502020204030204" pitchFamily="34" charset="0"/>
                      </a:endParaRPr>
                    </a:p>
                  </a:txBody>
                  <a:tcPr marL="9525" marR="9525" marT="9525" marB="0" anchor="b"/>
                </a:tc>
              </a:tr>
              <a:tr h="225494">
                <a:tc>
                  <a:txBody>
                    <a:bodyPr/>
                    <a:lstStyle/>
                    <a:p>
                      <a:pPr algn="l" fontAlgn="b"/>
                      <a:r>
                        <a:rPr lang="en-US" sz="1100" u="none" strike="noStrike" dirty="0">
                          <a:effectLst/>
                        </a:rPr>
                        <a:t>Short Interest as a % of Float</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1.85</a:t>
                      </a:r>
                      <a:endParaRPr lang="en-US" sz="1100" b="0" i="0" u="none" strike="noStrike">
                        <a:solidFill>
                          <a:srgbClr val="000000"/>
                        </a:solidFill>
                        <a:effectLst/>
                        <a:latin typeface="Calibri" panose="020F0502020204030204" pitchFamily="34" charset="0"/>
                      </a:endParaRPr>
                    </a:p>
                  </a:txBody>
                  <a:tcPr marL="9525" marR="9525" marT="9525" marB="0" anchor="b"/>
                </a:tc>
              </a:tr>
              <a:tr h="225494">
                <a:tc>
                  <a:txBody>
                    <a:bodyPr/>
                    <a:lstStyle/>
                    <a:p>
                      <a:pPr algn="l" fontAlgn="b"/>
                      <a:r>
                        <a:rPr lang="en-US" sz="1100" u="none" strike="noStrike" dirty="0">
                          <a:effectLst/>
                        </a:rPr>
                        <a:t>Days to Cover Shorts</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89.9</a:t>
                      </a:r>
                      <a:endParaRPr lang="en-US" sz="1100" b="0" i="0" u="none" strike="noStrike">
                        <a:solidFill>
                          <a:srgbClr val="000000"/>
                        </a:solidFill>
                        <a:effectLst/>
                        <a:latin typeface="Calibri" panose="020F0502020204030204" pitchFamily="34" charset="0"/>
                      </a:endParaRPr>
                    </a:p>
                  </a:txBody>
                  <a:tcPr marL="9525" marR="9525" marT="9525" marB="0" anchor="b"/>
                </a:tc>
              </a:tr>
              <a:tr h="225494">
                <a:tc>
                  <a:txBody>
                    <a:bodyPr/>
                    <a:lstStyle/>
                    <a:p>
                      <a:pPr algn="l" fontAlgn="b"/>
                      <a:r>
                        <a:rPr lang="en-US" sz="1100" u="none" strike="noStrike">
                          <a:effectLst/>
                        </a:rPr>
                        <a:t>Ownership (Institutional)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54.87%</a:t>
                      </a:r>
                      <a:endParaRPr lang="en-US" sz="1100" b="0" i="0" u="none" strike="noStrike">
                        <a:solidFill>
                          <a:srgbClr val="000000"/>
                        </a:solidFill>
                        <a:effectLst/>
                        <a:latin typeface="Calibri" panose="020F0502020204030204" pitchFamily="34" charset="0"/>
                      </a:endParaRPr>
                    </a:p>
                  </a:txBody>
                  <a:tcPr marL="9525" marR="9525" marT="9525" marB="0" anchor="b"/>
                </a:tc>
              </a:tr>
              <a:tr h="225494">
                <a:tc>
                  <a:txBody>
                    <a:bodyPr/>
                    <a:lstStyle/>
                    <a:p>
                      <a:pPr algn="l" fontAlgn="b"/>
                      <a:r>
                        <a:rPr lang="en-US" sz="1100" u="none" strike="noStrike" dirty="0">
                          <a:effectLst/>
                        </a:rPr>
                        <a:t>Ownership (Non-Institutional)</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45.13%</a:t>
                      </a:r>
                      <a:endParaRPr lang="en-US"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graphicFrame>
        <p:nvGraphicFramePr>
          <p:cNvPr id="9" name="Table 8"/>
          <p:cNvGraphicFramePr>
            <a:graphicFrameLocks noGrp="1"/>
          </p:cNvGraphicFramePr>
          <p:nvPr>
            <p:extLst/>
          </p:nvPr>
        </p:nvGraphicFramePr>
        <p:xfrm>
          <a:off x="1187624" y="4483510"/>
          <a:ext cx="2770884" cy="2074740"/>
        </p:xfrm>
        <a:graphic>
          <a:graphicData uri="http://schemas.openxmlformats.org/drawingml/2006/table">
            <a:tbl>
              <a:tblPr>
                <a:tableStyleId>{3C2FFA5D-87B4-456A-9821-1D502468CF0F}</a:tableStyleId>
              </a:tblPr>
              <a:tblGrid>
                <a:gridCol w="1983474"/>
                <a:gridCol w="787410"/>
              </a:tblGrid>
              <a:tr h="207474">
                <a:tc>
                  <a:txBody>
                    <a:bodyPr/>
                    <a:lstStyle/>
                    <a:p>
                      <a:pPr algn="l" fontAlgn="b"/>
                      <a:r>
                        <a:rPr lang="en-US" sz="1100" b="1" u="none" strike="noStrike" dirty="0">
                          <a:effectLst/>
                        </a:rPr>
                        <a:t>Geographic </a:t>
                      </a:r>
                      <a:r>
                        <a:rPr lang="en-US" sz="1100" b="1" u="none" strike="noStrike" dirty="0" smtClean="0">
                          <a:effectLst/>
                        </a:rPr>
                        <a:t>Ownership (%)</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tr>
              <a:tr h="207474">
                <a:tc>
                  <a:txBody>
                    <a:bodyPr/>
                    <a:lstStyle/>
                    <a:p>
                      <a:pPr algn="l" fontAlgn="b"/>
                      <a:r>
                        <a:rPr lang="en-US" sz="1100" u="none" strike="noStrike" dirty="0">
                          <a:effectLst/>
                        </a:rPr>
                        <a:t>US</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84.06</a:t>
                      </a:r>
                      <a:endParaRPr lang="en-US" sz="1100" b="0" i="0" u="none" strike="noStrike">
                        <a:solidFill>
                          <a:srgbClr val="000000"/>
                        </a:solidFill>
                        <a:effectLst/>
                        <a:latin typeface="Calibri" panose="020F0502020204030204" pitchFamily="34" charset="0"/>
                      </a:endParaRPr>
                    </a:p>
                  </a:txBody>
                  <a:tcPr marL="9525" marR="9525" marT="9525" marB="0" anchor="b"/>
                </a:tc>
              </a:tr>
              <a:tr h="207474">
                <a:tc>
                  <a:txBody>
                    <a:bodyPr/>
                    <a:lstStyle/>
                    <a:p>
                      <a:pPr algn="l" fontAlgn="b"/>
                      <a:r>
                        <a:rPr lang="en-US" sz="1100" u="none" strike="noStrike" dirty="0">
                          <a:effectLst/>
                        </a:rPr>
                        <a:t>Great Britain (UK)</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4.2</a:t>
                      </a:r>
                      <a:endParaRPr lang="en-US" sz="1100" b="0" i="0" u="none" strike="noStrike">
                        <a:solidFill>
                          <a:srgbClr val="000000"/>
                        </a:solidFill>
                        <a:effectLst/>
                        <a:latin typeface="Calibri" panose="020F0502020204030204" pitchFamily="34" charset="0"/>
                      </a:endParaRPr>
                    </a:p>
                  </a:txBody>
                  <a:tcPr marL="9525" marR="9525" marT="9525" marB="0" anchor="b"/>
                </a:tc>
              </a:tr>
              <a:tr h="207474">
                <a:tc>
                  <a:txBody>
                    <a:bodyPr/>
                    <a:lstStyle/>
                    <a:p>
                      <a:pPr algn="l" fontAlgn="b"/>
                      <a:r>
                        <a:rPr lang="en-US" sz="1100" u="none" strike="noStrike">
                          <a:effectLst/>
                        </a:rPr>
                        <a:t>Canada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2.16</a:t>
                      </a:r>
                      <a:endParaRPr lang="en-US" sz="1100" b="0" i="0" u="none" strike="noStrike">
                        <a:solidFill>
                          <a:srgbClr val="000000"/>
                        </a:solidFill>
                        <a:effectLst/>
                        <a:latin typeface="Calibri" panose="020F0502020204030204" pitchFamily="34" charset="0"/>
                      </a:endParaRPr>
                    </a:p>
                  </a:txBody>
                  <a:tcPr marL="9525" marR="9525" marT="9525" marB="0" anchor="b"/>
                </a:tc>
              </a:tr>
              <a:tr h="207474">
                <a:tc>
                  <a:txBody>
                    <a:bodyPr/>
                    <a:lstStyle/>
                    <a:p>
                      <a:pPr algn="l" fontAlgn="b"/>
                      <a:r>
                        <a:rPr lang="en-US" sz="1100" u="none" strike="noStrike" dirty="0">
                          <a:effectLst/>
                        </a:rPr>
                        <a:t>Japan</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1.56</a:t>
                      </a:r>
                      <a:endParaRPr lang="en-US" sz="1100" b="0" i="0" u="none" strike="noStrike">
                        <a:solidFill>
                          <a:srgbClr val="000000"/>
                        </a:solidFill>
                        <a:effectLst/>
                        <a:latin typeface="Calibri" panose="020F0502020204030204" pitchFamily="34" charset="0"/>
                      </a:endParaRPr>
                    </a:p>
                  </a:txBody>
                  <a:tcPr marL="9525" marR="9525" marT="9525" marB="0" anchor="b"/>
                </a:tc>
              </a:tr>
              <a:tr h="207474">
                <a:tc>
                  <a:txBody>
                    <a:bodyPr/>
                    <a:lstStyle/>
                    <a:p>
                      <a:pPr algn="l" fontAlgn="b"/>
                      <a:r>
                        <a:rPr lang="en-US" sz="1100" u="none" strike="noStrike" dirty="0">
                          <a:effectLst/>
                        </a:rPr>
                        <a:t>Switzerland</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1.64</a:t>
                      </a:r>
                      <a:endParaRPr lang="en-US" sz="1100" b="0" i="0" u="none" strike="noStrike">
                        <a:solidFill>
                          <a:srgbClr val="000000"/>
                        </a:solidFill>
                        <a:effectLst/>
                        <a:latin typeface="Calibri" panose="020F0502020204030204" pitchFamily="34" charset="0"/>
                      </a:endParaRPr>
                    </a:p>
                  </a:txBody>
                  <a:tcPr marL="9525" marR="9525" marT="9525" marB="0" anchor="b"/>
                </a:tc>
              </a:tr>
              <a:tr h="207474">
                <a:tc>
                  <a:txBody>
                    <a:bodyPr/>
                    <a:lstStyle/>
                    <a:p>
                      <a:pPr algn="l" fontAlgn="b"/>
                      <a:r>
                        <a:rPr lang="en-US" sz="1100" u="none" strike="noStrike">
                          <a:effectLst/>
                        </a:rPr>
                        <a:t>Sweden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1.29</a:t>
                      </a:r>
                      <a:endParaRPr lang="en-US" sz="1100" b="0" i="0" u="none" strike="noStrike">
                        <a:solidFill>
                          <a:srgbClr val="000000"/>
                        </a:solidFill>
                        <a:effectLst/>
                        <a:latin typeface="Calibri" panose="020F0502020204030204" pitchFamily="34" charset="0"/>
                      </a:endParaRPr>
                    </a:p>
                  </a:txBody>
                  <a:tcPr marL="9525" marR="9525" marT="9525" marB="0" anchor="b"/>
                </a:tc>
              </a:tr>
              <a:tr h="207474">
                <a:tc>
                  <a:txBody>
                    <a:bodyPr/>
                    <a:lstStyle/>
                    <a:p>
                      <a:pPr algn="l" fontAlgn="b"/>
                      <a:r>
                        <a:rPr lang="en-US" sz="1100" u="none" strike="noStrike">
                          <a:effectLst/>
                        </a:rPr>
                        <a:t>Norway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1.11</a:t>
                      </a:r>
                      <a:endParaRPr lang="en-US" sz="1100" b="0" i="0" u="none" strike="noStrike">
                        <a:solidFill>
                          <a:srgbClr val="000000"/>
                        </a:solidFill>
                        <a:effectLst/>
                        <a:latin typeface="Calibri" panose="020F0502020204030204" pitchFamily="34" charset="0"/>
                      </a:endParaRPr>
                    </a:p>
                  </a:txBody>
                  <a:tcPr marL="9525" marR="9525" marT="9525" marB="0" anchor="b"/>
                </a:tc>
              </a:tr>
              <a:tr h="207474">
                <a:tc>
                  <a:txBody>
                    <a:bodyPr/>
                    <a:lstStyle/>
                    <a:p>
                      <a:pPr algn="l" fontAlgn="b"/>
                      <a:r>
                        <a:rPr lang="en-US" sz="1100" u="none" strike="noStrike">
                          <a:effectLst/>
                        </a:rPr>
                        <a:t>Netherlands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0.92</a:t>
                      </a:r>
                      <a:endParaRPr lang="en-US" sz="1100" b="0" i="0" u="none" strike="noStrike">
                        <a:solidFill>
                          <a:srgbClr val="000000"/>
                        </a:solidFill>
                        <a:effectLst/>
                        <a:latin typeface="Calibri" panose="020F0502020204030204" pitchFamily="34" charset="0"/>
                      </a:endParaRPr>
                    </a:p>
                  </a:txBody>
                  <a:tcPr marL="9525" marR="9525" marT="9525" marB="0" anchor="b"/>
                </a:tc>
              </a:tr>
              <a:tr h="207474">
                <a:tc>
                  <a:txBody>
                    <a:bodyPr/>
                    <a:lstStyle/>
                    <a:p>
                      <a:pPr algn="l" fontAlgn="b"/>
                      <a:r>
                        <a:rPr lang="en-US" sz="1100" u="none" strike="noStrike">
                          <a:effectLst/>
                        </a:rPr>
                        <a:t>Germany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1.18</a:t>
                      </a:r>
                      <a:endParaRPr lang="en-US"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graphicFrame>
        <p:nvGraphicFramePr>
          <p:cNvPr id="15" name="Chart 14"/>
          <p:cNvGraphicFramePr>
            <a:graphicFrameLocks/>
          </p:cNvGraphicFramePr>
          <p:nvPr>
            <p:extLst/>
          </p:nvPr>
        </p:nvGraphicFramePr>
        <p:xfrm>
          <a:off x="5949598" y="2459359"/>
          <a:ext cx="3631973" cy="2204451"/>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p:cNvSpPr txBox="1"/>
          <p:nvPr/>
        </p:nvSpPr>
        <p:spPr>
          <a:xfrm>
            <a:off x="0" y="195296"/>
            <a:ext cx="9147890" cy="523220"/>
          </a:xfrm>
          <a:prstGeom prst="rect">
            <a:avLst/>
          </a:prstGeom>
          <a:solidFill>
            <a:schemeClr val="tx2">
              <a:lumMod val="60000"/>
              <a:lumOff val="40000"/>
            </a:schemeClr>
          </a:solidFill>
        </p:spPr>
        <p:txBody>
          <a:bodyPr wrap="squar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Shareholder Ownership</a:t>
            </a:r>
            <a:endParaRPr lang="en-US" sz="2400" b="1" dirty="0">
              <a:ln w="10541" cmpd="sng">
                <a:solidFill>
                  <a:schemeClr val="accent1">
                    <a:shade val="88000"/>
                    <a:satMod val="110000"/>
                  </a:schemeClr>
                </a:solidFill>
                <a:prstDash val="solid"/>
              </a:ln>
              <a:solidFill>
                <a:schemeClr val="tx2"/>
              </a:solidFill>
            </a:endParaRPr>
          </a:p>
        </p:txBody>
      </p:sp>
      <p:graphicFrame>
        <p:nvGraphicFramePr>
          <p:cNvPr id="17" name="Chart 16"/>
          <p:cNvGraphicFramePr/>
          <p:nvPr>
            <p:extLst/>
          </p:nvPr>
        </p:nvGraphicFramePr>
        <p:xfrm>
          <a:off x="2985740" y="2517556"/>
          <a:ext cx="4604742" cy="2866256"/>
        </p:xfrm>
        <a:graphic>
          <a:graphicData uri="http://schemas.openxmlformats.org/drawingml/2006/chart">
            <c:chart xmlns:c="http://schemas.openxmlformats.org/drawingml/2006/chart" xmlns:r="http://schemas.openxmlformats.org/officeDocument/2006/relationships" r:id="rId5"/>
          </a:graphicData>
        </a:graphic>
      </p:graphicFrame>
      <p:pic>
        <p:nvPicPr>
          <p:cNvPr id="18" name="Picture 2" descr="http://www.hdicon.com/wp-content/uploads/2010/10/att_200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16416" y="-20796"/>
            <a:ext cx="831474" cy="1016476"/>
          </a:xfrm>
          <a:prstGeom prst="rect">
            <a:avLst/>
          </a:prstGeom>
          <a:solidFill>
            <a:schemeClr val="accent1">
              <a:lumMod val="20000"/>
              <a:lumOff val="80000"/>
              <a:alpha val="70000"/>
            </a:schemeClr>
          </a:solid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874214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2402</TotalTime>
  <Words>3745</Words>
  <Application>Microsoft Office PowerPoint</Application>
  <PresentationFormat>On-screen Show (4:3)</PresentationFormat>
  <Paragraphs>620</Paragraphs>
  <Slides>44</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Charter Black</vt:lpstr>
      <vt:lpstr>Copperplate</vt:lpstr>
      <vt:lpstr>Times New Roman</vt:lpstr>
      <vt:lpstr>Wingdings</vt:lpstr>
      <vt:lpstr>Office Theme</vt:lpstr>
      <vt:lpstr> Valuation &amp; Corporate Financing Opportunities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VALUATION</vt:lpstr>
      <vt:lpstr>PowerPoint Presentation</vt:lpstr>
      <vt:lpstr>PowerPoint Presentation</vt:lpstr>
      <vt:lpstr>PowerPoint Presentation</vt:lpstr>
      <vt:lpstr>PowerPoint Presentation</vt:lpstr>
      <vt:lpstr>PowerPoint Presentation</vt:lpstr>
      <vt:lpstr>PowerPoint Presentation</vt:lpstr>
      <vt:lpstr>LEVERED FINANCE ASSUMPTIONS, IMPACT AND AFFORDABILITY</vt:lpstr>
      <vt:lpstr>PowerPoint Presentation</vt:lpstr>
      <vt:lpstr>PowerPoint Presentation</vt:lpstr>
      <vt:lpstr>STRATEGIC TRANSACTIONS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Appendix II : Model Output</vt:lpstr>
      <vt:lpstr>Discounted Cashflow Model</vt:lpstr>
      <vt:lpstr>PowerPoint Presentation</vt:lpstr>
      <vt:lpstr>PowerPoint Presentation</vt:lpstr>
      <vt:lpstr>PowerPoint Presentation</vt:lpstr>
      <vt:lpstr>PowerPoint Presentation</vt:lpstr>
      <vt:lpstr>Leveraged Finance</vt:lpstr>
      <vt:lpstr>PowerPoint Presentation</vt:lpstr>
      <vt:lpstr>PowerPoint Presentation</vt:lpstr>
      <vt:lpstr>Trading Comparables</vt:lpstr>
      <vt:lpstr>PowerPoint Presentation</vt:lpstr>
      <vt:lpstr>PowerPoint Presentation</vt:lpstr>
      <vt:lpstr>Precedents</vt:lpstr>
      <vt:lpstr>PowerPoint Presentation</vt:lpstr>
      <vt:lpstr>PowerPoint Presentation</vt:lpstr>
    </vt:vector>
  </TitlesOfParts>
  <Company>University of British Columbia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AT&amp;T</dc:title>
  <dc:creator>Aneeq Siddiqui</dc:creator>
  <cp:lastModifiedBy>Trevor Frison</cp:lastModifiedBy>
  <cp:revision>226</cp:revision>
  <dcterms:created xsi:type="dcterms:W3CDTF">2015-11-21T22:04:55Z</dcterms:created>
  <dcterms:modified xsi:type="dcterms:W3CDTF">2015-11-26T01:15:28Z</dcterms:modified>
</cp:coreProperties>
</file>